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9" r:id="rId23"/>
    <p:sldId id="277" r:id="rId24"/>
    <p:sldId id="278" r:id="rId25"/>
  </p:sldIdLst>
  <p:sldSz cx="18288000" cy="10287000"/>
  <p:notesSz cx="6858000" cy="9144000"/>
  <p:embeddedFontLst>
    <p:embeddedFont>
      <p:font typeface="Arimo Bold" panose="020B0604020202020204" pitchFamily="34" charset="0"/>
      <p:regular r:id="rId26"/>
      <p:bold r:id="rId27"/>
      <p:italic r:id="rId28"/>
      <p:boldItalic r:id="rId29"/>
    </p:embeddedFont>
    <p:embeddedFont>
      <p:font typeface="Helvetica World" pitchFamily="2" charset="0"/>
      <p:regular r:id="rId30"/>
    </p:embeddedFont>
    <p:embeddedFont>
      <p:font typeface="Helvetica World Bold" pitchFamily="2" charset="0"/>
      <p:regular r:id="rId31"/>
    </p:embeddedFont>
    <p:embeddedFont>
      <p:font typeface="HelveticaNeue" panose="02000503000000020004" pitchFamily="2" charset="0"/>
      <p:regular r:id="rId32"/>
    </p:embeddedFont>
    <p:embeddedFont>
      <p:font typeface="Inter" panose="02000503000000020004" pitchFamily="2" charset="0"/>
      <p:regular r:id="rId33"/>
      <p:bold r:id="rId34"/>
    </p:embeddedFont>
    <p:embeddedFont>
      <p:font typeface="Inter Bold" panose="02000503000000020004" pitchFamily="2" charset="0"/>
      <p:regular r:id="rId35"/>
      <p:bold r:id="rId36"/>
      <p:italic r:id="rId37"/>
    </p:embeddedFont>
    <p:embeddedFont>
      <p:font typeface="Inter Bold Italics" panose="02000503000000020004" pitchFamily="2" charset="0"/>
      <p:regular r:id="rId38"/>
      <p:bold r:id="rId39"/>
      <p:italic r:id="rId40"/>
      <p:boldItalic r:id="rId41"/>
    </p:embeddedFont>
    <p:embeddedFont>
      <p:font typeface="Inter Medium" panose="02000503000000020004" pitchFamily="2" charset="0"/>
      <p:regular r:id="rId42"/>
    </p:embeddedFont>
    <p:embeddedFont>
      <p:font typeface="Inter Semi-Bold" panose="02000503000000020004" pitchFamily="2" charset="0"/>
      <p:regular r:id="rId43"/>
      <p:bold r:id="rId44"/>
    </p:embeddedFont>
    <p:embeddedFont>
      <p:font typeface="Inter Ultra-Bold" panose="02000503000000020004" pitchFamily="2" charset="0"/>
      <p:regular r:id="rId45"/>
      <p:bold r:id="rId46"/>
    </p:embeddedFont>
    <p:embeddedFont>
      <p:font typeface="Lato" panose="020F0502020204030203" pitchFamily="34" charset="77"/>
      <p:regular r:id="rId47"/>
      <p:bold r:id="rId48"/>
      <p:italic r:id="rId49"/>
      <p:boldItalic r:id="rId50"/>
    </p:embeddedFont>
    <p:embeddedFont>
      <p:font typeface="Lato Bold" panose="020F0502020204030203" pitchFamily="34" charset="77"/>
      <p:regular r:id="rId51"/>
      <p:bold r:id="rId52"/>
      <p:italic r:id="rId53"/>
      <p:boldItalic r:id="rId54"/>
    </p:embeddedFont>
    <p:embeddedFont>
      <p:font typeface="Lato Heavy" panose="020F0502020204030203" pitchFamily="34" charset="77"/>
      <p:regular r:id="rId55"/>
      <p:bold r:id="rId56"/>
      <p:italic r:id="rId57"/>
      <p:boldItalic r:id="rId58"/>
    </p:embeddedFont>
    <p:embeddedFont>
      <p:font typeface="Oswald Bold" pitchFamily="2" charset="77"/>
      <p:regular r:id="rId59"/>
      <p:bold r:id="rId60"/>
    </p:embeddedFont>
    <p:embeddedFont>
      <p:font typeface="Poppins" pitchFamily="2" charset="77"/>
      <p:regular r:id="rId61"/>
      <p:bold r:id="rId62"/>
      <p:italic r:id="rId63"/>
      <p:boldItalic r:id="rId64"/>
    </p:embeddedFont>
    <p:embeddedFont>
      <p:font typeface="Poppins Light" pitchFamily="2" charset="77"/>
      <p:regular r:id="rId65"/>
      <p:italic r:id="rId66"/>
    </p:embeddedFont>
    <p:embeddedFont>
      <p:font typeface="Poppins Medium" pitchFamily="2" charset="77"/>
      <p:regular r:id="rId67"/>
      <p:italic r:id="rId6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92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94" autoAdjust="0"/>
  </p:normalViewPr>
  <p:slideViewPr>
    <p:cSldViewPr>
      <p:cViewPr varScale="1">
        <p:scale>
          <a:sx n="80" d="100"/>
          <a:sy n="80" d="100"/>
        </p:scale>
        <p:origin x="824" y="2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font" Target="fonts/font1.fntdata"/><Relationship Id="rId21" Type="http://schemas.openxmlformats.org/officeDocument/2006/relationships/slide" Target="slides/slide20.xml"/><Relationship Id="rId42" Type="http://schemas.openxmlformats.org/officeDocument/2006/relationships/font" Target="fonts/font17.fntdata"/><Relationship Id="rId47" Type="http://schemas.openxmlformats.org/officeDocument/2006/relationships/font" Target="fonts/font22.fntdata"/><Relationship Id="rId63" Type="http://schemas.openxmlformats.org/officeDocument/2006/relationships/font" Target="fonts/font38.fntdata"/><Relationship Id="rId68" Type="http://schemas.openxmlformats.org/officeDocument/2006/relationships/font" Target="fonts/font43.fnt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3" Type="http://schemas.openxmlformats.org/officeDocument/2006/relationships/font" Target="fonts/font28.fntdata"/><Relationship Id="rId58" Type="http://schemas.openxmlformats.org/officeDocument/2006/relationships/font" Target="fonts/font33.fntdata"/><Relationship Id="rId66" Type="http://schemas.openxmlformats.org/officeDocument/2006/relationships/font" Target="fonts/font41.fntdata"/><Relationship Id="rId5" Type="http://schemas.openxmlformats.org/officeDocument/2006/relationships/slide" Target="slides/slide4.xml"/><Relationship Id="rId61" Type="http://schemas.openxmlformats.org/officeDocument/2006/relationships/font" Target="fonts/font3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font" Target="fonts/font23.fntdata"/><Relationship Id="rId56" Type="http://schemas.openxmlformats.org/officeDocument/2006/relationships/font" Target="fonts/font31.fntdata"/><Relationship Id="rId64" Type="http://schemas.openxmlformats.org/officeDocument/2006/relationships/font" Target="fonts/font39.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26.fntdata"/><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font" Target="fonts/font21.fntdata"/><Relationship Id="rId59" Type="http://schemas.openxmlformats.org/officeDocument/2006/relationships/font" Target="fonts/font34.fntdata"/><Relationship Id="rId67" Type="http://schemas.openxmlformats.org/officeDocument/2006/relationships/font" Target="fonts/font42.fntdata"/><Relationship Id="rId20" Type="http://schemas.openxmlformats.org/officeDocument/2006/relationships/slide" Target="slides/slide19.xml"/><Relationship Id="rId41" Type="http://schemas.openxmlformats.org/officeDocument/2006/relationships/font" Target="fonts/font16.fntdata"/><Relationship Id="rId54" Type="http://schemas.openxmlformats.org/officeDocument/2006/relationships/font" Target="fonts/font29.fntdata"/><Relationship Id="rId62" Type="http://schemas.openxmlformats.org/officeDocument/2006/relationships/font" Target="fonts/font37.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font" Target="fonts/font24.fntdata"/><Relationship Id="rId57" Type="http://schemas.openxmlformats.org/officeDocument/2006/relationships/font" Target="fonts/font32.fntdata"/><Relationship Id="rId10" Type="http://schemas.openxmlformats.org/officeDocument/2006/relationships/slide" Target="slides/slide9.xml"/><Relationship Id="rId31" Type="http://schemas.openxmlformats.org/officeDocument/2006/relationships/font" Target="fonts/font6.fntdata"/><Relationship Id="rId44" Type="http://schemas.openxmlformats.org/officeDocument/2006/relationships/font" Target="fonts/font19.fntdata"/><Relationship Id="rId52" Type="http://schemas.openxmlformats.org/officeDocument/2006/relationships/font" Target="fonts/font27.fntdata"/><Relationship Id="rId60" Type="http://schemas.openxmlformats.org/officeDocument/2006/relationships/font" Target="fonts/font35.fntdata"/><Relationship Id="rId65" Type="http://schemas.openxmlformats.org/officeDocument/2006/relationships/font" Target="fonts/font40.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14.fntdata"/><Relationship Id="rId34" Type="http://schemas.openxmlformats.org/officeDocument/2006/relationships/font" Target="fonts/font9.fntdata"/><Relationship Id="rId50" Type="http://schemas.openxmlformats.org/officeDocument/2006/relationships/font" Target="fonts/font25.fntdata"/><Relationship Id="rId55" Type="http://schemas.openxmlformats.org/officeDocument/2006/relationships/font" Target="fonts/font30.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10/14/24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10/14/24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10/14/24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10/14/24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14.png"/><Relationship Id="rId7" Type="http://schemas.openxmlformats.org/officeDocument/2006/relationships/image" Target="../media/image61.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60.png"/><Relationship Id="rId4" Type="http://schemas.openxmlformats.org/officeDocument/2006/relationships/image" Target="../media/image15.svg"/><Relationship Id="rId9" Type="http://schemas.openxmlformats.org/officeDocument/2006/relationships/image" Target="../media/image59.svg"/></Relationships>
</file>

<file path=ppt/slides/_rels/slide1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14.png"/><Relationship Id="rId7" Type="http://schemas.openxmlformats.org/officeDocument/2006/relationships/image" Target="../media/image62.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60.png"/><Relationship Id="rId4" Type="http://schemas.openxmlformats.org/officeDocument/2006/relationships/image" Target="../media/image15.svg"/><Relationship Id="rId9" Type="http://schemas.openxmlformats.org/officeDocument/2006/relationships/image" Target="../media/image59.svg"/></Relationships>
</file>

<file path=ppt/slides/_rels/slide12.xml.rels><?xml version="1.0" encoding="UTF-8" standalone="yes"?>
<Relationships xmlns="http://schemas.openxmlformats.org/package/2006/relationships"><Relationship Id="rId8" Type="http://schemas.openxmlformats.org/officeDocument/2006/relationships/image" Target="../media/image64.jpeg"/><Relationship Id="rId13" Type="http://schemas.openxmlformats.org/officeDocument/2006/relationships/image" Target="../media/image69.svg"/><Relationship Id="rId3" Type="http://schemas.openxmlformats.org/officeDocument/2006/relationships/image" Target="../media/image14.png"/><Relationship Id="rId7" Type="http://schemas.openxmlformats.org/officeDocument/2006/relationships/image" Target="../media/image63.jpeg"/><Relationship Id="rId12" Type="http://schemas.openxmlformats.org/officeDocument/2006/relationships/image" Target="../media/image68.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67.svg"/><Relationship Id="rId5" Type="http://schemas.openxmlformats.org/officeDocument/2006/relationships/image" Target="../media/image10.png"/><Relationship Id="rId15" Type="http://schemas.openxmlformats.org/officeDocument/2006/relationships/image" Target="../media/image71.svg"/><Relationship Id="rId10" Type="http://schemas.openxmlformats.org/officeDocument/2006/relationships/image" Target="../media/image66.png"/><Relationship Id="rId4" Type="http://schemas.openxmlformats.org/officeDocument/2006/relationships/image" Target="../media/image15.svg"/><Relationship Id="rId9" Type="http://schemas.openxmlformats.org/officeDocument/2006/relationships/image" Target="../media/image65.jpeg"/><Relationship Id="rId14" Type="http://schemas.openxmlformats.org/officeDocument/2006/relationships/image" Target="../media/image70.png"/></Relationships>
</file>

<file path=ppt/slides/_rels/slide13.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14.png"/><Relationship Id="rId7" Type="http://schemas.openxmlformats.org/officeDocument/2006/relationships/image" Target="../media/image72.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5.svg"/><Relationship Id="rId9" Type="http://schemas.openxmlformats.org/officeDocument/2006/relationships/image" Target="../media/image74.sv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75.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5.svg"/></Relationships>
</file>

<file path=ppt/slides/_rels/slide15.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2.svg"/><Relationship Id="rId3" Type="http://schemas.openxmlformats.org/officeDocument/2006/relationships/image" Target="../media/image14.png"/><Relationship Id="rId7" Type="http://schemas.openxmlformats.org/officeDocument/2006/relationships/image" Target="../media/image76.jpeg"/><Relationship Id="rId12" Type="http://schemas.openxmlformats.org/officeDocument/2006/relationships/image" Target="../media/image81.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80.svg"/><Relationship Id="rId5" Type="http://schemas.openxmlformats.org/officeDocument/2006/relationships/image" Target="../media/image10.png"/><Relationship Id="rId10" Type="http://schemas.openxmlformats.org/officeDocument/2006/relationships/image" Target="../media/image79.png"/><Relationship Id="rId4" Type="http://schemas.openxmlformats.org/officeDocument/2006/relationships/image" Target="../media/image15.svg"/><Relationship Id="rId9" Type="http://schemas.openxmlformats.org/officeDocument/2006/relationships/image" Target="../media/image78.svg"/></Relationships>
</file>

<file path=ppt/slides/_rels/slide16.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14.png"/><Relationship Id="rId7" Type="http://schemas.openxmlformats.org/officeDocument/2006/relationships/image" Target="../media/image8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5.svg"/><Relationship Id="rId9" Type="http://schemas.openxmlformats.org/officeDocument/2006/relationships/image" Target="../media/image85.svg"/></Relationships>
</file>

<file path=ppt/slides/_rels/slide17.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14.png"/><Relationship Id="rId7" Type="http://schemas.openxmlformats.org/officeDocument/2006/relationships/image" Target="../media/image86.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5.svg"/></Relationships>
</file>

<file path=ppt/slides/_rels/slide18.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14.png"/><Relationship Id="rId7" Type="http://schemas.openxmlformats.org/officeDocument/2006/relationships/image" Target="../media/image88.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5.svg"/></Relationships>
</file>

<file path=ppt/slides/_rels/slide19.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14.png"/><Relationship Id="rId7" Type="http://schemas.openxmlformats.org/officeDocument/2006/relationships/image" Target="../media/image90.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5.svg"/><Relationship Id="rId9" Type="http://schemas.openxmlformats.org/officeDocument/2006/relationships/image" Target="../media/image92.pn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jpeg"/><Relationship Id="rId7"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13.svg"/><Relationship Id="rId4" Type="http://schemas.openxmlformats.org/officeDocument/2006/relationships/image" Target="../media/image9.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4.png"/><Relationship Id="rId7" Type="http://schemas.openxmlformats.org/officeDocument/2006/relationships/image" Target="../media/image9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5.svg"/><Relationship Id="rId9" Type="http://schemas.openxmlformats.org/officeDocument/2006/relationships/image" Target="../media/image38.sv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94.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5.svg"/></Relationships>
</file>

<file path=ppt/slides/_rels/slide22.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8.jpeg"/><Relationship Id="rId7" Type="http://schemas.openxmlformats.org/officeDocument/2006/relationships/image" Target="../media/image11.svg"/><Relationship Id="rId2" Type="http://schemas.openxmlformats.org/officeDocument/2006/relationships/image" Target="../media/image95.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5.sv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14.png"/><Relationship Id="rId7" Type="http://schemas.openxmlformats.org/officeDocument/2006/relationships/image" Target="../media/image97.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5.svg"/><Relationship Id="rId9" Type="http://schemas.openxmlformats.org/officeDocument/2006/relationships/image" Target="../media/image99.sv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00.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18" Type="http://schemas.openxmlformats.org/officeDocument/2006/relationships/image" Target="../media/image31.svg"/><Relationship Id="rId3" Type="http://schemas.openxmlformats.org/officeDocument/2006/relationships/image" Target="../media/image14.png"/><Relationship Id="rId21" Type="http://schemas.openxmlformats.org/officeDocument/2006/relationships/image" Target="../media/image34.png"/><Relationship Id="rId7" Type="http://schemas.openxmlformats.org/officeDocument/2006/relationships/image" Target="../media/image20.png"/><Relationship Id="rId12" Type="http://schemas.openxmlformats.org/officeDocument/2006/relationships/image" Target="../media/image25.svg"/><Relationship Id="rId17" Type="http://schemas.openxmlformats.org/officeDocument/2006/relationships/image" Target="../media/image30.png"/><Relationship Id="rId2" Type="http://schemas.openxmlformats.org/officeDocument/2006/relationships/image" Target="../media/image8.jpeg"/><Relationship Id="rId16" Type="http://schemas.openxmlformats.org/officeDocument/2006/relationships/image" Target="../media/image29.svg"/><Relationship Id="rId20" Type="http://schemas.openxmlformats.org/officeDocument/2006/relationships/image" Target="../media/image33.svg"/><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24.png"/><Relationship Id="rId5" Type="http://schemas.openxmlformats.org/officeDocument/2006/relationships/image" Target="../media/image10.png"/><Relationship Id="rId15" Type="http://schemas.openxmlformats.org/officeDocument/2006/relationships/image" Target="../media/image28.png"/><Relationship Id="rId10" Type="http://schemas.openxmlformats.org/officeDocument/2006/relationships/image" Target="../media/image23.svg"/><Relationship Id="rId19" Type="http://schemas.openxmlformats.org/officeDocument/2006/relationships/image" Target="../media/image32.png"/><Relationship Id="rId4" Type="http://schemas.openxmlformats.org/officeDocument/2006/relationships/image" Target="../media/image15.svg"/><Relationship Id="rId9" Type="http://schemas.openxmlformats.org/officeDocument/2006/relationships/image" Target="../media/image22.png"/><Relationship Id="rId14" Type="http://schemas.openxmlformats.org/officeDocument/2006/relationships/image" Target="../media/image27.svg"/><Relationship Id="rId22" Type="http://schemas.openxmlformats.org/officeDocument/2006/relationships/image" Target="../media/image35.sv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sv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38.sv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5.png"/><Relationship Id="rId18" Type="http://schemas.openxmlformats.org/officeDocument/2006/relationships/image" Target="../media/image50.svg"/><Relationship Id="rId3" Type="http://schemas.openxmlformats.org/officeDocument/2006/relationships/image" Target="../media/image14.png"/><Relationship Id="rId21" Type="http://schemas.openxmlformats.org/officeDocument/2006/relationships/image" Target="../media/image53.png"/><Relationship Id="rId7" Type="http://schemas.openxmlformats.org/officeDocument/2006/relationships/image" Target="../media/image39.png"/><Relationship Id="rId12" Type="http://schemas.openxmlformats.org/officeDocument/2006/relationships/image" Target="../media/image44.svg"/><Relationship Id="rId17" Type="http://schemas.openxmlformats.org/officeDocument/2006/relationships/image" Target="../media/image49.png"/><Relationship Id="rId2" Type="http://schemas.openxmlformats.org/officeDocument/2006/relationships/image" Target="../media/image8.jpeg"/><Relationship Id="rId16" Type="http://schemas.openxmlformats.org/officeDocument/2006/relationships/image" Target="../media/image48.svg"/><Relationship Id="rId20" Type="http://schemas.openxmlformats.org/officeDocument/2006/relationships/image" Target="../media/image52.svg"/><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43.png"/><Relationship Id="rId24" Type="http://schemas.openxmlformats.org/officeDocument/2006/relationships/image" Target="../media/image56.svg"/><Relationship Id="rId5" Type="http://schemas.openxmlformats.org/officeDocument/2006/relationships/image" Target="../media/image10.png"/><Relationship Id="rId15" Type="http://schemas.openxmlformats.org/officeDocument/2006/relationships/image" Target="../media/image47.png"/><Relationship Id="rId23" Type="http://schemas.openxmlformats.org/officeDocument/2006/relationships/image" Target="../media/image55.png"/><Relationship Id="rId10" Type="http://schemas.openxmlformats.org/officeDocument/2006/relationships/image" Target="../media/image42.svg"/><Relationship Id="rId19" Type="http://schemas.openxmlformats.org/officeDocument/2006/relationships/image" Target="../media/image51.png"/><Relationship Id="rId4" Type="http://schemas.openxmlformats.org/officeDocument/2006/relationships/image" Target="../media/image15.svg"/><Relationship Id="rId9" Type="http://schemas.openxmlformats.org/officeDocument/2006/relationships/image" Target="../media/image41.png"/><Relationship Id="rId14" Type="http://schemas.openxmlformats.org/officeDocument/2006/relationships/image" Target="../media/image46.svg"/><Relationship Id="rId22" Type="http://schemas.openxmlformats.org/officeDocument/2006/relationships/image" Target="../media/image54.svg"/></Relationships>
</file>

<file path=ppt/slides/_rels/slide9.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14.png"/><Relationship Id="rId7" Type="http://schemas.openxmlformats.org/officeDocument/2006/relationships/image" Target="../media/image57.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60.png"/><Relationship Id="rId4" Type="http://schemas.openxmlformats.org/officeDocument/2006/relationships/image" Target="../media/image15.svg"/><Relationship Id="rId9" Type="http://schemas.openxmlformats.org/officeDocument/2006/relationships/image" Target="../media/image5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50485" y="563098"/>
            <a:ext cx="17187030" cy="9160804"/>
          </a:xfrm>
          <a:custGeom>
            <a:avLst/>
            <a:gdLst/>
            <a:ahLst/>
            <a:cxnLst/>
            <a:rect l="l" t="t" r="r" b="b"/>
            <a:pathLst>
              <a:path w="17187030" h="9160804">
                <a:moveTo>
                  <a:pt x="0" y="0"/>
                </a:moveTo>
                <a:lnTo>
                  <a:pt x="17187030" y="0"/>
                </a:lnTo>
                <a:lnTo>
                  <a:pt x="17187030" y="9160804"/>
                </a:lnTo>
                <a:lnTo>
                  <a:pt x="0" y="9160804"/>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TH"/>
          </a:p>
        </p:txBody>
      </p:sp>
      <p:sp>
        <p:nvSpPr>
          <p:cNvPr id="3" name="Freeform 3"/>
          <p:cNvSpPr/>
          <p:nvPr/>
        </p:nvSpPr>
        <p:spPr>
          <a:xfrm>
            <a:off x="9453347" y="8359473"/>
            <a:ext cx="7805953" cy="819625"/>
          </a:xfrm>
          <a:custGeom>
            <a:avLst/>
            <a:gdLst/>
            <a:ahLst/>
            <a:cxnLst/>
            <a:rect l="l" t="t" r="r" b="b"/>
            <a:pathLst>
              <a:path w="7805953" h="819625">
                <a:moveTo>
                  <a:pt x="0" y="0"/>
                </a:moveTo>
                <a:lnTo>
                  <a:pt x="7805953" y="0"/>
                </a:lnTo>
                <a:lnTo>
                  <a:pt x="7805953" y="819625"/>
                </a:lnTo>
                <a:lnTo>
                  <a:pt x="0" y="819625"/>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TH"/>
          </a:p>
        </p:txBody>
      </p:sp>
      <p:sp>
        <p:nvSpPr>
          <p:cNvPr id="4" name="Freeform 4"/>
          <p:cNvSpPr/>
          <p:nvPr/>
        </p:nvSpPr>
        <p:spPr>
          <a:xfrm>
            <a:off x="16529469" y="1028700"/>
            <a:ext cx="729831" cy="417994"/>
          </a:xfrm>
          <a:custGeom>
            <a:avLst/>
            <a:gdLst/>
            <a:ahLst/>
            <a:cxnLst/>
            <a:rect l="l" t="t" r="r" b="b"/>
            <a:pathLst>
              <a:path w="729831" h="417994">
                <a:moveTo>
                  <a:pt x="0" y="0"/>
                </a:moveTo>
                <a:lnTo>
                  <a:pt x="729831" y="0"/>
                </a:lnTo>
                <a:lnTo>
                  <a:pt x="729831" y="417994"/>
                </a:lnTo>
                <a:lnTo>
                  <a:pt x="0" y="4179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TH"/>
          </a:p>
        </p:txBody>
      </p:sp>
      <p:sp>
        <p:nvSpPr>
          <p:cNvPr id="5" name="Freeform 5"/>
          <p:cNvSpPr/>
          <p:nvPr/>
        </p:nvSpPr>
        <p:spPr>
          <a:xfrm>
            <a:off x="1028700" y="8877506"/>
            <a:ext cx="301215" cy="301592"/>
          </a:xfrm>
          <a:custGeom>
            <a:avLst/>
            <a:gdLst/>
            <a:ahLst/>
            <a:cxnLst/>
            <a:rect l="l" t="t" r="r" b="b"/>
            <a:pathLst>
              <a:path w="301215" h="301592">
                <a:moveTo>
                  <a:pt x="0" y="0"/>
                </a:moveTo>
                <a:lnTo>
                  <a:pt x="301215" y="0"/>
                </a:lnTo>
                <a:lnTo>
                  <a:pt x="301215" y="301592"/>
                </a:lnTo>
                <a:lnTo>
                  <a:pt x="0" y="30159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TH"/>
          </a:p>
        </p:txBody>
      </p:sp>
      <p:sp>
        <p:nvSpPr>
          <p:cNvPr id="6" name="TextBox 6"/>
          <p:cNvSpPr txBox="1"/>
          <p:nvPr/>
        </p:nvSpPr>
        <p:spPr>
          <a:xfrm>
            <a:off x="17107454" y="694100"/>
            <a:ext cx="303692" cy="91017"/>
          </a:xfrm>
          <a:prstGeom prst="rect">
            <a:avLst/>
          </a:prstGeom>
        </p:spPr>
        <p:txBody>
          <a:bodyPr lIns="0" tIns="0" rIns="0" bIns="0" rtlCol="0" anchor="t">
            <a:spAutoFit/>
          </a:bodyPr>
          <a:lstStyle/>
          <a:p>
            <a:pPr algn="ctr">
              <a:lnSpc>
                <a:spcPts val="700"/>
              </a:lnSpc>
            </a:pPr>
            <a:r>
              <a:rPr lang="en-US" sz="500" dirty="0">
                <a:solidFill>
                  <a:srgbClr val="000000"/>
                </a:solidFill>
                <a:latin typeface="Lato"/>
                <a:ea typeface="Lato"/>
                <a:cs typeface="Lato"/>
                <a:sym typeface="Lato"/>
              </a:rPr>
              <a:t>JGJJBBJBJ</a:t>
            </a:r>
          </a:p>
        </p:txBody>
      </p:sp>
      <p:grpSp>
        <p:nvGrpSpPr>
          <p:cNvPr id="7" name="Group 7"/>
          <p:cNvGrpSpPr/>
          <p:nvPr/>
        </p:nvGrpSpPr>
        <p:grpSpPr>
          <a:xfrm>
            <a:off x="1952529" y="5742469"/>
            <a:ext cx="4830731" cy="2829094"/>
            <a:chOff x="0" y="0"/>
            <a:chExt cx="6440974" cy="3772125"/>
          </a:xfrm>
        </p:grpSpPr>
        <p:sp>
          <p:nvSpPr>
            <p:cNvPr id="8" name="TextBox 8"/>
            <p:cNvSpPr txBox="1"/>
            <p:nvPr/>
          </p:nvSpPr>
          <p:spPr>
            <a:xfrm>
              <a:off x="0" y="596675"/>
              <a:ext cx="6440974" cy="2892663"/>
            </a:xfrm>
            <a:prstGeom prst="rect">
              <a:avLst/>
            </a:prstGeom>
          </p:spPr>
          <p:txBody>
            <a:bodyPr lIns="0" tIns="0" rIns="0" bIns="0" rtlCol="0" anchor="t">
              <a:spAutoFit/>
            </a:bodyPr>
            <a:lstStyle/>
            <a:p>
              <a:pPr marL="0" lvl="0" indent="0" algn="just">
                <a:lnSpc>
                  <a:spcPts val="7961"/>
                </a:lnSpc>
                <a:spcBef>
                  <a:spcPct val="0"/>
                </a:spcBef>
              </a:pPr>
              <a:r>
                <a:rPr lang="en-US" sz="8042" spc="-546" dirty="0">
                  <a:solidFill>
                    <a:srgbClr val="FFFEF4"/>
                  </a:solidFill>
                  <a:latin typeface="Poppins"/>
                  <a:ea typeface="Poppins"/>
                  <a:cs typeface="Poppins"/>
                  <a:sym typeface="Poppins"/>
                </a:rPr>
                <a:t>Capability</a:t>
              </a:r>
              <a:r>
                <a:rPr lang="en-US" sz="8042" u="none" strike="noStrike" spc="-546" dirty="0">
                  <a:solidFill>
                    <a:srgbClr val="FFFEF4"/>
                  </a:solidFill>
                  <a:latin typeface="Poppins"/>
                  <a:ea typeface="Poppins"/>
                  <a:cs typeface="Poppins"/>
                  <a:sym typeface="Poppins"/>
                </a:rPr>
                <a:t> Overview </a:t>
              </a:r>
            </a:p>
          </p:txBody>
        </p:sp>
        <p:sp>
          <p:nvSpPr>
            <p:cNvPr id="9" name="TextBox 9"/>
            <p:cNvSpPr txBox="1"/>
            <p:nvPr/>
          </p:nvSpPr>
          <p:spPr>
            <a:xfrm>
              <a:off x="0" y="-57150"/>
              <a:ext cx="5811985" cy="568100"/>
            </a:xfrm>
            <a:prstGeom prst="rect">
              <a:avLst/>
            </a:prstGeom>
          </p:spPr>
          <p:txBody>
            <a:bodyPr lIns="0" tIns="0" rIns="0" bIns="0" rtlCol="0" anchor="t">
              <a:spAutoFit/>
            </a:bodyPr>
            <a:lstStyle/>
            <a:p>
              <a:pPr marL="0" lvl="0" indent="0" algn="just">
                <a:lnSpc>
                  <a:spcPts val="3553"/>
                </a:lnSpc>
                <a:spcBef>
                  <a:spcPct val="0"/>
                </a:spcBef>
              </a:pPr>
              <a:r>
                <a:rPr lang="en-US" sz="2537" spc="2030" dirty="0">
                  <a:solidFill>
                    <a:srgbClr val="F2F2F2"/>
                  </a:solidFill>
                  <a:latin typeface="HelveticaNeue"/>
                  <a:ea typeface="HelveticaNeue"/>
                  <a:cs typeface="HelveticaNeue"/>
                  <a:sym typeface="HelveticaNeue"/>
                </a:rPr>
                <a:t>APTELECOM</a:t>
              </a:r>
            </a:p>
          </p:txBody>
        </p:sp>
        <p:sp>
          <p:nvSpPr>
            <p:cNvPr id="10" name="TextBox 10"/>
            <p:cNvSpPr txBox="1"/>
            <p:nvPr/>
          </p:nvSpPr>
          <p:spPr>
            <a:xfrm>
              <a:off x="0" y="3460763"/>
              <a:ext cx="5811985" cy="311362"/>
            </a:xfrm>
            <a:prstGeom prst="rect">
              <a:avLst/>
            </a:prstGeom>
          </p:spPr>
          <p:txBody>
            <a:bodyPr lIns="0" tIns="0" rIns="0" bIns="0" rtlCol="0" anchor="t">
              <a:spAutoFit/>
            </a:bodyPr>
            <a:lstStyle/>
            <a:p>
              <a:pPr marL="0" lvl="0" indent="0" algn="just">
                <a:lnSpc>
                  <a:spcPts val="1960"/>
                </a:lnSpc>
                <a:spcBef>
                  <a:spcPct val="0"/>
                </a:spcBef>
              </a:pPr>
              <a:r>
                <a:rPr lang="en-US" sz="1400" spc="414" dirty="0">
                  <a:solidFill>
                    <a:srgbClr val="F2F2F2"/>
                  </a:solidFill>
                  <a:latin typeface="Inter"/>
                  <a:ea typeface="Inter"/>
                  <a:cs typeface="Inter"/>
                  <a:sym typeface="Inter"/>
                </a:rPr>
                <a:t>OCTOBER 2024</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1033462"/>
            <a:ext cx="16230600" cy="0"/>
          </a:xfrm>
          <a:prstGeom prst="line">
            <a:avLst/>
          </a:prstGeom>
          <a:ln w="9525" cap="flat">
            <a:solidFill>
              <a:srgbClr val="000000"/>
            </a:solidFill>
            <a:prstDash val="solid"/>
            <a:headEnd type="none" w="sm" len="sm"/>
            <a:tailEnd type="none" w="sm" len="sm"/>
          </a:ln>
        </p:spPr>
        <p:txBody>
          <a:bodyPr/>
          <a:lstStyle/>
          <a:p>
            <a:endParaRPr lang="en-TH"/>
          </a:p>
        </p:txBody>
      </p:sp>
      <p:sp>
        <p:nvSpPr>
          <p:cNvPr id="3" name="AutoShape 3"/>
          <p:cNvSpPr/>
          <p:nvPr/>
        </p:nvSpPr>
        <p:spPr>
          <a:xfrm>
            <a:off x="1028700" y="9253538"/>
            <a:ext cx="16230600" cy="0"/>
          </a:xfrm>
          <a:prstGeom prst="line">
            <a:avLst/>
          </a:prstGeom>
          <a:ln w="9525" cap="flat">
            <a:solidFill>
              <a:srgbClr val="000000"/>
            </a:solidFill>
            <a:prstDash val="solid"/>
            <a:headEnd type="none" w="sm" len="sm"/>
            <a:tailEnd type="none" w="sm" len="sm"/>
          </a:ln>
        </p:spPr>
        <p:txBody>
          <a:bodyPr/>
          <a:lstStyle/>
          <a:p>
            <a:endParaRPr lang="en-TH"/>
          </a:p>
        </p:txBody>
      </p:sp>
      <p:grpSp>
        <p:nvGrpSpPr>
          <p:cNvPr id="4" name="Group 4"/>
          <p:cNvGrpSpPr/>
          <p:nvPr/>
        </p:nvGrpSpPr>
        <p:grpSpPr>
          <a:xfrm>
            <a:off x="13855827" y="9486706"/>
            <a:ext cx="3403473" cy="562451"/>
            <a:chOff x="0" y="0"/>
            <a:chExt cx="4537964" cy="749935"/>
          </a:xfrm>
        </p:grpSpPr>
        <p:sp>
          <p:nvSpPr>
            <p:cNvPr id="5" name="Freeform 5"/>
            <p:cNvSpPr/>
            <p:nvPr/>
          </p:nvSpPr>
          <p:spPr>
            <a:xfrm>
              <a:off x="0" y="0"/>
              <a:ext cx="4537964" cy="749935"/>
            </a:xfrm>
            <a:custGeom>
              <a:avLst/>
              <a:gdLst/>
              <a:ahLst/>
              <a:cxnLst/>
              <a:rect l="l" t="t" r="r" b="b"/>
              <a:pathLst>
                <a:path w="4537964" h="749935">
                  <a:moveTo>
                    <a:pt x="0" y="0"/>
                  </a:moveTo>
                  <a:lnTo>
                    <a:pt x="4537964" y="0"/>
                  </a:lnTo>
                  <a:lnTo>
                    <a:pt x="4537964" y="749935"/>
                  </a:lnTo>
                  <a:lnTo>
                    <a:pt x="0" y="749935"/>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TH"/>
            </a:p>
          </p:txBody>
        </p:sp>
      </p:grpSp>
      <p:sp>
        <p:nvSpPr>
          <p:cNvPr id="6" name="Freeform 6"/>
          <p:cNvSpPr/>
          <p:nvPr/>
        </p:nvSpPr>
        <p:spPr>
          <a:xfrm>
            <a:off x="16165131" y="1274841"/>
            <a:ext cx="729831" cy="417994"/>
          </a:xfrm>
          <a:custGeom>
            <a:avLst/>
            <a:gdLst/>
            <a:ahLst/>
            <a:cxnLst/>
            <a:rect l="l" t="t" r="r" b="b"/>
            <a:pathLst>
              <a:path w="729831" h="417994">
                <a:moveTo>
                  <a:pt x="0" y="0"/>
                </a:moveTo>
                <a:lnTo>
                  <a:pt x="729831" y="0"/>
                </a:lnTo>
                <a:lnTo>
                  <a:pt x="729831" y="417994"/>
                </a:lnTo>
                <a:lnTo>
                  <a:pt x="0" y="41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TH"/>
          </a:p>
        </p:txBody>
      </p:sp>
      <p:sp>
        <p:nvSpPr>
          <p:cNvPr id="7" name="Freeform 7"/>
          <p:cNvSpPr/>
          <p:nvPr/>
        </p:nvSpPr>
        <p:spPr>
          <a:xfrm>
            <a:off x="269142" y="8951946"/>
            <a:ext cx="301215" cy="301592"/>
          </a:xfrm>
          <a:custGeom>
            <a:avLst/>
            <a:gdLst/>
            <a:ahLst/>
            <a:cxnLst/>
            <a:rect l="l" t="t" r="r" b="b"/>
            <a:pathLst>
              <a:path w="301215" h="301592">
                <a:moveTo>
                  <a:pt x="0" y="0"/>
                </a:moveTo>
                <a:lnTo>
                  <a:pt x="301214" y="0"/>
                </a:lnTo>
                <a:lnTo>
                  <a:pt x="301214" y="301592"/>
                </a:lnTo>
                <a:lnTo>
                  <a:pt x="0" y="30159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TH"/>
          </a:p>
        </p:txBody>
      </p:sp>
      <p:sp>
        <p:nvSpPr>
          <p:cNvPr id="8" name="TextBox 8"/>
          <p:cNvSpPr txBox="1"/>
          <p:nvPr/>
        </p:nvSpPr>
        <p:spPr>
          <a:xfrm>
            <a:off x="1028700" y="9677206"/>
            <a:ext cx="4020586" cy="209550"/>
          </a:xfrm>
          <a:prstGeom prst="rect">
            <a:avLst/>
          </a:prstGeom>
        </p:spPr>
        <p:txBody>
          <a:bodyPr lIns="0" tIns="0" rIns="0" bIns="0" rtlCol="0" anchor="t">
            <a:spAutoFit/>
          </a:bodyPr>
          <a:lstStyle/>
          <a:p>
            <a:pPr algn="l">
              <a:lnSpc>
                <a:spcPts val="1438"/>
              </a:lnSpc>
            </a:pPr>
            <a:r>
              <a:rPr lang="en-US" sz="1200" dirty="0">
                <a:solidFill>
                  <a:srgbClr val="000000"/>
                </a:solidFill>
                <a:latin typeface="Inter"/>
                <a:ea typeface="Inter"/>
                <a:cs typeface="Inter"/>
                <a:sym typeface="Inter"/>
              </a:rPr>
              <a:t>Copyright © 2024 APTelecom</a:t>
            </a:r>
          </a:p>
        </p:txBody>
      </p:sp>
      <p:sp>
        <p:nvSpPr>
          <p:cNvPr id="9" name="TextBox 9"/>
          <p:cNvSpPr txBox="1"/>
          <p:nvPr/>
        </p:nvSpPr>
        <p:spPr>
          <a:xfrm>
            <a:off x="6205521" y="9677206"/>
            <a:ext cx="4020586" cy="209550"/>
          </a:xfrm>
          <a:prstGeom prst="rect">
            <a:avLst/>
          </a:prstGeom>
        </p:spPr>
        <p:txBody>
          <a:bodyPr lIns="0" tIns="0" rIns="0" bIns="0" rtlCol="0" anchor="t">
            <a:spAutoFit/>
          </a:bodyPr>
          <a:lstStyle/>
          <a:p>
            <a:pPr algn="ctr">
              <a:lnSpc>
                <a:spcPts val="1438"/>
              </a:lnSpc>
            </a:pPr>
            <a:r>
              <a:rPr lang="en-US" sz="1200" b="1" i="1" dirty="0">
                <a:solidFill>
                  <a:srgbClr val="000000"/>
                </a:solidFill>
                <a:latin typeface="Inter Bold Italics"/>
                <a:ea typeface="Inter Bold Italics"/>
                <a:cs typeface="Inter Bold Italics"/>
                <a:sym typeface="Inter Bold Italics"/>
              </a:rPr>
              <a:t>Strictly Confidential </a:t>
            </a:r>
          </a:p>
        </p:txBody>
      </p:sp>
      <p:sp>
        <p:nvSpPr>
          <p:cNvPr id="10" name="TextBox 10"/>
          <p:cNvSpPr txBox="1"/>
          <p:nvPr/>
        </p:nvSpPr>
        <p:spPr>
          <a:xfrm>
            <a:off x="1028700" y="1474313"/>
            <a:ext cx="11261217" cy="1148302"/>
          </a:xfrm>
          <a:prstGeom prst="rect">
            <a:avLst/>
          </a:prstGeom>
        </p:spPr>
        <p:txBody>
          <a:bodyPr lIns="0" tIns="0" rIns="0" bIns="0" rtlCol="0" anchor="t">
            <a:spAutoFit/>
          </a:bodyPr>
          <a:lstStyle/>
          <a:p>
            <a:pPr algn="l">
              <a:lnSpc>
                <a:spcPts val="3680"/>
              </a:lnSpc>
            </a:pPr>
            <a:r>
              <a:rPr lang="en-US" sz="3200" spc="-217" dirty="0">
                <a:solidFill>
                  <a:srgbClr val="000000"/>
                </a:solidFill>
                <a:latin typeface="Poppins Light"/>
                <a:ea typeface="Poppins Light"/>
                <a:cs typeface="Poppins Light"/>
                <a:sym typeface="Poppins Light"/>
              </a:rPr>
              <a:t>Submarine Cable Solutions: </a:t>
            </a:r>
          </a:p>
          <a:p>
            <a:pPr marL="0" lvl="0" indent="0" algn="l">
              <a:lnSpc>
                <a:spcPts val="5140"/>
              </a:lnSpc>
            </a:pPr>
            <a:r>
              <a:rPr lang="en-US" sz="4470" b="1" spc="-303" dirty="0">
                <a:solidFill>
                  <a:srgbClr val="000000"/>
                </a:solidFill>
                <a:latin typeface="Poppins Medium"/>
                <a:ea typeface="Poppins Medium"/>
                <a:cs typeface="Poppins Medium"/>
                <a:sym typeface="Poppins Medium"/>
              </a:rPr>
              <a:t>Sales and Revenue Generation</a:t>
            </a:r>
          </a:p>
        </p:txBody>
      </p:sp>
      <p:sp>
        <p:nvSpPr>
          <p:cNvPr id="11" name="TextBox 11"/>
          <p:cNvSpPr txBox="1"/>
          <p:nvPr/>
        </p:nvSpPr>
        <p:spPr>
          <a:xfrm>
            <a:off x="13590268" y="6428702"/>
            <a:ext cx="3670073" cy="2202141"/>
          </a:xfrm>
          <a:prstGeom prst="rect">
            <a:avLst/>
          </a:prstGeom>
        </p:spPr>
        <p:txBody>
          <a:bodyPr lIns="0" tIns="0" rIns="0" bIns="0" rtlCol="0" anchor="t">
            <a:spAutoFit/>
          </a:bodyPr>
          <a:lstStyle/>
          <a:p>
            <a:pPr marL="0" lvl="0" indent="0" algn="l">
              <a:lnSpc>
                <a:spcPts val="2880"/>
              </a:lnSpc>
            </a:pPr>
            <a:r>
              <a:rPr lang="en-US" sz="1800" dirty="0">
                <a:solidFill>
                  <a:srgbClr val="000000"/>
                </a:solidFill>
                <a:latin typeface="Helvetica World"/>
                <a:ea typeface="Helvetica World"/>
                <a:cs typeface="Helvetica World"/>
                <a:sym typeface="Helvetica World"/>
              </a:rPr>
              <a:t>Forming partnerships with other cable operators, internet service providers, and content providers. Expanding the network's reach and connectivity by partnering with international carriers.</a:t>
            </a:r>
          </a:p>
        </p:txBody>
      </p:sp>
      <p:sp>
        <p:nvSpPr>
          <p:cNvPr id="12" name="TextBox 12"/>
          <p:cNvSpPr txBox="1"/>
          <p:nvPr/>
        </p:nvSpPr>
        <p:spPr>
          <a:xfrm>
            <a:off x="9297276" y="6495377"/>
            <a:ext cx="3809124" cy="2574038"/>
          </a:xfrm>
          <a:prstGeom prst="rect">
            <a:avLst/>
          </a:prstGeom>
        </p:spPr>
        <p:txBody>
          <a:bodyPr wrap="square" lIns="0" tIns="0" rIns="0" bIns="0" rtlCol="0" anchor="t">
            <a:spAutoFit/>
          </a:bodyPr>
          <a:lstStyle/>
          <a:p>
            <a:pPr marL="0" lvl="0" indent="0" algn="l">
              <a:lnSpc>
                <a:spcPts val="2880"/>
              </a:lnSpc>
            </a:pPr>
            <a:r>
              <a:rPr lang="en-US" sz="1800" dirty="0">
                <a:solidFill>
                  <a:srgbClr val="000000"/>
                </a:solidFill>
                <a:latin typeface="Helvetica World"/>
                <a:ea typeface="Helvetica World"/>
                <a:cs typeface="Helvetica World"/>
                <a:sym typeface="Helvetica World"/>
              </a:rPr>
              <a:t>Generating interest and securing commitments from potential customers before the cable system is ready for service (RFS) and beyond. Building strong relationships with customers to ensure long-term loyalty and satisfaction.</a:t>
            </a:r>
          </a:p>
        </p:txBody>
      </p:sp>
      <p:sp>
        <p:nvSpPr>
          <p:cNvPr id="13" name="TextBox 13"/>
          <p:cNvSpPr txBox="1"/>
          <p:nvPr/>
        </p:nvSpPr>
        <p:spPr>
          <a:xfrm>
            <a:off x="5008071" y="6495377"/>
            <a:ext cx="3207743" cy="2508885"/>
          </a:xfrm>
          <a:prstGeom prst="rect">
            <a:avLst/>
          </a:prstGeom>
        </p:spPr>
        <p:txBody>
          <a:bodyPr lIns="0" tIns="0" rIns="0" bIns="0" rtlCol="0" anchor="t">
            <a:spAutoFit/>
          </a:bodyPr>
          <a:lstStyle/>
          <a:p>
            <a:pPr marL="0" lvl="0" indent="0" algn="l">
              <a:lnSpc>
                <a:spcPts val="2880"/>
              </a:lnSpc>
            </a:pPr>
            <a:r>
              <a:rPr lang="en-US" sz="1800" dirty="0">
                <a:solidFill>
                  <a:srgbClr val="000000"/>
                </a:solidFill>
                <a:latin typeface="Helvetica World"/>
                <a:ea typeface="Helvetica World"/>
                <a:cs typeface="Helvetica World"/>
                <a:sym typeface="Helvetica World"/>
              </a:rPr>
              <a:t>Analyzing market demand, competitor pricing, and customer preferences. Identifying the target market segments and tailoring the cable offering to meet their specific needs.</a:t>
            </a:r>
          </a:p>
        </p:txBody>
      </p:sp>
      <p:sp>
        <p:nvSpPr>
          <p:cNvPr id="14" name="AutoShape 14"/>
          <p:cNvSpPr/>
          <p:nvPr/>
        </p:nvSpPr>
        <p:spPr>
          <a:xfrm flipV="1">
            <a:off x="13589224" y="5590816"/>
            <a:ext cx="3670073" cy="2381"/>
          </a:xfrm>
          <a:prstGeom prst="line">
            <a:avLst/>
          </a:prstGeom>
          <a:ln w="9525" cap="flat">
            <a:solidFill>
              <a:srgbClr val="000000"/>
            </a:solidFill>
            <a:prstDash val="solid"/>
            <a:headEnd type="none" w="sm" len="sm"/>
            <a:tailEnd type="none" w="sm" len="sm"/>
          </a:ln>
        </p:spPr>
        <p:txBody>
          <a:bodyPr/>
          <a:lstStyle/>
          <a:p>
            <a:endParaRPr lang="en-TH"/>
          </a:p>
        </p:txBody>
      </p:sp>
      <p:sp>
        <p:nvSpPr>
          <p:cNvPr id="15" name="AutoShape 15"/>
          <p:cNvSpPr/>
          <p:nvPr/>
        </p:nvSpPr>
        <p:spPr>
          <a:xfrm flipV="1">
            <a:off x="9297279" y="5590816"/>
            <a:ext cx="3670073" cy="2381"/>
          </a:xfrm>
          <a:prstGeom prst="line">
            <a:avLst/>
          </a:prstGeom>
          <a:ln w="9525" cap="flat">
            <a:solidFill>
              <a:srgbClr val="000000"/>
            </a:solidFill>
            <a:prstDash val="solid"/>
            <a:headEnd type="none" w="sm" len="sm"/>
            <a:tailEnd type="none" w="sm" len="sm"/>
          </a:ln>
        </p:spPr>
        <p:txBody>
          <a:bodyPr/>
          <a:lstStyle/>
          <a:p>
            <a:endParaRPr lang="en-TH"/>
          </a:p>
        </p:txBody>
      </p:sp>
      <p:sp>
        <p:nvSpPr>
          <p:cNvPr id="16" name="AutoShape 16"/>
          <p:cNvSpPr/>
          <p:nvPr/>
        </p:nvSpPr>
        <p:spPr>
          <a:xfrm flipV="1">
            <a:off x="5008075" y="5590816"/>
            <a:ext cx="3670073" cy="2381"/>
          </a:xfrm>
          <a:prstGeom prst="line">
            <a:avLst/>
          </a:prstGeom>
          <a:ln w="9525" cap="flat">
            <a:solidFill>
              <a:srgbClr val="000000"/>
            </a:solidFill>
            <a:prstDash val="solid"/>
            <a:headEnd type="none" w="sm" len="sm"/>
            <a:tailEnd type="none" w="sm" len="sm"/>
          </a:ln>
        </p:spPr>
        <p:txBody>
          <a:bodyPr/>
          <a:lstStyle/>
          <a:p>
            <a:endParaRPr lang="en-TH"/>
          </a:p>
        </p:txBody>
      </p:sp>
      <p:sp>
        <p:nvSpPr>
          <p:cNvPr id="17" name="TextBox 17"/>
          <p:cNvSpPr txBox="1"/>
          <p:nvPr/>
        </p:nvSpPr>
        <p:spPr>
          <a:xfrm>
            <a:off x="13589220" y="5876252"/>
            <a:ext cx="3670073" cy="342900"/>
          </a:xfrm>
          <a:prstGeom prst="rect">
            <a:avLst/>
          </a:prstGeom>
        </p:spPr>
        <p:txBody>
          <a:bodyPr lIns="0" tIns="0" rIns="0" bIns="0" rtlCol="0" anchor="t">
            <a:spAutoFit/>
          </a:bodyPr>
          <a:lstStyle/>
          <a:p>
            <a:pPr algn="l">
              <a:lnSpc>
                <a:spcPts val="2520"/>
              </a:lnSpc>
            </a:pPr>
            <a:r>
              <a:rPr lang="en-US" sz="2100" b="1" spc="-102" dirty="0">
                <a:solidFill>
                  <a:srgbClr val="000000"/>
                </a:solidFill>
                <a:latin typeface="Helvetica World Bold"/>
                <a:ea typeface="Helvetica World Bold"/>
                <a:cs typeface="Helvetica World Bold"/>
                <a:sym typeface="Helvetica World Bold"/>
              </a:rPr>
              <a:t>Network Partnerships</a:t>
            </a:r>
          </a:p>
        </p:txBody>
      </p:sp>
      <p:sp>
        <p:nvSpPr>
          <p:cNvPr id="18" name="TextBox 18"/>
          <p:cNvSpPr txBox="1"/>
          <p:nvPr/>
        </p:nvSpPr>
        <p:spPr>
          <a:xfrm>
            <a:off x="9297276" y="5876252"/>
            <a:ext cx="3670073" cy="342900"/>
          </a:xfrm>
          <a:prstGeom prst="rect">
            <a:avLst/>
          </a:prstGeom>
        </p:spPr>
        <p:txBody>
          <a:bodyPr lIns="0" tIns="0" rIns="0" bIns="0" rtlCol="0" anchor="t">
            <a:spAutoFit/>
          </a:bodyPr>
          <a:lstStyle/>
          <a:p>
            <a:pPr algn="l">
              <a:lnSpc>
                <a:spcPts val="2520"/>
              </a:lnSpc>
            </a:pPr>
            <a:r>
              <a:rPr lang="en-US" sz="2100" b="1" spc="-102" dirty="0">
                <a:solidFill>
                  <a:srgbClr val="000000"/>
                </a:solidFill>
                <a:latin typeface="Helvetica World Bold"/>
                <a:ea typeface="Helvetica World Bold"/>
                <a:cs typeface="Helvetica World Bold"/>
                <a:sym typeface="Helvetica World Bold"/>
              </a:rPr>
              <a:t>Sales (Pre- and Post-RFS)</a:t>
            </a:r>
          </a:p>
        </p:txBody>
      </p:sp>
      <p:sp>
        <p:nvSpPr>
          <p:cNvPr id="19" name="TextBox 19"/>
          <p:cNvSpPr txBox="1"/>
          <p:nvPr/>
        </p:nvSpPr>
        <p:spPr>
          <a:xfrm>
            <a:off x="5008071" y="5876252"/>
            <a:ext cx="3670073" cy="342900"/>
          </a:xfrm>
          <a:prstGeom prst="rect">
            <a:avLst/>
          </a:prstGeom>
        </p:spPr>
        <p:txBody>
          <a:bodyPr lIns="0" tIns="0" rIns="0" bIns="0" rtlCol="0" anchor="t">
            <a:spAutoFit/>
          </a:bodyPr>
          <a:lstStyle/>
          <a:p>
            <a:pPr algn="l">
              <a:lnSpc>
                <a:spcPts val="2520"/>
              </a:lnSpc>
            </a:pPr>
            <a:r>
              <a:rPr lang="en-US" sz="2100" b="1" spc="-102" dirty="0">
                <a:solidFill>
                  <a:srgbClr val="000000"/>
                </a:solidFill>
                <a:latin typeface="Helvetica World Bold"/>
                <a:ea typeface="Helvetica World Bold"/>
                <a:cs typeface="Helvetica World Bold"/>
                <a:sym typeface="Helvetica World Bold"/>
              </a:rPr>
              <a:t>Pricing and Market Fit</a:t>
            </a:r>
          </a:p>
        </p:txBody>
      </p:sp>
      <p:grpSp>
        <p:nvGrpSpPr>
          <p:cNvPr id="20" name="Group 20"/>
          <p:cNvGrpSpPr/>
          <p:nvPr/>
        </p:nvGrpSpPr>
        <p:grpSpPr>
          <a:xfrm>
            <a:off x="13589220" y="4339359"/>
            <a:ext cx="1235351" cy="722130"/>
            <a:chOff x="0" y="0"/>
            <a:chExt cx="695230" cy="406400"/>
          </a:xfrm>
        </p:grpSpPr>
        <p:sp>
          <p:nvSpPr>
            <p:cNvPr id="21" name="Freeform 21"/>
            <p:cNvSpPr/>
            <p:nvPr/>
          </p:nvSpPr>
          <p:spPr>
            <a:xfrm>
              <a:off x="0" y="0"/>
              <a:ext cx="695230" cy="406400"/>
            </a:xfrm>
            <a:custGeom>
              <a:avLst/>
              <a:gdLst/>
              <a:ahLst/>
              <a:cxnLst/>
              <a:rect l="l" t="t" r="r" b="b"/>
              <a:pathLst>
                <a:path w="695230" h="406400">
                  <a:moveTo>
                    <a:pt x="492030" y="0"/>
                  </a:moveTo>
                  <a:cubicBezTo>
                    <a:pt x="604255" y="0"/>
                    <a:pt x="695230" y="90976"/>
                    <a:pt x="695230" y="203200"/>
                  </a:cubicBezTo>
                  <a:cubicBezTo>
                    <a:pt x="695230" y="315424"/>
                    <a:pt x="604255" y="406400"/>
                    <a:pt x="492030"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9525" cap="sq">
              <a:solidFill>
                <a:srgbClr val="000000"/>
              </a:solidFill>
              <a:prstDash val="solid"/>
              <a:miter/>
            </a:ln>
          </p:spPr>
          <p:txBody>
            <a:bodyPr/>
            <a:lstStyle/>
            <a:p>
              <a:endParaRPr lang="en-TH"/>
            </a:p>
          </p:txBody>
        </p:sp>
        <p:sp>
          <p:nvSpPr>
            <p:cNvPr id="22" name="TextBox 22"/>
            <p:cNvSpPr txBox="1"/>
            <p:nvPr/>
          </p:nvSpPr>
          <p:spPr>
            <a:xfrm>
              <a:off x="0" y="0"/>
              <a:ext cx="695230" cy="406400"/>
            </a:xfrm>
            <a:prstGeom prst="rect">
              <a:avLst/>
            </a:prstGeom>
          </p:spPr>
          <p:txBody>
            <a:bodyPr lIns="50800" tIns="50800" rIns="50800" bIns="50800" rtlCol="0" anchor="ctr"/>
            <a:lstStyle/>
            <a:p>
              <a:pPr algn="ctr">
                <a:lnSpc>
                  <a:spcPts val="2160"/>
                </a:lnSpc>
              </a:pPr>
              <a:endParaRPr dirty="0"/>
            </a:p>
          </p:txBody>
        </p:sp>
      </p:grpSp>
      <p:grpSp>
        <p:nvGrpSpPr>
          <p:cNvPr id="23" name="Group 23"/>
          <p:cNvGrpSpPr/>
          <p:nvPr/>
        </p:nvGrpSpPr>
        <p:grpSpPr>
          <a:xfrm>
            <a:off x="9297276" y="4339359"/>
            <a:ext cx="1235351" cy="722130"/>
            <a:chOff x="0" y="0"/>
            <a:chExt cx="695230" cy="406400"/>
          </a:xfrm>
        </p:grpSpPr>
        <p:sp>
          <p:nvSpPr>
            <p:cNvPr id="24" name="Freeform 24"/>
            <p:cNvSpPr/>
            <p:nvPr/>
          </p:nvSpPr>
          <p:spPr>
            <a:xfrm>
              <a:off x="0" y="0"/>
              <a:ext cx="695230" cy="406400"/>
            </a:xfrm>
            <a:custGeom>
              <a:avLst/>
              <a:gdLst/>
              <a:ahLst/>
              <a:cxnLst/>
              <a:rect l="l" t="t" r="r" b="b"/>
              <a:pathLst>
                <a:path w="695230" h="406400">
                  <a:moveTo>
                    <a:pt x="492030" y="0"/>
                  </a:moveTo>
                  <a:cubicBezTo>
                    <a:pt x="604255" y="0"/>
                    <a:pt x="695230" y="90976"/>
                    <a:pt x="695230" y="203200"/>
                  </a:cubicBezTo>
                  <a:cubicBezTo>
                    <a:pt x="695230" y="315424"/>
                    <a:pt x="604255" y="406400"/>
                    <a:pt x="492030"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9525" cap="sq">
              <a:solidFill>
                <a:srgbClr val="000000"/>
              </a:solidFill>
              <a:prstDash val="solid"/>
              <a:miter/>
            </a:ln>
          </p:spPr>
          <p:txBody>
            <a:bodyPr/>
            <a:lstStyle/>
            <a:p>
              <a:endParaRPr lang="en-TH"/>
            </a:p>
          </p:txBody>
        </p:sp>
        <p:sp>
          <p:nvSpPr>
            <p:cNvPr id="25" name="TextBox 25"/>
            <p:cNvSpPr txBox="1"/>
            <p:nvPr/>
          </p:nvSpPr>
          <p:spPr>
            <a:xfrm>
              <a:off x="0" y="0"/>
              <a:ext cx="695230" cy="406400"/>
            </a:xfrm>
            <a:prstGeom prst="rect">
              <a:avLst/>
            </a:prstGeom>
          </p:spPr>
          <p:txBody>
            <a:bodyPr lIns="50800" tIns="50800" rIns="50800" bIns="50800" rtlCol="0" anchor="ctr"/>
            <a:lstStyle/>
            <a:p>
              <a:pPr algn="ctr">
                <a:lnSpc>
                  <a:spcPts val="2160"/>
                </a:lnSpc>
              </a:pPr>
              <a:endParaRPr dirty="0"/>
            </a:p>
          </p:txBody>
        </p:sp>
      </p:grpSp>
      <p:grpSp>
        <p:nvGrpSpPr>
          <p:cNvPr id="26" name="Group 26"/>
          <p:cNvGrpSpPr/>
          <p:nvPr/>
        </p:nvGrpSpPr>
        <p:grpSpPr>
          <a:xfrm>
            <a:off x="5008071" y="4339359"/>
            <a:ext cx="1235351" cy="722130"/>
            <a:chOff x="0" y="0"/>
            <a:chExt cx="695230" cy="406400"/>
          </a:xfrm>
        </p:grpSpPr>
        <p:sp>
          <p:nvSpPr>
            <p:cNvPr id="27" name="Freeform 27"/>
            <p:cNvSpPr/>
            <p:nvPr/>
          </p:nvSpPr>
          <p:spPr>
            <a:xfrm>
              <a:off x="0" y="0"/>
              <a:ext cx="695230" cy="406400"/>
            </a:xfrm>
            <a:custGeom>
              <a:avLst/>
              <a:gdLst/>
              <a:ahLst/>
              <a:cxnLst/>
              <a:rect l="l" t="t" r="r" b="b"/>
              <a:pathLst>
                <a:path w="695230" h="406400">
                  <a:moveTo>
                    <a:pt x="492030" y="0"/>
                  </a:moveTo>
                  <a:cubicBezTo>
                    <a:pt x="604255" y="0"/>
                    <a:pt x="695230" y="90976"/>
                    <a:pt x="695230" y="203200"/>
                  </a:cubicBezTo>
                  <a:cubicBezTo>
                    <a:pt x="695230" y="315424"/>
                    <a:pt x="604255" y="406400"/>
                    <a:pt x="492030"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9525" cap="sq">
              <a:solidFill>
                <a:srgbClr val="000000"/>
              </a:solidFill>
              <a:prstDash val="solid"/>
              <a:miter/>
            </a:ln>
          </p:spPr>
          <p:txBody>
            <a:bodyPr/>
            <a:lstStyle/>
            <a:p>
              <a:endParaRPr lang="en-TH"/>
            </a:p>
          </p:txBody>
        </p:sp>
        <p:sp>
          <p:nvSpPr>
            <p:cNvPr id="28" name="TextBox 28"/>
            <p:cNvSpPr txBox="1"/>
            <p:nvPr/>
          </p:nvSpPr>
          <p:spPr>
            <a:xfrm>
              <a:off x="0" y="0"/>
              <a:ext cx="695230" cy="406400"/>
            </a:xfrm>
            <a:prstGeom prst="rect">
              <a:avLst/>
            </a:prstGeom>
          </p:spPr>
          <p:txBody>
            <a:bodyPr lIns="50800" tIns="50800" rIns="50800" bIns="50800" rtlCol="0" anchor="ctr"/>
            <a:lstStyle/>
            <a:p>
              <a:pPr algn="ctr">
                <a:lnSpc>
                  <a:spcPts val="2160"/>
                </a:lnSpc>
              </a:pPr>
              <a:endParaRPr dirty="0"/>
            </a:p>
          </p:txBody>
        </p:sp>
      </p:grpSp>
      <p:sp>
        <p:nvSpPr>
          <p:cNvPr id="29" name="TextBox 29"/>
          <p:cNvSpPr txBox="1"/>
          <p:nvPr/>
        </p:nvSpPr>
        <p:spPr>
          <a:xfrm>
            <a:off x="13589220" y="4490874"/>
            <a:ext cx="1235351" cy="419100"/>
          </a:xfrm>
          <a:prstGeom prst="rect">
            <a:avLst/>
          </a:prstGeom>
        </p:spPr>
        <p:txBody>
          <a:bodyPr lIns="0" tIns="0" rIns="0" bIns="0" rtlCol="0" anchor="t">
            <a:spAutoFit/>
          </a:bodyPr>
          <a:lstStyle/>
          <a:p>
            <a:pPr marL="0" lvl="0" indent="0" algn="ctr">
              <a:lnSpc>
                <a:spcPts val="3359"/>
              </a:lnSpc>
            </a:pPr>
            <a:r>
              <a:rPr lang="en-US" sz="2799" spc="-139" dirty="0">
                <a:solidFill>
                  <a:srgbClr val="1F92C8"/>
                </a:solidFill>
                <a:latin typeface="Helvetica World"/>
                <a:ea typeface="Helvetica World"/>
                <a:cs typeface="Helvetica World"/>
                <a:sym typeface="Helvetica World"/>
              </a:rPr>
              <a:t>06</a:t>
            </a:r>
          </a:p>
        </p:txBody>
      </p:sp>
      <p:sp>
        <p:nvSpPr>
          <p:cNvPr id="30" name="TextBox 30"/>
          <p:cNvSpPr txBox="1"/>
          <p:nvPr/>
        </p:nvSpPr>
        <p:spPr>
          <a:xfrm>
            <a:off x="9297276" y="4490874"/>
            <a:ext cx="1235351" cy="419100"/>
          </a:xfrm>
          <a:prstGeom prst="rect">
            <a:avLst/>
          </a:prstGeom>
        </p:spPr>
        <p:txBody>
          <a:bodyPr lIns="0" tIns="0" rIns="0" bIns="0" rtlCol="0" anchor="t">
            <a:spAutoFit/>
          </a:bodyPr>
          <a:lstStyle/>
          <a:p>
            <a:pPr marL="0" lvl="0" indent="0" algn="ctr">
              <a:lnSpc>
                <a:spcPts val="3359"/>
              </a:lnSpc>
            </a:pPr>
            <a:r>
              <a:rPr lang="en-US" sz="2799" spc="-139" dirty="0">
                <a:solidFill>
                  <a:srgbClr val="1F92C8"/>
                </a:solidFill>
                <a:latin typeface="Helvetica World"/>
                <a:ea typeface="Helvetica World"/>
                <a:cs typeface="Helvetica World"/>
                <a:sym typeface="Helvetica World"/>
              </a:rPr>
              <a:t>05</a:t>
            </a:r>
          </a:p>
        </p:txBody>
      </p:sp>
      <p:sp>
        <p:nvSpPr>
          <p:cNvPr id="31" name="TextBox 31"/>
          <p:cNvSpPr txBox="1"/>
          <p:nvPr/>
        </p:nvSpPr>
        <p:spPr>
          <a:xfrm>
            <a:off x="5008071" y="4490874"/>
            <a:ext cx="1235351" cy="419100"/>
          </a:xfrm>
          <a:prstGeom prst="rect">
            <a:avLst/>
          </a:prstGeom>
        </p:spPr>
        <p:txBody>
          <a:bodyPr lIns="0" tIns="0" rIns="0" bIns="0" rtlCol="0" anchor="t">
            <a:spAutoFit/>
          </a:bodyPr>
          <a:lstStyle/>
          <a:p>
            <a:pPr marL="0" lvl="0" indent="0" algn="ctr">
              <a:lnSpc>
                <a:spcPts val="3359"/>
              </a:lnSpc>
            </a:pPr>
            <a:r>
              <a:rPr lang="en-US" sz="2799" spc="-139" dirty="0">
                <a:solidFill>
                  <a:srgbClr val="1F92C8"/>
                </a:solidFill>
                <a:latin typeface="Helvetica World"/>
                <a:ea typeface="Helvetica World"/>
                <a:cs typeface="Helvetica World"/>
                <a:sym typeface="Helvetica World"/>
              </a:rPr>
              <a:t>04</a:t>
            </a:r>
          </a:p>
        </p:txBody>
      </p:sp>
      <p:grpSp>
        <p:nvGrpSpPr>
          <p:cNvPr id="32" name="Group 32"/>
          <p:cNvGrpSpPr/>
          <p:nvPr/>
        </p:nvGrpSpPr>
        <p:grpSpPr>
          <a:xfrm>
            <a:off x="0" y="5586054"/>
            <a:ext cx="4388946" cy="2465708"/>
            <a:chOff x="0" y="0"/>
            <a:chExt cx="5851929" cy="3287610"/>
          </a:xfrm>
        </p:grpSpPr>
        <p:pic>
          <p:nvPicPr>
            <p:cNvPr id="33" name="Picture 33"/>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0" y="0"/>
              <a:ext cx="5851929" cy="3287610"/>
            </a:xfrm>
            <a:prstGeom prst="rect">
              <a:avLst/>
            </a:prstGeom>
          </p:spPr>
        </p:pic>
      </p:grpSp>
      <p:sp>
        <p:nvSpPr>
          <p:cNvPr id="34" name="Freeform 34"/>
          <p:cNvSpPr/>
          <p:nvPr/>
        </p:nvSpPr>
        <p:spPr>
          <a:xfrm rot="-5400000">
            <a:off x="8490281" y="4606489"/>
            <a:ext cx="187870" cy="187870"/>
          </a:xfrm>
          <a:custGeom>
            <a:avLst/>
            <a:gdLst/>
            <a:ahLst/>
            <a:cxnLst/>
            <a:rect l="l" t="t" r="r" b="b"/>
            <a:pathLst>
              <a:path w="187870" h="187870">
                <a:moveTo>
                  <a:pt x="0" y="0"/>
                </a:moveTo>
                <a:lnTo>
                  <a:pt x="187870" y="0"/>
                </a:lnTo>
                <a:lnTo>
                  <a:pt x="187870" y="187870"/>
                </a:lnTo>
                <a:lnTo>
                  <a:pt x="0" y="18787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TH"/>
          </a:p>
        </p:txBody>
      </p:sp>
      <p:sp>
        <p:nvSpPr>
          <p:cNvPr id="35" name="Freeform 35"/>
          <p:cNvSpPr/>
          <p:nvPr/>
        </p:nvSpPr>
        <p:spPr>
          <a:xfrm rot="-5400000">
            <a:off x="12779479" y="4606489"/>
            <a:ext cx="187870" cy="187870"/>
          </a:xfrm>
          <a:custGeom>
            <a:avLst/>
            <a:gdLst/>
            <a:ahLst/>
            <a:cxnLst/>
            <a:rect l="l" t="t" r="r" b="b"/>
            <a:pathLst>
              <a:path w="187870" h="187870">
                <a:moveTo>
                  <a:pt x="0" y="0"/>
                </a:moveTo>
                <a:lnTo>
                  <a:pt x="187870" y="0"/>
                </a:lnTo>
                <a:lnTo>
                  <a:pt x="187870" y="187870"/>
                </a:lnTo>
                <a:lnTo>
                  <a:pt x="0" y="18787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TH"/>
          </a:p>
        </p:txBody>
      </p:sp>
      <p:sp>
        <p:nvSpPr>
          <p:cNvPr id="36" name="Freeform 36"/>
          <p:cNvSpPr/>
          <p:nvPr/>
        </p:nvSpPr>
        <p:spPr>
          <a:xfrm rot="-5400000">
            <a:off x="17072471" y="4606489"/>
            <a:ext cx="187870" cy="187870"/>
          </a:xfrm>
          <a:custGeom>
            <a:avLst/>
            <a:gdLst/>
            <a:ahLst/>
            <a:cxnLst/>
            <a:rect l="l" t="t" r="r" b="b"/>
            <a:pathLst>
              <a:path w="187870" h="187870">
                <a:moveTo>
                  <a:pt x="0" y="0"/>
                </a:moveTo>
                <a:lnTo>
                  <a:pt x="187871" y="0"/>
                </a:lnTo>
                <a:lnTo>
                  <a:pt x="187871" y="187870"/>
                </a:lnTo>
                <a:lnTo>
                  <a:pt x="0" y="18787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TH"/>
          </a:p>
        </p:txBody>
      </p:sp>
      <p:sp>
        <p:nvSpPr>
          <p:cNvPr id="37" name="Freeform 37"/>
          <p:cNvSpPr/>
          <p:nvPr/>
        </p:nvSpPr>
        <p:spPr>
          <a:xfrm>
            <a:off x="9778918" y="1483838"/>
            <a:ext cx="7480376" cy="1087520"/>
          </a:xfrm>
          <a:custGeom>
            <a:avLst/>
            <a:gdLst/>
            <a:ahLst/>
            <a:cxnLst/>
            <a:rect l="l" t="t" r="r" b="b"/>
            <a:pathLst>
              <a:path w="7480376" h="1087520">
                <a:moveTo>
                  <a:pt x="0" y="0"/>
                </a:moveTo>
                <a:lnTo>
                  <a:pt x="7480376" y="0"/>
                </a:lnTo>
                <a:lnTo>
                  <a:pt x="7480376" y="1087520"/>
                </a:lnTo>
                <a:lnTo>
                  <a:pt x="0" y="1087520"/>
                </a:lnTo>
                <a:lnTo>
                  <a:pt x="0" y="0"/>
                </a:lnTo>
                <a:close/>
              </a:path>
            </a:pathLst>
          </a:custGeom>
          <a:blipFill>
            <a:blip r:embed="rId10"/>
            <a:stretch>
              <a:fillRect/>
            </a:stretch>
          </a:blipFill>
        </p:spPr>
        <p:txBody>
          <a:bodyPr/>
          <a:lstStyle/>
          <a:p>
            <a:endParaRPr lang="en-TH"/>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1033462"/>
            <a:ext cx="16230600" cy="0"/>
          </a:xfrm>
          <a:prstGeom prst="line">
            <a:avLst/>
          </a:prstGeom>
          <a:ln w="9525" cap="flat">
            <a:solidFill>
              <a:srgbClr val="000000"/>
            </a:solidFill>
            <a:prstDash val="solid"/>
            <a:headEnd type="none" w="sm" len="sm"/>
            <a:tailEnd type="none" w="sm" len="sm"/>
          </a:ln>
        </p:spPr>
        <p:txBody>
          <a:bodyPr/>
          <a:lstStyle/>
          <a:p>
            <a:endParaRPr lang="en-TH"/>
          </a:p>
        </p:txBody>
      </p:sp>
      <p:sp>
        <p:nvSpPr>
          <p:cNvPr id="3" name="AutoShape 3"/>
          <p:cNvSpPr/>
          <p:nvPr/>
        </p:nvSpPr>
        <p:spPr>
          <a:xfrm>
            <a:off x="1028700" y="9253538"/>
            <a:ext cx="16230600" cy="0"/>
          </a:xfrm>
          <a:prstGeom prst="line">
            <a:avLst/>
          </a:prstGeom>
          <a:ln w="9525" cap="flat">
            <a:solidFill>
              <a:srgbClr val="000000"/>
            </a:solidFill>
            <a:prstDash val="solid"/>
            <a:headEnd type="none" w="sm" len="sm"/>
            <a:tailEnd type="none" w="sm" len="sm"/>
          </a:ln>
        </p:spPr>
        <p:txBody>
          <a:bodyPr/>
          <a:lstStyle/>
          <a:p>
            <a:endParaRPr lang="en-TH"/>
          </a:p>
        </p:txBody>
      </p:sp>
      <p:grpSp>
        <p:nvGrpSpPr>
          <p:cNvPr id="4" name="Group 4"/>
          <p:cNvGrpSpPr/>
          <p:nvPr/>
        </p:nvGrpSpPr>
        <p:grpSpPr>
          <a:xfrm>
            <a:off x="13855827" y="9486706"/>
            <a:ext cx="3403473" cy="562451"/>
            <a:chOff x="0" y="0"/>
            <a:chExt cx="4537964" cy="749935"/>
          </a:xfrm>
        </p:grpSpPr>
        <p:sp>
          <p:nvSpPr>
            <p:cNvPr id="5" name="Freeform 5"/>
            <p:cNvSpPr/>
            <p:nvPr/>
          </p:nvSpPr>
          <p:spPr>
            <a:xfrm>
              <a:off x="0" y="0"/>
              <a:ext cx="4537964" cy="749935"/>
            </a:xfrm>
            <a:custGeom>
              <a:avLst/>
              <a:gdLst/>
              <a:ahLst/>
              <a:cxnLst/>
              <a:rect l="l" t="t" r="r" b="b"/>
              <a:pathLst>
                <a:path w="4537964" h="749935">
                  <a:moveTo>
                    <a:pt x="0" y="0"/>
                  </a:moveTo>
                  <a:lnTo>
                    <a:pt x="4537964" y="0"/>
                  </a:lnTo>
                  <a:lnTo>
                    <a:pt x="4537964" y="749935"/>
                  </a:lnTo>
                  <a:lnTo>
                    <a:pt x="0" y="749935"/>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TH"/>
            </a:p>
          </p:txBody>
        </p:sp>
      </p:grpSp>
      <p:sp>
        <p:nvSpPr>
          <p:cNvPr id="6" name="Freeform 6"/>
          <p:cNvSpPr/>
          <p:nvPr/>
        </p:nvSpPr>
        <p:spPr>
          <a:xfrm>
            <a:off x="16165131" y="1274841"/>
            <a:ext cx="729831" cy="417994"/>
          </a:xfrm>
          <a:custGeom>
            <a:avLst/>
            <a:gdLst/>
            <a:ahLst/>
            <a:cxnLst/>
            <a:rect l="l" t="t" r="r" b="b"/>
            <a:pathLst>
              <a:path w="729831" h="417994">
                <a:moveTo>
                  <a:pt x="0" y="0"/>
                </a:moveTo>
                <a:lnTo>
                  <a:pt x="729831" y="0"/>
                </a:lnTo>
                <a:lnTo>
                  <a:pt x="729831" y="417994"/>
                </a:lnTo>
                <a:lnTo>
                  <a:pt x="0" y="41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TH"/>
          </a:p>
        </p:txBody>
      </p:sp>
      <p:sp>
        <p:nvSpPr>
          <p:cNvPr id="7" name="Freeform 7"/>
          <p:cNvSpPr/>
          <p:nvPr/>
        </p:nvSpPr>
        <p:spPr>
          <a:xfrm>
            <a:off x="269142" y="8951946"/>
            <a:ext cx="301215" cy="301592"/>
          </a:xfrm>
          <a:custGeom>
            <a:avLst/>
            <a:gdLst/>
            <a:ahLst/>
            <a:cxnLst/>
            <a:rect l="l" t="t" r="r" b="b"/>
            <a:pathLst>
              <a:path w="301215" h="301592">
                <a:moveTo>
                  <a:pt x="0" y="0"/>
                </a:moveTo>
                <a:lnTo>
                  <a:pt x="301214" y="0"/>
                </a:lnTo>
                <a:lnTo>
                  <a:pt x="301214" y="301592"/>
                </a:lnTo>
                <a:lnTo>
                  <a:pt x="0" y="30159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TH"/>
          </a:p>
        </p:txBody>
      </p:sp>
      <p:sp>
        <p:nvSpPr>
          <p:cNvPr id="8" name="AutoShape 8"/>
          <p:cNvSpPr/>
          <p:nvPr/>
        </p:nvSpPr>
        <p:spPr>
          <a:xfrm flipV="1">
            <a:off x="13589224" y="5590816"/>
            <a:ext cx="3670073" cy="2381"/>
          </a:xfrm>
          <a:prstGeom prst="line">
            <a:avLst/>
          </a:prstGeom>
          <a:ln w="9525" cap="flat">
            <a:solidFill>
              <a:srgbClr val="000000"/>
            </a:solidFill>
            <a:prstDash val="solid"/>
            <a:headEnd type="none" w="sm" len="sm"/>
            <a:tailEnd type="none" w="sm" len="sm"/>
          </a:ln>
        </p:spPr>
        <p:txBody>
          <a:bodyPr/>
          <a:lstStyle/>
          <a:p>
            <a:endParaRPr lang="en-TH"/>
          </a:p>
        </p:txBody>
      </p:sp>
      <p:sp>
        <p:nvSpPr>
          <p:cNvPr id="9" name="AutoShape 9"/>
          <p:cNvSpPr/>
          <p:nvPr/>
        </p:nvSpPr>
        <p:spPr>
          <a:xfrm flipV="1">
            <a:off x="9297279" y="5590816"/>
            <a:ext cx="3670073" cy="2381"/>
          </a:xfrm>
          <a:prstGeom prst="line">
            <a:avLst/>
          </a:prstGeom>
          <a:ln w="9525" cap="flat">
            <a:solidFill>
              <a:srgbClr val="000000"/>
            </a:solidFill>
            <a:prstDash val="solid"/>
            <a:headEnd type="none" w="sm" len="sm"/>
            <a:tailEnd type="none" w="sm" len="sm"/>
          </a:ln>
        </p:spPr>
        <p:txBody>
          <a:bodyPr/>
          <a:lstStyle/>
          <a:p>
            <a:endParaRPr lang="en-TH"/>
          </a:p>
        </p:txBody>
      </p:sp>
      <p:sp>
        <p:nvSpPr>
          <p:cNvPr id="10" name="AutoShape 10"/>
          <p:cNvSpPr/>
          <p:nvPr/>
        </p:nvSpPr>
        <p:spPr>
          <a:xfrm flipV="1">
            <a:off x="5008075" y="5590816"/>
            <a:ext cx="3670073" cy="2381"/>
          </a:xfrm>
          <a:prstGeom prst="line">
            <a:avLst/>
          </a:prstGeom>
          <a:ln w="9525" cap="flat">
            <a:solidFill>
              <a:srgbClr val="000000"/>
            </a:solidFill>
            <a:prstDash val="solid"/>
            <a:headEnd type="none" w="sm" len="sm"/>
            <a:tailEnd type="none" w="sm" len="sm"/>
          </a:ln>
        </p:spPr>
        <p:txBody>
          <a:bodyPr/>
          <a:lstStyle/>
          <a:p>
            <a:endParaRPr lang="en-TH"/>
          </a:p>
        </p:txBody>
      </p:sp>
      <p:grpSp>
        <p:nvGrpSpPr>
          <p:cNvPr id="11" name="Group 11"/>
          <p:cNvGrpSpPr/>
          <p:nvPr/>
        </p:nvGrpSpPr>
        <p:grpSpPr>
          <a:xfrm>
            <a:off x="13589220" y="4339359"/>
            <a:ext cx="1235351" cy="722130"/>
            <a:chOff x="0" y="0"/>
            <a:chExt cx="695230" cy="406400"/>
          </a:xfrm>
        </p:grpSpPr>
        <p:sp>
          <p:nvSpPr>
            <p:cNvPr id="12" name="Freeform 12"/>
            <p:cNvSpPr/>
            <p:nvPr/>
          </p:nvSpPr>
          <p:spPr>
            <a:xfrm>
              <a:off x="0" y="0"/>
              <a:ext cx="695230" cy="406400"/>
            </a:xfrm>
            <a:custGeom>
              <a:avLst/>
              <a:gdLst/>
              <a:ahLst/>
              <a:cxnLst/>
              <a:rect l="l" t="t" r="r" b="b"/>
              <a:pathLst>
                <a:path w="695230" h="406400">
                  <a:moveTo>
                    <a:pt x="492030" y="0"/>
                  </a:moveTo>
                  <a:cubicBezTo>
                    <a:pt x="604255" y="0"/>
                    <a:pt x="695230" y="90976"/>
                    <a:pt x="695230" y="203200"/>
                  </a:cubicBezTo>
                  <a:cubicBezTo>
                    <a:pt x="695230" y="315424"/>
                    <a:pt x="604255" y="406400"/>
                    <a:pt x="492030"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9525" cap="sq">
              <a:solidFill>
                <a:srgbClr val="000000"/>
              </a:solidFill>
              <a:prstDash val="solid"/>
              <a:miter/>
            </a:ln>
          </p:spPr>
          <p:txBody>
            <a:bodyPr/>
            <a:lstStyle/>
            <a:p>
              <a:endParaRPr lang="en-TH"/>
            </a:p>
          </p:txBody>
        </p:sp>
        <p:sp>
          <p:nvSpPr>
            <p:cNvPr id="13" name="TextBox 13"/>
            <p:cNvSpPr txBox="1"/>
            <p:nvPr/>
          </p:nvSpPr>
          <p:spPr>
            <a:xfrm>
              <a:off x="0" y="0"/>
              <a:ext cx="695230" cy="406400"/>
            </a:xfrm>
            <a:prstGeom prst="rect">
              <a:avLst/>
            </a:prstGeom>
          </p:spPr>
          <p:txBody>
            <a:bodyPr lIns="50800" tIns="50800" rIns="50800" bIns="50800" rtlCol="0" anchor="ctr"/>
            <a:lstStyle/>
            <a:p>
              <a:pPr algn="ctr">
                <a:lnSpc>
                  <a:spcPts val="2160"/>
                </a:lnSpc>
              </a:pPr>
              <a:endParaRPr dirty="0"/>
            </a:p>
          </p:txBody>
        </p:sp>
      </p:grpSp>
      <p:grpSp>
        <p:nvGrpSpPr>
          <p:cNvPr id="14" name="Group 14"/>
          <p:cNvGrpSpPr/>
          <p:nvPr/>
        </p:nvGrpSpPr>
        <p:grpSpPr>
          <a:xfrm>
            <a:off x="9297276" y="4339359"/>
            <a:ext cx="1235351" cy="722130"/>
            <a:chOff x="0" y="0"/>
            <a:chExt cx="695230" cy="406400"/>
          </a:xfrm>
        </p:grpSpPr>
        <p:sp>
          <p:nvSpPr>
            <p:cNvPr id="15" name="Freeform 15"/>
            <p:cNvSpPr/>
            <p:nvPr/>
          </p:nvSpPr>
          <p:spPr>
            <a:xfrm>
              <a:off x="0" y="0"/>
              <a:ext cx="695230" cy="406400"/>
            </a:xfrm>
            <a:custGeom>
              <a:avLst/>
              <a:gdLst/>
              <a:ahLst/>
              <a:cxnLst/>
              <a:rect l="l" t="t" r="r" b="b"/>
              <a:pathLst>
                <a:path w="695230" h="406400">
                  <a:moveTo>
                    <a:pt x="492030" y="0"/>
                  </a:moveTo>
                  <a:cubicBezTo>
                    <a:pt x="604255" y="0"/>
                    <a:pt x="695230" y="90976"/>
                    <a:pt x="695230" y="203200"/>
                  </a:cubicBezTo>
                  <a:cubicBezTo>
                    <a:pt x="695230" y="315424"/>
                    <a:pt x="604255" y="406400"/>
                    <a:pt x="492030"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9525" cap="sq">
              <a:solidFill>
                <a:srgbClr val="000000"/>
              </a:solidFill>
              <a:prstDash val="solid"/>
              <a:miter/>
            </a:ln>
          </p:spPr>
          <p:txBody>
            <a:bodyPr/>
            <a:lstStyle/>
            <a:p>
              <a:endParaRPr lang="en-TH"/>
            </a:p>
          </p:txBody>
        </p:sp>
        <p:sp>
          <p:nvSpPr>
            <p:cNvPr id="16" name="TextBox 16"/>
            <p:cNvSpPr txBox="1"/>
            <p:nvPr/>
          </p:nvSpPr>
          <p:spPr>
            <a:xfrm>
              <a:off x="0" y="0"/>
              <a:ext cx="695230" cy="406400"/>
            </a:xfrm>
            <a:prstGeom prst="rect">
              <a:avLst/>
            </a:prstGeom>
          </p:spPr>
          <p:txBody>
            <a:bodyPr lIns="50800" tIns="50800" rIns="50800" bIns="50800" rtlCol="0" anchor="ctr"/>
            <a:lstStyle/>
            <a:p>
              <a:pPr algn="ctr">
                <a:lnSpc>
                  <a:spcPts val="2160"/>
                </a:lnSpc>
              </a:pPr>
              <a:endParaRPr dirty="0"/>
            </a:p>
          </p:txBody>
        </p:sp>
      </p:grpSp>
      <p:grpSp>
        <p:nvGrpSpPr>
          <p:cNvPr id="17" name="Group 17"/>
          <p:cNvGrpSpPr/>
          <p:nvPr/>
        </p:nvGrpSpPr>
        <p:grpSpPr>
          <a:xfrm>
            <a:off x="5008071" y="4339359"/>
            <a:ext cx="1235351" cy="722130"/>
            <a:chOff x="0" y="0"/>
            <a:chExt cx="695230" cy="406400"/>
          </a:xfrm>
        </p:grpSpPr>
        <p:sp>
          <p:nvSpPr>
            <p:cNvPr id="18" name="Freeform 18"/>
            <p:cNvSpPr/>
            <p:nvPr/>
          </p:nvSpPr>
          <p:spPr>
            <a:xfrm>
              <a:off x="0" y="0"/>
              <a:ext cx="695230" cy="406400"/>
            </a:xfrm>
            <a:custGeom>
              <a:avLst/>
              <a:gdLst/>
              <a:ahLst/>
              <a:cxnLst/>
              <a:rect l="l" t="t" r="r" b="b"/>
              <a:pathLst>
                <a:path w="695230" h="406400">
                  <a:moveTo>
                    <a:pt x="492030" y="0"/>
                  </a:moveTo>
                  <a:cubicBezTo>
                    <a:pt x="604255" y="0"/>
                    <a:pt x="695230" y="90976"/>
                    <a:pt x="695230" y="203200"/>
                  </a:cubicBezTo>
                  <a:cubicBezTo>
                    <a:pt x="695230" y="315424"/>
                    <a:pt x="604255" y="406400"/>
                    <a:pt x="492030"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9525" cap="sq">
              <a:solidFill>
                <a:srgbClr val="000000"/>
              </a:solidFill>
              <a:prstDash val="solid"/>
              <a:miter/>
            </a:ln>
          </p:spPr>
          <p:txBody>
            <a:bodyPr/>
            <a:lstStyle/>
            <a:p>
              <a:endParaRPr lang="en-TH"/>
            </a:p>
          </p:txBody>
        </p:sp>
        <p:sp>
          <p:nvSpPr>
            <p:cNvPr id="19" name="TextBox 19"/>
            <p:cNvSpPr txBox="1"/>
            <p:nvPr/>
          </p:nvSpPr>
          <p:spPr>
            <a:xfrm>
              <a:off x="0" y="0"/>
              <a:ext cx="695230" cy="406400"/>
            </a:xfrm>
            <a:prstGeom prst="rect">
              <a:avLst/>
            </a:prstGeom>
          </p:spPr>
          <p:txBody>
            <a:bodyPr lIns="50800" tIns="50800" rIns="50800" bIns="50800" rtlCol="0" anchor="ctr"/>
            <a:lstStyle/>
            <a:p>
              <a:pPr algn="ctr">
                <a:lnSpc>
                  <a:spcPts val="2160"/>
                </a:lnSpc>
              </a:pPr>
              <a:endParaRPr dirty="0"/>
            </a:p>
          </p:txBody>
        </p:sp>
      </p:grpSp>
      <p:grpSp>
        <p:nvGrpSpPr>
          <p:cNvPr id="20" name="Group 20"/>
          <p:cNvGrpSpPr/>
          <p:nvPr/>
        </p:nvGrpSpPr>
        <p:grpSpPr>
          <a:xfrm>
            <a:off x="0" y="5586054"/>
            <a:ext cx="4388946" cy="2465708"/>
            <a:chOff x="0" y="0"/>
            <a:chExt cx="5851929" cy="3287610"/>
          </a:xfrm>
        </p:grpSpPr>
        <p:pic>
          <p:nvPicPr>
            <p:cNvPr id="21" name="Picture 21"/>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0" y="0"/>
              <a:ext cx="5851929" cy="3287610"/>
            </a:xfrm>
            <a:prstGeom prst="rect">
              <a:avLst/>
            </a:prstGeom>
          </p:spPr>
        </p:pic>
      </p:grpSp>
      <p:sp>
        <p:nvSpPr>
          <p:cNvPr id="22" name="Freeform 22"/>
          <p:cNvSpPr/>
          <p:nvPr/>
        </p:nvSpPr>
        <p:spPr>
          <a:xfrm rot="-5400000">
            <a:off x="8490281" y="4606489"/>
            <a:ext cx="187870" cy="187870"/>
          </a:xfrm>
          <a:custGeom>
            <a:avLst/>
            <a:gdLst/>
            <a:ahLst/>
            <a:cxnLst/>
            <a:rect l="l" t="t" r="r" b="b"/>
            <a:pathLst>
              <a:path w="187870" h="187870">
                <a:moveTo>
                  <a:pt x="0" y="0"/>
                </a:moveTo>
                <a:lnTo>
                  <a:pt x="187870" y="0"/>
                </a:lnTo>
                <a:lnTo>
                  <a:pt x="187870" y="187870"/>
                </a:lnTo>
                <a:lnTo>
                  <a:pt x="0" y="18787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TH"/>
          </a:p>
        </p:txBody>
      </p:sp>
      <p:sp>
        <p:nvSpPr>
          <p:cNvPr id="23" name="Freeform 23"/>
          <p:cNvSpPr/>
          <p:nvPr/>
        </p:nvSpPr>
        <p:spPr>
          <a:xfrm rot="-5400000">
            <a:off x="12779479" y="4606489"/>
            <a:ext cx="187870" cy="187870"/>
          </a:xfrm>
          <a:custGeom>
            <a:avLst/>
            <a:gdLst/>
            <a:ahLst/>
            <a:cxnLst/>
            <a:rect l="l" t="t" r="r" b="b"/>
            <a:pathLst>
              <a:path w="187870" h="187870">
                <a:moveTo>
                  <a:pt x="0" y="0"/>
                </a:moveTo>
                <a:lnTo>
                  <a:pt x="187870" y="0"/>
                </a:lnTo>
                <a:lnTo>
                  <a:pt x="187870" y="187870"/>
                </a:lnTo>
                <a:lnTo>
                  <a:pt x="0" y="18787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TH"/>
          </a:p>
        </p:txBody>
      </p:sp>
      <p:sp>
        <p:nvSpPr>
          <p:cNvPr id="24" name="Freeform 24"/>
          <p:cNvSpPr/>
          <p:nvPr/>
        </p:nvSpPr>
        <p:spPr>
          <a:xfrm rot="-5400000">
            <a:off x="17072471" y="4606489"/>
            <a:ext cx="187870" cy="187870"/>
          </a:xfrm>
          <a:custGeom>
            <a:avLst/>
            <a:gdLst/>
            <a:ahLst/>
            <a:cxnLst/>
            <a:rect l="l" t="t" r="r" b="b"/>
            <a:pathLst>
              <a:path w="187870" h="187870">
                <a:moveTo>
                  <a:pt x="0" y="0"/>
                </a:moveTo>
                <a:lnTo>
                  <a:pt x="187871" y="0"/>
                </a:lnTo>
                <a:lnTo>
                  <a:pt x="187871" y="187870"/>
                </a:lnTo>
                <a:lnTo>
                  <a:pt x="0" y="18787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TH"/>
          </a:p>
        </p:txBody>
      </p:sp>
      <p:sp>
        <p:nvSpPr>
          <p:cNvPr id="25" name="Freeform 25"/>
          <p:cNvSpPr/>
          <p:nvPr/>
        </p:nvSpPr>
        <p:spPr>
          <a:xfrm>
            <a:off x="9778918" y="1483838"/>
            <a:ext cx="7480376" cy="1087520"/>
          </a:xfrm>
          <a:custGeom>
            <a:avLst/>
            <a:gdLst/>
            <a:ahLst/>
            <a:cxnLst/>
            <a:rect l="l" t="t" r="r" b="b"/>
            <a:pathLst>
              <a:path w="7480376" h="1087520">
                <a:moveTo>
                  <a:pt x="0" y="0"/>
                </a:moveTo>
                <a:lnTo>
                  <a:pt x="7480376" y="0"/>
                </a:lnTo>
                <a:lnTo>
                  <a:pt x="7480376" y="1087520"/>
                </a:lnTo>
                <a:lnTo>
                  <a:pt x="0" y="1087520"/>
                </a:lnTo>
                <a:lnTo>
                  <a:pt x="0" y="0"/>
                </a:lnTo>
                <a:close/>
              </a:path>
            </a:pathLst>
          </a:custGeom>
          <a:blipFill>
            <a:blip r:embed="rId10"/>
            <a:stretch>
              <a:fillRect/>
            </a:stretch>
          </a:blipFill>
        </p:spPr>
        <p:txBody>
          <a:bodyPr/>
          <a:lstStyle/>
          <a:p>
            <a:endParaRPr lang="en-TH"/>
          </a:p>
        </p:txBody>
      </p:sp>
      <p:sp>
        <p:nvSpPr>
          <p:cNvPr id="26" name="TextBox 26"/>
          <p:cNvSpPr txBox="1"/>
          <p:nvPr/>
        </p:nvSpPr>
        <p:spPr>
          <a:xfrm>
            <a:off x="1028700" y="9677206"/>
            <a:ext cx="4020586" cy="209550"/>
          </a:xfrm>
          <a:prstGeom prst="rect">
            <a:avLst/>
          </a:prstGeom>
        </p:spPr>
        <p:txBody>
          <a:bodyPr lIns="0" tIns="0" rIns="0" bIns="0" rtlCol="0" anchor="t">
            <a:spAutoFit/>
          </a:bodyPr>
          <a:lstStyle/>
          <a:p>
            <a:pPr algn="l">
              <a:lnSpc>
                <a:spcPts val="1438"/>
              </a:lnSpc>
            </a:pPr>
            <a:r>
              <a:rPr lang="en-US" sz="1200" dirty="0">
                <a:solidFill>
                  <a:srgbClr val="000000"/>
                </a:solidFill>
                <a:latin typeface="Inter"/>
                <a:ea typeface="Inter"/>
                <a:cs typeface="Inter"/>
                <a:sym typeface="Inter"/>
              </a:rPr>
              <a:t>Copyright © 2024 APTelecom</a:t>
            </a:r>
          </a:p>
        </p:txBody>
      </p:sp>
      <p:sp>
        <p:nvSpPr>
          <p:cNvPr id="27" name="TextBox 27"/>
          <p:cNvSpPr txBox="1"/>
          <p:nvPr/>
        </p:nvSpPr>
        <p:spPr>
          <a:xfrm>
            <a:off x="6205521" y="9677206"/>
            <a:ext cx="4020586" cy="209550"/>
          </a:xfrm>
          <a:prstGeom prst="rect">
            <a:avLst/>
          </a:prstGeom>
        </p:spPr>
        <p:txBody>
          <a:bodyPr lIns="0" tIns="0" rIns="0" bIns="0" rtlCol="0" anchor="t">
            <a:spAutoFit/>
          </a:bodyPr>
          <a:lstStyle/>
          <a:p>
            <a:pPr algn="ctr">
              <a:lnSpc>
                <a:spcPts val="1438"/>
              </a:lnSpc>
            </a:pPr>
            <a:r>
              <a:rPr lang="en-US" sz="1200" b="1" i="1" dirty="0">
                <a:solidFill>
                  <a:srgbClr val="000000"/>
                </a:solidFill>
                <a:latin typeface="Inter Bold Italics"/>
                <a:ea typeface="Inter Bold Italics"/>
                <a:cs typeface="Inter Bold Italics"/>
                <a:sym typeface="Inter Bold Italics"/>
              </a:rPr>
              <a:t>Strictly Confidential </a:t>
            </a:r>
          </a:p>
        </p:txBody>
      </p:sp>
      <p:sp>
        <p:nvSpPr>
          <p:cNvPr id="28" name="TextBox 28"/>
          <p:cNvSpPr txBox="1"/>
          <p:nvPr/>
        </p:nvSpPr>
        <p:spPr>
          <a:xfrm>
            <a:off x="1028700" y="1474313"/>
            <a:ext cx="11261217" cy="1148302"/>
          </a:xfrm>
          <a:prstGeom prst="rect">
            <a:avLst/>
          </a:prstGeom>
        </p:spPr>
        <p:txBody>
          <a:bodyPr lIns="0" tIns="0" rIns="0" bIns="0" rtlCol="0" anchor="t">
            <a:spAutoFit/>
          </a:bodyPr>
          <a:lstStyle/>
          <a:p>
            <a:pPr algn="l">
              <a:lnSpc>
                <a:spcPts val="3680"/>
              </a:lnSpc>
            </a:pPr>
            <a:r>
              <a:rPr lang="en-US" sz="3200" spc="-217" dirty="0">
                <a:solidFill>
                  <a:srgbClr val="000000"/>
                </a:solidFill>
                <a:latin typeface="Poppins Light"/>
                <a:ea typeface="Poppins Light"/>
                <a:cs typeface="Poppins Light"/>
                <a:sym typeface="Poppins Light"/>
              </a:rPr>
              <a:t>Submarine Cable Solutions: </a:t>
            </a:r>
          </a:p>
          <a:p>
            <a:pPr marL="0" lvl="0" indent="0" algn="l">
              <a:lnSpc>
                <a:spcPts val="5140"/>
              </a:lnSpc>
            </a:pPr>
            <a:r>
              <a:rPr lang="en-US" sz="4470" b="1" spc="-303" dirty="0">
                <a:solidFill>
                  <a:srgbClr val="000000"/>
                </a:solidFill>
                <a:latin typeface="Poppins Medium"/>
                <a:ea typeface="Poppins Medium"/>
                <a:cs typeface="Poppins Medium"/>
                <a:sym typeface="Poppins Medium"/>
              </a:rPr>
              <a:t>Project Management and Delivery</a:t>
            </a:r>
          </a:p>
        </p:txBody>
      </p:sp>
      <p:sp>
        <p:nvSpPr>
          <p:cNvPr id="29" name="TextBox 29"/>
          <p:cNvSpPr txBox="1"/>
          <p:nvPr/>
        </p:nvSpPr>
        <p:spPr>
          <a:xfrm>
            <a:off x="13590268" y="6428702"/>
            <a:ext cx="3670073" cy="2574038"/>
          </a:xfrm>
          <a:prstGeom prst="rect">
            <a:avLst/>
          </a:prstGeom>
        </p:spPr>
        <p:txBody>
          <a:bodyPr lIns="0" tIns="0" rIns="0" bIns="0" rtlCol="0" anchor="t">
            <a:spAutoFit/>
          </a:bodyPr>
          <a:lstStyle/>
          <a:p>
            <a:pPr marL="0" lvl="0" indent="0" algn="l">
              <a:lnSpc>
                <a:spcPts val="2880"/>
              </a:lnSpc>
            </a:pPr>
            <a:r>
              <a:rPr lang="en-US" sz="1800" dirty="0">
                <a:solidFill>
                  <a:srgbClr val="000000"/>
                </a:solidFill>
                <a:latin typeface="Helvetica World"/>
                <a:ea typeface="Helvetica World"/>
                <a:cs typeface="Helvetica World"/>
                <a:sym typeface="Helvetica World"/>
              </a:rPr>
              <a:t>Working closely with the customer and the vendor to coordinate all aspects of the cable implementation process. Overseeing the installation of the submarine cable, including laying the cable on the seabed and connecting it to landing stations.</a:t>
            </a:r>
          </a:p>
        </p:txBody>
      </p:sp>
      <p:sp>
        <p:nvSpPr>
          <p:cNvPr id="30" name="TextBox 30"/>
          <p:cNvSpPr txBox="1"/>
          <p:nvPr/>
        </p:nvSpPr>
        <p:spPr>
          <a:xfrm>
            <a:off x="9297276" y="6495377"/>
            <a:ext cx="3576138" cy="2574038"/>
          </a:xfrm>
          <a:prstGeom prst="rect">
            <a:avLst/>
          </a:prstGeom>
        </p:spPr>
        <p:txBody>
          <a:bodyPr lIns="0" tIns="0" rIns="0" bIns="0" rtlCol="0" anchor="t">
            <a:spAutoFit/>
          </a:bodyPr>
          <a:lstStyle/>
          <a:p>
            <a:pPr marL="0" lvl="0" indent="0" algn="l">
              <a:lnSpc>
                <a:spcPts val="2880"/>
              </a:lnSpc>
            </a:pPr>
            <a:r>
              <a:rPr lang="en-US" dirty="0">
                <a:solidFill>
                  <a:srgbClr val="000000"/>
                </a:solidFill>
                <a:latin typeface="Helvetica World"/>
                <a:ea typeface="Helvetica World"/>
                <a:cs typeface="Helvetica World"/>
                <a:sym typeface="Helvetica World"/>
              </a:rPr>
              <a:t>O</a:t>
            </a:r>
            <a:r>
              <a:rPr lang="en-US" sz="1800" dirty="0">
                <a:solidFill>
                  <a:srgbClr val="000000"/>
                </a:solidFill>
                <a:latin typeface="Helvetica World"/>
                <a:ea typeface="Helvetica World"/>
                <a:cs typeface="Helvetica World"/>
                <a:sym typeface="Helvetica World"/>
              </a:rPr>
              <a:t>verseeing the negotiation of contracts with the selected vendor, ensuring that all terms and conditions are favorable to the customer. Resolving any conflicts or disputes that may arise between the customer and the vendor.</a:t>
            </a:r>
          </a:p>
        </p:txBody>
      </p:sp>
      <p:sp>
        <p:nvSpPr>
          <p:cNvPr id="31" name="TextBox 31"/>
          <p:cNvSpPr txBox="1"/>
          <p:nvPr/>
        </p:nvSpPr>
        <p:spPr>
          <a:xfrm>
            <a:off x="5008071" y="6495377"/>
            <a:ext cx="3670080" cy="2508885"/>
          </a:xfrm>
          <a:prstGeom prst="rect">
            <a:avLst/>
          </a:prstGeom>
        </p:spPr>
        <p:txBody>
          <a:bodyPr lIns="0" tIns="0" rIns="0" bIns="0" rtlCol="0" anchor="t">
            <a:spAutoFit/>
          </a:bodyPr>
          <a:lstStyle/>
          <a:p>
            <a:pPr marL="0" lvl="0" indent="0" algn="l">
              <a:lnSpc>
                <a:spcPts val="2880"/>
              </a:lnSpc>
            </a:pPr>
            <a:r>
              <a:rPr lang="en-US" sz="1800" dirty="0">
                <a:solidFill>
                  <a:srgbClr val="000000"/>
                </a:solidFill>
                <a:latin typeface="Helvetica World"/>
                <a:ea typeface="Helvetica World"/>
                <a:cs typeface="Helvetica World"/>
                <a:sym typeface="Helvetica World"/>
              </a:rPr>
              <a:t>Working closely with the customer to define their specific requirements and develop a detailed request for proposals (RFP). Selecting the most suitable vendor to meet the customer's needs and project objectives.</a:t>
            </a:r>
          </a:p>
        </p:txBody>
      </p:sp>
      <p:sp>
        <p:nvSpPr>
          <p:cNvPr id="32" name="TextBox 32"/>
          <p:cNvSpPr txBox="1"/>
          <p:nvPr/>
        </p:nvSpPr>
        <p:spPr>
          <a:xfrm>
            <a:off x="13589220" y="5876252"/>
            <a:ext cx="3670073" cy="320601"/>
          </a:xfrm>
          <a:prstGeom prst="rect">
            <a:avLst/>
          </a:prstGeom>
        </p:spPr>
        <p:txBody>
          <a:bodyPr lIns="0" tIns="0" rIns="0" bIns="0" rtlCol="0" anchor="t">
            <a:spAutoFit/>
          </a:bodyPr>
          <a:lstStyle/>
          <a:p>
            <a:pPr algn="l">
              <a:lnSpc>
                <a:spcPts val="2520"/>
              </a:lnSpc>
            </a:pPr>
            <a:r>
              <a:rPr lang="en-US" sz="2100" b="1" spc="-102" dirty="0">
                <a:solidFill>
                  <a:srgbClr val="000000"/>
                </a:solidFill>
                <a:latin typeface="Helvetica World Bold"/>
                <a:ea typeface="Helvetica World Bold"/>
                <a:cs typeface="Helvetica World Bold"/>
                <a:sym typeface="Helvetica World Bold"/>
              </a:rPr>
              <a:t>Cable Implementation</a:t>
            </a:r>
          </a:p>
        </p:txBody>
      </p:sp>
      <p:sp>
        <p:nvSpPr>
          <p:cNvPr id="33" name="TextBox 33"/>
          <p:cNvSpPr txBox="1"/>
          <p:nvPr/>
        </p:nvSpPr>
        <p:spPr>
          <a:xfrm>
            <a:off x="9297276" y="5876252"/>
            <a:ext cx="3670073" cy="342900"/>
          </a:xfrm>
          <a:prstGeom prst="rect">
            <a:avLst/>
          </a:prstGeom>
        </p:spPr>
        <p:txBody>
          <a:bodyPr lIns="0" tIns="0" rIns="0" bIns="0" rtlCol="0" anchor="t">
            <a:spAutoFit/>
          </a:bodyPr>
          <a:lstStyle/>
          <a:p>
            <a:pPr algn="l">
              <a:lnSpc>
                <a:spcPts val="2520"/>
              </a:lnSpc>
            </a:pPr>
            <a:r>
              <a:rPr lang="en-US" sz="2100" b="1" spc="-102" dirty="0">
                <a:solidFill>
                  <a:srgbClr val="000000"/>
                </a:solidFill>
                <a:latin typeface="Helvetica World Bold"/>
                <a:ea typeface="Helvetica World Bold"/>
                <a:cs typeface="Helvetica World Bold"/>
                <a:sym typeface="Helvetica World Bold"/>
              </a:rPr>
              <a:t>Vendor Adjudication</a:t>
            </a:r>
          </a:p>
        </p:txBody>
      </p:sp>
      <p:sp>
        <p:nvSpPr>
          <p:cNvPr id="34" name="TextBox 34"/>
          <p:cNvSpPr txBox="1"/>
          <p:nvPr/>
        </p:nvSpPr>
        <p:spPr>
          <a:xfrm>
            <a:off x="5008071" y="5876252"/>
            <a:ext cx="3670073" cy="342900"/>
          </a:xfrm>
          <a:prstGeom prst="rect">
            <a:avLst/>
          </a:prstGeom>
        </p:spPr>
        <p:txBody>
          <a:bodyPr lIns="0" tIns="0" rIns="0" bIns="0" rtlCol="0" anchor="t">
            <a:spAutoFit/>
          </a:bodyPr>
          <a:lstStyle/>
          <a:p>
            <a:pPr algn="l">
              <a:lnSpc>
                <a:spcPts val="2520"/>
              </a:lnSpc>
            </a:pPr>
            <a:r>
              <a:rPr lang="en-US" sz="2100" b="1" spc="-102" dirty="0">
                <a:solidFill>
                  <a:srgbClr val="000000"/>
                </a:solidFill>
                <a:latin typeface="Helvetica World Bold"/>
                <a:ea typeface="Helvetica World Bold"/>
                <a:cs typeface="Helvetica World Bold"/>
                <a:sym typeface="Helvetica World Bold"/>
              </a:rPr>
              <a:t>Vendor RFP and Selection</a:t>
            </a:r>
          </a:p>
        </p:txBody>
      </p:sp>
      <p:sp>
        <p:nvSpPr>
          <p:cNvPr id="35" name="TextBox 35"/>
          <p:cNvSpPr txBox="1"/>
          <p:nvPr/>
        </p:nvSpPr>
        <p:spPr>
          <a:xfrm>
            <a:off x="13589220" y="4490874"/>
            <a:ext cx="1235351" cy="419100"/>
          </a:xfrm>
          <a:prstGeom prst="rect">
            <a:avLst/>
          </a:prstGeom>
        </p:spPr>
        <p:txBody>
          <a:bodyPr lIns="0" tIns="0" rIns="0" bIns="0" rtlCol="0" anchor="t">
            <a:spAutoFit/>
          </a:bodyPr>
          <a:lstStyle/>
          <a:p>
            <a:pPr marL="0" lvl="0" indent="0" algn="ctr">
              <a:lnSpc>
                <a:spcPts val="3359"/>
              </a:lnSpc>
            </a:pPr>
            <a:r>
              <a:rPr lang="en-US" sz="2799" spc="-139" dirty="0">
                <a:solidFill>
                  <a:srgbClr val="1F92C8"/>
                </a:solidFill>
                <a:latin typeface="Helvetica World"/>
                <a:ea typeface="Helvetica World"/>
                <a:cs typeface="Helvetica World"/>
                <a:sym typeface="Helvetica World"/>
              </a:rPr>
              <a:t>09</a:t>
            </a:r>
          </a:p>
        </p:txBody>
      </p:sp>
      <p:sp>
        <p:nvSpPr>
          <p:cNvPr id="36" name="TextBox 36"/>
          <p:cNvSpPr txBox="1"/>
          <p:nvPr/>
        </p:nvSpPr>
        <p:spPr>
          <a:xfrm>
            <a:off x="9297276" y="4490874"/>
            <a:ext cx="1235351" cy="419100"/>
          </a:xfrm>
          <a:prstGeom prst="rect">
            <a:avLst/>
          </a:prstGeom>
        </p:spPr>
        <p:txBody>
          <a:bodyPr lIns="0" tIns="0" rIns="0" bIns="0" rtlCol="0" anchor="t">
            <a:spAutoFit/>
          </a:bodyPr>
          <a:lstStyle/>
          <a:p>
            <a:pPr marL="0" lvl="0" indent="0" algn="ctr">
              <a:lnSpc>
                <a:spcPts val="3359"/>
              </a:lnSpc>
            </a:pPr>
            <a:r>
              <a:rPr lang="en-US" sz="2799" spc="-139" dirty="0">
                <a:solidFill>
                  <a:srgbClr val="1F92C8"/>
                </a:solidFill>
                <a:latin typeface="Helvetica World"/>
                <a:ea typeface="Helvetica World"/>
                <a:cs typeface="Helvetica World"/>
                <a:sym typeface="Helvetica World"/>
              </a:rPr>
              <a:t>08</a:t>
            </a:r>
          </a:p>
        </p:txBody>
      </p:sp>
      <p:sp>
        <p:nvSpPr>
          <p:cNvPr id="37" name="TextBox 37"/>
          <p:cNvSpPr txBox="1"/>
          <p:nvPr/>
        </p:nvSpPr>
        <p:spPr>
          <a:xfrm>
            <a:off x="5008071" y="4490874"/>
            <a:ext cx="1235351" cy="419100"/>
          </a:xfrm>
          <a:prstGeom prst="rect">
            <a:avLst/>
          </a:prstGeom>
        </p:spPr>
        <p:txBody>
          <a:bodyPr lIns="0" tIns="0" rIns="0" bIns="0" rtlCol="0" anchor="t">
            <a:spAutoFit/>
          </a:bodyPr>
          <a:lstStyle/>
          <a:p>
            <a:pPr marL="0" lvl="0" indent="0" algn="ctr">
              <a:lnSpc>
                <a:spcPts val="3359"/>
              </a:lnSpc>
            </a:pPr>
            <a:r>
              <a:rPr lang="en-US" sz="2799" spc="-139" dirty="0">
                <a:solidFill>
                  <a:srgbClr val="1F92C8"/>
                </a:solidFill>
                <a:latin typeface="Helvetica World"/>
                <a:ea typeface="Helvetica World"/>
                <a:cs typeface="Helvetica World"/>
                <a:sym typeface="Helvetica World"/>
              </a:rPr>
              <a:t>07</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1033462"/>
            <a:ext cx="16230600" cy="0"/>
          </a:xfrm>
          <a:prstGeom prst="line">
            <a:avLst/>
          </a:prstGeom>
          <a:ln w="9525" cap="flat">
            <a:solidFill>
              <a:srgbClr val="000000"/>
            </a:solidFill>
            <a:prstDash val="solid"/>
            <a:headEnd type="none" w="sm" len="sm"/>
            <a:tailEnd type="none" w="sm" len="sm"/>
          </a:ln>
        </p:spPr>
        <p:txBody>
          <a:bodyPr/>
          <a:lstStyle/>
          <a:p>
            <a:endParaRPr lang="en-TH"/>
          </a:p>
        </p:txBody>
      </p:sp>
      <p:sp>
        <p:nvSpPr>
          <p:cNvPr id="3" name="AutoShape 3"/>
          <p:cNvSpPr/>
          <p:nvPr/>
        </p:nvSpPr>
        <p:spPr>
          <a:xfrm>
            <a:off x="1028700" y="9253538"/>
            <a:ext cx="16230600" cy="0"/>
          </a:xfrm>
          <a:prstGeom prst="line">
            <a:avLst/>
          </a:prstGeom>
          <a:ln w="9525" cap="flat">
            <a:solidFill>
              <a:srgbClr val="000000"/>
            </a:solidFill>
            <a:prstDash val="solid"/>
            <a:headEnd type="none" w="sm" len="sm"/>
            <a:tailEnd type="none" w="sm" len="sm"/>
          </a:ln>
        </p:spPr>
        <p:txBody>
          <a:bodyPr/>
          <a:lstStyle/>
          <a:p>
            <a:endParaRPr lang="en-TH"/>
          </a:p>
        </p:txBody>
      </p:sp>
      <p:grpSp>
        <p:nvGrpSpPr>
          <p:cNvPr id="4" name="Group 4"/>
          <p:cNvGrpSpPr/>
          <p:nvPr/>
        </p:nvGrpSpPr>
        <p:grpSpPr>
          <a:xfrm>
            <a:off x="13855827" y="9486706"/>
            <a:ext cx="3403473" cy="562451"/>
            <a:chOff x="0" y="0"/>
            <a:chExt cx="4537964" cy="749935"/>
          </a:xfrm>
        </p:grpSpPr>
        <p:sp>
          <p:nvSpPr>
            <p:cNvPr id="5" name="Freeform 5"/>
            <p:cNvSpPr/>
            <p:nvPr/>
          </p:nvSpPr>
          <p:spPr>
            <a:xfrm>
              <a:off x="0" y="0"/>
              <a:ext cx="4537964" cy="749935"/>
            </a:xfrm>
            <a:custGeom>
              <a:avLst/>
              <a:gdLst/>
              <a:ahLst/>
              <a:cxnLst/>
              <a:rect l="l" t="t" r="r" b="b"/>
              <a:pathLst>
                <a:path w="4537964" h="749935">
                  <a:moveTo>
                    <a:pt x="0" y="0"/>
                  </a:moveTo>
                  <a:lnTo>
                    <a:pt x="4537964" y="0"/>
                  </a:lnTo>
                  <a:lnTo>
                    <a:pt x="4537964" y="749935"/>
                  </a:lnTo>
                  <a:lnTo>
                    <a:pt x="0" y="749935"/>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TH"/>
            </a:p>
          </p:txBody>
        </p:sp>
      </p:grpSp>
      <p:sp>
        <p:nvSpPr>
          <p:cNvPr id="6" name="Freeform 6"/>
          <p:cNvSpPr/>
          <p:nvPr/>
        </p:nvSpPr>
        <p:spPr>
          <a:xfrm>
            <a:off x="16165131" y="1274841"/>
            <a:ext cx="729831" cy="417994"/>
          </a:xfrm>
          <a:custGeom>
            <a:avLst/>
            <a:gdLst/>
            <a:ahLst/>
            <a:cxnLst/>
            <a:rect l="l" t="t" r="r" b="b"/>
            <a:pathLst>
              <a:path w="729831" h="417994">
                <a:moveTo>
                  <a:pt x="0" y="0"/>
                </a:moveTo>
                <a:lnTo>
                  <a:pt x="729831" y="0"/>
                </a:lnTo>
                <a:lnTo>
                  <a:pt x="729831" y="417994"/>
                </a:lnTo>
                <a:lnTo>
                  <a:pt x="0" y="41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TH"/>
          </a:p>
        </p:txBody>
      </p:sp>
      <p:sp>
        <p:nvSpPr>
          <p:cNvPr id="7" name="Freeform 7"/>
          <p:cNvSpPr/>
          <p:nvPr/>
        </p:nvSpPr>
        <p:spPr>
          <a:xfrm>
            <a:off x="269142" y="8951946"/>
            <a:ext cx="301215" cy="301592"/>
          </a:xfrm>
          <a:custGeom>
            <a:avLst/>
            <a:gdLst/>
            <a:ahLst/>
            <a:cxnLst/>
            <a:rect l="l" t="t" r="r" b="b"/>
            <a:pathLst>
              <a:path w="301215" h="301592">
                <a:moveTo>
                  <a:pt x="0" y="0"/>
                </a:moveTo>
                <a:lnTo>
                  <a:pt x="301214" y="0"/>
                </a:lnTo>
                <a:lnTo>
                  <a:pt x="301214" y="301592"/>
                </a:lnTo>
                <a:lnTo>
                  <a:pt x="0" y="30159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TH"/>
          </a:p>
        </p:txBody>
      </p:sp>
      <p:grpSp>
        <p:nvGrpSpPr>
          <p:cNvPr id="8" name="Group 8"/>
          <p:cNvGrpSpPr/>
          <p:nvPr/>
        </p:nvGrpSpPr>
        <p:grpSpPr>
          <a:xfrm>
            <a:off x="5946779" y="1714826"/>
            <a:ext cx="3717015" cy="2404629"/>
            <a:chOff x="0" y="0"/>
            <a:chExt cx="4956020" cy="3206172"/>
          </a:xfrm>
        </p:grpSpPr>
        <p:sp>
          <p:nvSpPr>
            <p:cNvPr id="9" name="Freeform 9"/>
            <p:cNvSpPr/>
            <p:nvPr/>
          </p:nvSpPr>
          <p:spPr>
            <a:xfrm>
              <a:off x="6350" y="6350"/>
              <a:ext cx="4943348" cy="3193415"/>
            </a:xfrm>
            <a:custGeom>
              <a:avLst/>
              <a:gdLst/>
              <a:ahLst/>
              <a:cxnLst/>
              <a:rect l="l" t="t" r="r" b="b"/>
              <a:pathLst>
                <a:path w="4943348" h="3193415">
                  <a:moveTo>
                    <a:pt x="0" y="0"/>
                  </a:moveTo>
                  <a:lnTo>
                    <a:pt x="4943348" y="0"/>
                  </a:lnTo>
                  <a:lnTo>
                    <a:pt x="4943348" y="3193415"/>
                  </a:lnTo>
                  <a:lnTo>
                    <a:pt x="0" y="3193415"/>
                  </a:lnTo>
                  <a:close/>
                </a:path>
              </a:pathLst>
            </a:custGeom>
            <a:solidFill>
              <a:srgbClr val="1F92C8"/>
            </a:solidFill>
          </p:spPr>
          <p:txBody>
            <a:bodyPr/>
            <a:lstStyle/>
            <a:p>
              <a:endParaRPr lang="en-TH"/>
            </a:p>
          </p:txBody>
        </p:sp>
      </p:grpSp>
      <p:grpSp>
        <p:nvGrpSpPr>
          <p:cNvPr id="10" name="Group 10"/>
          <p:cNvGrpSpPr/>
          <p:nvPr/>
        </p:nvGrpSpPr>
        <p:grpSpPr>
          <a:xfrm>
            <a:off x="13718767" y="4252900"/>
            <a:ext cx="3717015" cy="2404630"/>
            <a:chOff x="0" y="0"/>
            <a:chExt cx="4956020" cy="3206173"/>
          </a:xfrm>
        </p:grpSpPr>
        <p:sp>
          <p:nvSpPr>
            <p:cNvPr id="11" name="Freeform 11"/>
            <p:cNvSpPr/>
            <p:nvPr/>
          </p:nvSpPr>
          <p:spPr>
            <a:xfrm>
              <a:off x="6350" y="6350"/>
              <a:ext cx="4943348" cy="3193415"/>
            </a:xfrm>
            <a:custGeom>
              <a:avLst/>
              <a:gdLst/>
              <a:ahLst/>
              <a:cxnLst/>
              <a:rect l="l" t="t" r="r" b="b"/>
              <a:pathLst>
                <a:path w="4943348" h="3193415">
                  <a:moveTo>
                    <a:pt x="0" y="0"/>
                  </a:moveTo>
                  <a:lnTo>
                    <a:pt x="4943348" y="0"/>
                  </a:lnTo>
                  <a:lnTo>
                    <a:pt x="4943348" y="3193415"/>
                  </a:lnTo>
                  <a:lnTo>
                    <a:pt x="0" y="3193415"/>
                  </a:lnTo>
                  <a:close/>
                </a:path>
              </a:pathLst>
            </a:custGeom>
            <a:solidFill>
              <a:srgbClr val="1F92C8"/>
            </a:solidFill>
          </p:spPr>
          <p:txBody>
            <a:bodyPr/>
            <a:lstStyle/>
            <a:p>
              <a:endParaRPr lang="en-TH"/>
            </a:p>
          </p:txBody>
        </p:sp>
      </p:grpSp>
      <p:grpSp>
        <p:nvGrpSpPr>
          <p:cNvPr id="12" name="Group 12"/>
          <p:cNvGrpSpPr/>
          <p:nvPr/>
        </p:nvGrpSpPr>
        <p:grpSpPr>
          <a:xfrm>
            <a:off x="5946779" y="6822155"/>
            <a:ext cx="3717015" cy="2404630"/>
            <a:chOff x="0" y="0"/>
            <a:chExt cx="4956020" cy="3206173"/>
          </a:xfrm>
        </p:grpSpPr>
        <p:sp>
          <p:nvSpPr>
            <p:cNvPr id="13" name="Freeform 13"/>
            <p:cNvSpPr/>
            <p:nvPr/>
          </p:nvSpPr>
          <p:spPr>
            <a:xfrm>
              <a:off x="6350" y="6350"/>
              <a:ext cx="4943348" cy="3193415"/>
            </a:xfrm>
            <a:custGeom>
              <a:avLst/>
              <a:gdLst/>
              <a:ahLst/>
              <a:cxnLst/>
              <a:rect l="l" t="t" r="r" b="b"/>
              <a:pathLst>
                <a:path w="4943348" h="3193415">
                  <a:moveTo>
                    <a:pt x="0" y="0"/>
                  </a:moveTo>
                  <a:lnTo>
                    <a:pt x="4943348" y="0"/>
                  </a:lnTo>
                  <a:lnTo>
                    <a:pt x="4943348" y="3193415"/>
                  </a:lnTo>
                  <a:lnTo>
                    <a:pt x="0" y="3193415"/>
                  </a:lnTo>
                  <a:close/>
                </a:path>
              </a:pathLst>
            </a:custGeom>
            <a:solidFill>
              <a:srgbClr val="1F92C8"/>
            </a:solidFill>
          </p:spPr>
          <p:txBody>
            <a:bodyPr/>
            <a:lstStyle/>
            <a:p>
              <a:endParaRPr lang="en-TH"/>
            </a:p>
          </p:txBody>
        </p:sp>
      </p:grpSp>
      <p:grpSp>
        <p:nvGrpSpPr>
          <p:cNvPr id="14" name="Group 14"/>
          <p:cNvGrpSpPr/>
          <p:nvPr/>
        </p:nvGrpSpPr>
        <p:grpSpPr>
          <a:xfrm>
            <a:off x="13718767" y="6822155"/>
            <a:ext cx="3717015" cy="2404630"/>
            <a:chOff x="0" y="0"/>
            <a:chExt cx="4956020" cy="3206173"/>
          </a:xfrm>
        </p:grpSpPr>
        <p:sp>
          <p:nvSpPr>
            <p:cNvPr id="15" name="Freeform 15"/>
            <p:cNvSpPr/>
            <p:nvPr/>
          </p:nvSpPr>
          <p:spPr>
            <a:xfrm>
              <a:off x="6350" y="6350"/>
              <a:ext cx="4943348" cy="3193415"/>
            </a:xfrm>
            <a:custGeom>
              <a:avLst/>
              <a:gdLst/>
              <a:ahLst/>
              <a:cxnLst/>
              <a:rect l="l" t="t" r="r" b="b"/>
              <a:pathLst>
                <a:path w="4943348" h="3193415">
                  <a:moveTo>
                    <a:pt x="0" y="0"/>
                  </a:moveTo>
                  <a:lnTo>
                    <a:pt x="4943348" y="0"/>
                  </a:lnTo>
                  <a:lnTo>
                    <a:pt x="4943348" y="3193415"/>
                  </a:lnTo>
                  <a:lnTo>
                    <a:pt x="0" y="3193415"/>
                  </a:lnTo>
                  <a:close/>
                </a:path>
              </a:pathLst>
            </a:custGeom>
            <a:solidFill>
              <a:srgbClr val="EBEBEB"/>
            </a:solidFill>
          </p:spPr>
          <p:txBody>
            <a:bodyPr/>
            <a:lstStyle/>
            <a:p>
              <a:endParaRPr lang="en-TH"/>
            </a:p>
          </p:txBody>
        </p:sp>
      </p:grpSp>
      <p:grpSp>
        <p:nvGrpSpPr>
          <p:cNvPr id="16" name="Group 16"/>
          <p:cNvGrpSpPr/>
          <p:nvPr/>
        </p:nvGrpSpPr>
        <p:grpSpPr>
          <a:xfrm>
            <a:off x="9825719" y="4268490"/>
            <a:ext cx="3717015" cy="2404630"/>
            <a:chOff x="0" y="0"/>
            <a:chExt cx="4956020" cy="3206173"/>
          </a:xfrm>
        </p:grpSpPr>
        <p:sp>
          <p:nvSpPr>
            <p:cNvPr id="17" name="Freeform 17"/>
            <p:cNvSpPr/>
            <p:nvPr/>
          </p:nvSpPr>
          <p:spPr>
            <a:xfrm>
              <a:off x="6350" y="6350"/>
              <a:ext cx="4943348" cy="3193415"/>
            </a:xfrm>
            <a:custGeom>
              <a:avLst/>
              <a:gdLst/>
              <a:ahLst/>
              <a:cxnLst/>
              <a:rect l="l" t="t" r="r" b="b"/>
              <a:pathLst>
                <a:path w="4943348" h="3193415">
                  <a:moveTo>
                    <a:pt x="0" y="0"/>
                  </a:moveTo>
                  <a:lnTo>
                    <a:pt x="4943348" y="0"/>
                  </a:lnTo>
                  <a:lnTo>
                    <a:pt x="4943348" y="3193415"/>
                  </a:lnTo>
                  <a:lnTo>
                    <a:pt x="0" y="3193415"/>
                  </a:lnTo>
                  <a:close/>
                </a:path>
              </a:pathLst>
            </a:custGeom>
            <a:solidFill>
              <a:srgbClr val="EBEBEB"/>
            </a:solidFill>
          </p:spPr>
          <p:txBody>
            <a:bodyPr/>
            <a:lstStyle/>
            <a:p>
              <a:endParaRPr lang="en-TH"/>
            </a:p>
          </p:txBody>
        </p:sp>
      </p:grpSp>
      <p:grpSp>
        <p:nvGrpSpPr>
          <p:cNvPr id="18" name="Group 18"/>
          <p:cNvGrpSpPr/>
          <p:nvPr/>
        </p:nvGrpSpPr>
        <p:grpSpPr>
          <a:xfrm>
            <a:off x="9825719" y="1714826"/>
            <a:ext cx="3717015" cy="2404630"/>
            <a:chOff x="0" y="0"/>
            <a:chExt cx="4956020" cy="3206173"/>
          </a:xfrm>
        </p:grpSpPr>
        <p:sp>
          <p:nvSpPr>
            <p:cNvPr id="19" name="Freeform 19"/>
            <p:cNvSpPr/>
            <p:nvPr/>
          </p:nvSpPr>
          <p:spPr>
            <a:xfrm>
              <a:off x="6350" y="6350"/>
              <a:ext cx="4943348" cy="3193415"/>
            </a:xfrm>
            <a:custGeom>
              <a:avLst/>
              <a:gdLst/>
              <a:ahLst/>
              <a:cxnLst/>
              <a:rect l="l" t="t" r="r" b="b"/>
              <a:pathLst>
                <a:path w="4943348" h="3193415">
                  <a:moveTo>
                    <a:pt x="0" y="0"/>
                  </a:moveTo>
                  <a:lnTo>
                    <a:pt x="4943348" y="0"/>
                  </a:lnTo>
                  <a:lnTo>
                    <a:pt x="4943348" y="3193415"/>
                  </a:lnTo>
                  <a:lnTo>
                    <a:pt x="0" y="3193415"/>
                  </a:lnTo>
                  <a:close/>
                </a:path>
              </a:pathLst>
            </a:custGeom>
            <a:solidFill>
              <a:srgbClr val="7F8488"/>
            </a:solidFill>
          </p:spPr>
          <p:txBody>
            <a:bodyPr/>
            <a:lstStyle/>
            <a:p>
              <a:endParaRPr lang="en-TH"/>
            </a:p>
          </p:txBody>
        </p:sp>
      </p:grpSp>
      <p:sp>
        <p:nvSpPr>
          <p:cNvPr id="20" name="Freeform 20"/>
          <p:cNvSpPr/>
          <p:nvPr/>
        </p:nvSpPr>
        <p:spPr>
          <a:xfrm>
            <a:off x="9825719" y="6822155"/>
            <a:ext cx="3717015" cy="2404630"/>
          </a:xfrm>
          <a:custGeom>
            <a:avLst/>
            <a:gdLst/>
            <a:ahLst/>
            <a:cxnLst/>
            <a:rect l="l" t="t" r="r" b="b"/>
            <a:pathLst>
              <a:path w="3717015" h="2404630">
                <a:moveTo>
                  <a:pt x="0" y="0"/>
                </a:moveTo>
                <a:lnTo>
                  <a:pt x="3717015" y="0"/>
                </a:lnTo>
                <a:lnTo>
                  <a:pt x="3717015" y="2404629"/>
                </a:lnTo>
                <a:lnTo>
                  <a:pt x="0" y="2404629"/>
                </a:lnTo>
                <a:lnTo>
                  <a:pt x="0" y="0"/>
                </a:ln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endParaRPr lang="en-TH"/>
          </a:p>
        </p:txBody>
      </p:sp>
      <p:sp>
        <p:nvSpPr>
          <p:cNvPr id="21" name="TextBox 21"/>
          <p:cNvSpPr txBox="1"/>
          <p:nvPr/>
        </p:nvSpPr>
        <p:spPr>
          <a:xfrm>
            <a:off x="1028700" y="9677206"/>
            <a:ext cx="4020586" cy="209550"/>
          </a:xfrm>
          <a:prstGeom prst="rect">
            <a:avLst/>
          </a:prstGeom>
        </p:spPr>
        <p:txBody>
          <a:bodyPr lIns="0" tIns="0" rIns="0" bIns="0" rtlCol="0" anchor="t">
            <a:spAutoFit/>
          </a:bodyPr>
          <a:lstStyle/>
          <a:p>
            <a:pPr algn="l">
              <a:lnSpc>
                <a:spcPts val="1438"/>
              </a:lnSpc>
            </a:pPr>
            <a:r>
              <a:rPr lang="en-US" sz="1200" dirty="0">
                <a:solidFill>
                  <a:srgbClr val="000000"/>
                </a:solidFill>
                <a:latin typeface="Inter"/>
                <a:ea typeface="Inter"/>
                <a:cs typeface="Inter"/>
                <a:sym typeface="Inter"/>
              </a:rPr>
              <a:t>Copyright © 2024 APTelecom</a:t>
            </a:r>
          </a:p>
        </p:txBody>
      </p:sp>
      <p:sp>
        <p:nvSpPr>
          <p:cNvPr id="22" name="TextBox 22"/>
          <p:cNvSpPr txBox="1"/>
          <p:nvPr/>
        </p:nvSpPr>
        <p:spPr>
          <a:xfrm>
            <a:off x="6205521" y="9677206"/>
            <a:ext cx="4020586" cy="209550"/>
          </a:xfrm>
          <a:prstGeom prst="rect">
            <a:avLst/>
          </a:prstGeom>
        </p:spPr>
        <p:txBody>
          <a:bodyPr lIns="0" tIns="0" rIns="0" bIns="0" rtlCol="0" anchor="t">
            <a:spAutoFit/>
          </a:bodyPr>
          <a:lstStyle/>
          <a:p>
            <a:pPr algn="ctr">
              <a:lnSpc>
                <a:spcPts val="1438"/>
              </a:lnSpc>
            </a:pPr>
            <a:r>
              <a:rPr lang="en-US" sz="1200" b="1" i="1" dirty="0">
                <a:solidFill>
                  <a:srgbClr val="000000"/>
                </a:solidFill>
                <a:latin typeface="Inter Bold Italics"/>
                <a:ea typeface="Inter Bold Italics"/>
                <a:cs typeface="Inter Bold Italics"/>
                <a:sym typeface="Inter Bold Italics"/>
              </a:rPr>
              <a:t>Strictly Confidential </a:t>
            </a:r>
          </a:p>
        </p:txBody>
      </p:sp>
      <p:sp>
        <p:nvSpPr>
          <p:cNvPr id="23" name="TextBox 23"/>
          <p:cNvSpPr txBox="1"/>
          <p:nvPr/>
        </p:nvSpPr>
        <p:spPr>
          <a:xfrm>
            <a:off x="1028700" y="2685158"/>
            <a:ext cx="4304750" cy="3295459"/>
          </a:xfrm>
          <a:prstGeom prst="rect">
            <a:avLst/>
          </a:prstGeom>
        </p:spPr>
        <p:txBody>
          <a:bodyPr lIns="0" tIns="0" rIns="0" bIns="0" rtlCol="0" anchor="t">
            <a:spAutoFit/>
          </a:bodyPr>
          <a:lstStyle/>
          <a:p>
            <a:pPr marL="0" lvl="0" indent="0" algn="l">
              <a:lnSpc>
                <a:spcPts val="5140"/>
              </a:lnSpc>
            </a:pPr>
            <a:r>
              <a:rPr lang="en-US" sz="4470" b="1" spc="-303" dirty="0">
                <a:solidFill>
                  <a:srgbClr val="000000"/>
                </a:solidFill>
                <a:latin typeface="Poppins Medium"/>
                <a:ea typeface="Poppins Medium"/>
                <a:cs typeface="Poppins Medium"/>
                <a:sym typeface="Poppins Medium"/>
              </a:rPr>
              <a:t>We offer multiple services for Global Consultancy Firms </a:t>
            </a:r>
          </a:p>
        </p:txBody>
      </p:sp>
      <p:sp>
        <p:nvSpPr>
          <p:cNvPr id="24" name="TextBox 24"/>
          <p:cNvSpPr txBox="1"/>
          <p:nvPr/>
        </p:nvSpPr>
        <p:spPr>
          <a:xfrm>
            <a:off x="1028700" y="6471715"/>
            <a:ext cx="4020586" cy="2076831"/>
          </a:xfrm>
          <a:prstGeom prst="rect">
            <a:avLst/>
          </a:prstGeom>
        </p:spPr>
        <p:txBody>
          <a:bodyPr lIns="0" tIns="0" rIns="0" bIns="0" rtlCol="0" anchor="t">
            <a:spAutoFit/>
          </a:bodyPr>
          <a:lstStyle/>
          <a:p>
            <a:pPr marL="0" lvl="0" indent="0" algn="l">
              <a:lnSpc>
                <a:spcPts val="4152"/>
              </a:lnSpc>
            </a:pPr>
            <a:r>
              <a:rPr lang="en-US" sz="2400" spc="-55" dirty="0">
                <a:solidFill>
                  <a:srgbClr val="000000"/>
                </a:solidFill>
                <a:latin typeface="Poppins Light"/>
                <a:ea typeface="Poppins Light"/>
                <a:cs typeface="Poppins Light"/>
                <a:sym typeface="Poppins Light"/>
              </a:rPr>
              <a:t>Leveraging combined expertise to deliver comprehensive services to consultancy firms. </a:t>
            </a:r>
          </a:p>
        </p:txBody>
      </p:sp>
      <p:sp>
        <p:nvSpPr>
          <p:cNvPr id="25" name="Freeform 25"/>
          <p:cNvSpPr/>
          <p:nvPr/>
        </p:nvSpPr>
        <p:spPr>
          <a:xfrm>
            <a:off x="5946779" y="4268490"/>
            <a:ext cx="3717015" cy="2404630"/>
          </a:xfrm>
          <a:custGeom>
            <a:avLst/>
            <a:gdLst/>
            <a:ahLst/>
            <a:cxnLst/>
            <a:rect l="l" t="t" r="r" b="b"/>
            <a:pathLst>
              <a:path w="3717015" h="2404630">
                <a:moveTo>
                  <a:pt x="0" y="0"/>
                </a:moveTo>
                <a:lnTo>
                  <a:pt x="3717015" y="0"/>
                </a:lnTo>
                <a:lnTo>
                  <a:pt x="3717015" y="2404630"/>
                </a:lnTo>
                <a:lnTo>
                  <a:pt x="0" y="2404630"/>
                </a:lnTo>
                <a:lnTo>
                  <a:pt x="0" y="0"/>
                </a:lnTo>
                <a:close/>
              </a:path>
            </a:pathLst>
          </a:custGeom>
          <a:blipFill>
            <a:blip r:embed="rId8" cstate="email">
              <a:extLst>
                <a:ext uri="{28A0092B-C50C-407E-A947-70E740481C1C}">
                  <a14:useLocalDpi xmlns:a14="http://schemas.microsoft.com/office/drawing/2010/main"/>
                </a:ext>
              </a:extLst>
            </a:blip>
            <a:stretch>
              <a:fillRect/>
            </a:stretch>
          </a:blipFill>
        </p:spPr>
        <p:txBody>
          <a:bodyPr/>
          <a:lstStyle/>
          <a:p>
            <a:endParaRPr lang="en-TH"/>
          </a:p>
        </p:txBody>
      </p:sp>
      <p:sp>
        <p:nvSpPr>
          <p:cNvPr id="26" name="Freeform 26"/>
          <p:cNvSpPr/>
          <p:nvPr/>
        </p:nvSpPr>
        <p:spPr>
          <a:xfrm>
            <a:off x="13718767" y="1746005"/>
            <a:ext cx="3717015" cy="2342271"/>
          </a:xfrm>
          <a:custGeom>
            <a:avLst/>
            <a:gdLst/>
            <a:ahLst/>
            <a:cxnLst/>
            <a:rect l="l" t="t" r="r" b="b"/>
            <a:pathLst>
              <a:path w="3717015" h="2342271">
                <a:moveTo>
                  <a:pt x="0" y="0"/>
                </a:moveTo>
                <a:lnTo>
                  <a:pt x="3717015" y="0"/>
                </a:lnTo>
                <a:lnTo>
                  <a:pt x="3717015" y="2342271"/>
                </a:lnTo>
                <a:lnTo>
                  <a:pt x="0" y="2342271"/>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endParaRPr lang="en-TH"/>
          </a:p>
        </p:txBody>
      </p:sp>
      <p:sp>
        <p:nvSpPr>
          <p:cNvPr id="27" name="Freeform 27"/>
          <p:cNvSpPr/>
          <p:nvPr/>
        </p:nvSpPr>
        <p:spPr>
          <a:xfrm>
            <a:off x="8887215" y="3436465"/>
            <a:ext cx="403400" cy="403400"/>
          </a:xfrm>
          <a:custGeom>
            <a:avLst/>
            <a:gdLst/>
            <a:ahLst/>
            <a:cxnLst/>
            <a:rect l="l" t="t" r="r" b="b"/>
            <a:pathLst>
              <a:path w="403400" h="403400">
                <a:moveTo>
                  <a:pt x="0" y="0"/>
                </a:moveTo>
                <a:lnTo>
                  <a:pt x="403400" y="0"/>
                </a:lnTo>
                <a:lnTo>
                  <a:pt x="403400" y="403400"/>
                </a:lnTo>
                <a:lnTo>
                  <a:pt x="0" y="4034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TH"/>
          </a:p>
        </p:txBody>
      </p:sp>
      <p:sp>
        <p:nvSpPr>
          <p:cNvPr id="28" name="TextBox 28"/>
          <p:cNvSpPr txBox="1"/>
          <p:nvPr/>
        </p:nvSpPr>
        <p:spPr>
          <a:xfrm>
            <a:off x="6372709" y="2260724"/>
            <a:ext cx="2171606" cy="915543"/>
          </a:xfrm>
          <a:prstGeom prst="rect">
            <a:avLst/>
          </a:prstGeom>
        </p:spPr>
        <p:txBody>
          <a:bodyPr lIns="0" tIns="0" rIns="0" bIns="0" rtlCol="0" anchor="t">
            <a:spAutoFit/>
          </a:bodyPr>
          <a:lstStyle/>
          <a:p>
            <a:pPr algn="l">
              <a:lnSpc>
                <a:spcPts val="3456"/>
              </a:lnSpc>
            </a:pPr>
            <a:r>
              <a:rPr lang="en-US" sz="3200" b="1" dirty="0">
                <a:solidFill>
                  <a:srgbClr val="FFFFFF"/>
                </a:solidFill>
                <a:latin typeface="Arimo Bold"/>
                <a:ea typeface="Arimo Bold"/>
                <a:cs typeface="Arimo Bold"/>
                <a:sym typeface="Arimo Bold"/>
              </a:rPr>
              <a:t>Due Diligence</a:t>
            </a:r>
          </a:p>
        </p:txBody>
      </p:sp>
      <p:sp>
        <p:nvSpPr>
          <p:cNvPr id="29" name="TextBox 29"/>
          <p:cNvSpPr txBox="1"/>
          <p:nvPr/>
        </p:nvSpPr>
        <p:spPr>
          <a:xfrm>
            <a:off x="14152334" y="4802651"/>
            <a:ext cx="3042265" cy="915543"/>
          </a:xfrm>
          <a:prstGeom prst="rect">
            <a:avLst/>
          </a:prstGeom>
        </p:spPr>
        <p:txBody>
          <a:bodyPr lIns="0" tIns="0" rIns="0" bIns="0" rtlCol="0" anchor="t">
            <a:spAutoFit/>
          </a:bodyPr>
          <a:lstStyle/>
          <a:p>
            <a:pPr algn="l">
              <a:lnSpc>
                <a:spcPts val="3456"/>
              </a:lnSpc>
            </a:pPr>
            <a:r>
              <a:rPr lang="en-US" sz="3200" b="1" dirty="0">
                <a:solidFill>
                  <a:srgbClr val="FFFFFF"/>
                </a:solidFill>
                <a:latin typeface="Arimo Bold"/>
                <a:ea typeface="Arimo Bold"/>
                <a:cs typeface="Arimo Bold"/>
                <a:sym typeface="Arimo Bold"/>
              </a:rPr>
              <a:t>Asset Monetization</a:t>
            </a:r>
          </a:p>
        </p:txBody>
      </p:sp>
      <p:sp>
        <p:nvSpPr>
          <p:cNvPr id="30" name="Freeform 30"/>
          <p:cNvSpPr/>
          <p:nvPr/>
        </p:nvSpPr>
        <p:spPr>
          <a:xfrm>
            <a:off x="16783919" y="5951505"/>
            <a:ext cx="410680" cy="410814"/>
          </a:xfrm>
          <a:custGeom>
            <a:avLst/>
            <a:gdLst/>
            <a:ahLst/>
            <a:cxnLst/>
            <a:rect l="l" t="t" r="r" b="b"/>
            <a:pathLst>
              <a:path w="410680" h="410814">
                <a:moveTo>
                  <a:pt x="0" y="0"/>
                </a:moveTo>
                <a:lnTo>
                  <a:pt x="410680" y="0"/>
                </a:lnTo>
                <a:lnTo>
                  <a:pt x="410680" y="410814"/>
                </a:lnTo>
                <a:lnTo>
                  <a:pt x="0" y="41081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TH"/>
          </a:p>
        </p:txBody>
      </p:sp>
      <p:sp>
        <p:nvSpPr>
          <p:cNvPr id="31" name="TextBox 31"/>
          <p:cNvSpPr txBox="1"/>
          <p:nvPr/>
        </p:nvSpPr>
        <p:spPr>
          <a:xfrm>
            <a:off x="10470043" y="2387809"/>
            <a:ext cx="2442475" cy="1077218"/>
          </a:xfrm>
          <a:prstGeom prst="rect">
            <a:avLst/>
          </a:prstGeom>
        </p:spPr>
        <p:txBody>
          <a:bodyPr lIns="0" tIns="0" rIns="0" bIns="0" rtlCol="0" anchor="t">
            <a:spAutoFit/>
          </a:bodyPr>
          <a:lstStyle/>
          <a:p>
            <a:pPr marL="0" lvl="0" indent="0" algn="ctr">
              <a:lnSpc>
                <a:spcPts val="2798"/>
              </a:lnSpc>
              <a:spcBef>
                <a:spcPct val="0"/>
              </a:spcBef>
            </a:pPr>
            <a:r>
              <a:rPr lang="en-US" sz="2400" b="1" u="none" strike="noStrike" dirty="0">
                <a:solidFill>
                  <a:srgbClr val="FFFFFF"/>
                </a:solidFill>
                <a:latin typeface="Arimo Bold"/>
                <a:ea typeface="Arimo Bold"/>
                <a:cs typeface="Arimo Bold"/>
                <a:sym typeface="Arimo Bold"/>
              </a:rPr>
              <a:t>Country market and regulatory reports</a:t>
            </a:r>
          </a:p>
        </p:txBody>
      </p:sp>
      <p:sp>
        <p:nvSpPr>
          <p:cNvPr id="32" name="TextBox 32"/>
          <p:cNvSpPr txBox="1"/>
          <p:nvPr/>
        </p:nvSpPr>
        <p:spPr>
          <a:xfrm>
            <a:off x="10358121" y="4737047"/>
            <a:ext cx="2671081" cy="1436291"/>
          </a:xfrm>
          <a:prstGeom prst="rect">
            <a:avLst/>
          </a:prstGeom>
        </p:spPr>
        <p:txBody>
          <a:bodyPr wrap="square" lIns="0" tIns="0" rIns="0" bIns="0" rtlCol="0" anchor="t">
            <a:spAutoFit/>
          </a:bodyPr>
          <a:lstStyle/>
          <a:p>
            <a:pPr marL="0" lvl="0" indent="0" algn="ctr">
              <a:lnSpc>
                <a:spcPts val="2798"/>
              </a:lnSpc>
              <a:spcBef>
                <a:spcPct val="0"/>
              </a:spcBef>
            </a:pPr>
            <a:r>
              <a:rPr lang="en-US" sz="2400" b="1" u="none" strike="noStrike" dirty="0">
                <a:solidFill>
                  <a:srgbClr val="1F92C8"/>
                </a:solidFill>
                <a:latin typeface="Arimo Bold"/>
                <a:ea typeface="Arimo Bold"/>
                <a:cs typeface="Arimo Bold"/>
                <a:sym typeface="Arimo Bold"/>
              </a:rPr>
              <a:t>Business modelling, including pricing forecasts </a:t>
            </a:r>
          </a:p>
        </p:txBody>
      </p:sp>
      <p:sp>
        <p:nvSpPr>
          <p:cNvPr id="33" name="TextBox 33"/>
          <p:cNvSpPr txBox="1"/>
          <p:nvPr/>
        </p:nvSpPr>
        <p:spPr>
          <a:xfrm>
            <a:off x="6372709" y="7380732"/>
            <a:ext cx="2514506" cy="915543"/>
          </a:xfrm>
          <a:prstGeom prst="rect">
            <a:avLst/>
          </a:prstGeom>
        </p:spPr>
        <p:txBody>
          <a:bodyPr lIns="0" tIns="0" rIns="0" bIns="0" rtlCol="0" anchor="t">
            <a:spAutoFit/>
          </a:bodyPr>
          <a:lstStyle/>
          <a:p>
            <a:pPr algn="l">
              <a:lnSpc>
                <a:spcPts val="3456"/>
              </a:lnSpc>
            </a:pPr>
            <a:r>
              <a:rPr lang="en-US" sz="3200" b="1" dirty="0">
                <a:solidFill>
                  <a:srgbClr val="FFFFFF"/>
                </a:solidFill>
                <a:latin typeface="Arimo Bold"/>
                <a:ea typeface="Arimo Bold"/>
                <a:cs typeface="Arimo Bold"/>
                <a:sym typeface="Arimo Bold"/>
              </a:rPr>
              <a:t>Market Strategies</a:t>
            </a:r>
          </a:p>
        </p:txBody>
      </p:sp>
      <p:sp>
        <p:nvSpPr>
          <p:cNvPr id="34" name="Freeform 34"/>
          <p:cNvSpPr/>
          <p:nvPr/>
        </p:nvSpPr>
        <p:spPr>
          <a:xfrm>
            <a:off x="8887215" y="8548546"/>
            <a:ext cx="424533" cy="424533"/>
          </a:xfrm>
          <a:custGeom>
            <a:avLst/>
            <a:gdLst/>
            <a:ahLst/>
            <a:cxnLst/>
            <a:rect l="l" t="t" r="r" b="b"/>
            <a:pathLst>
              <a:path w="424533" h="424533">
                <a:moveTo>
                  <a:pt x="0" y="0"/>
                </a:moveTo>
                <a:lnTo>
                  <a:pt x="424533" y="0"/>
                </a:lnTo>
                <a:lnTo>
                  <a:pt x="424533" y="424533"/>
                </a:lnTo>
                <a:lnTo>
                  <a:pt x="0" y="42453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TH"/>
          </a:p>
        </p:txBody>
      </p:sp>
      <p:sp>
        <p:nvSpPr>
          <p:cNvPr id="35" name="TextBox 35"/>
          <p:cNvSpPr txBox="1"/>
          <p:nvPr/>
        </p:nvSpPr>
        <p:spPr>
          <a:xfrm>
            <a:off x="14036431" y="7671350"/>
            <a:ext cx="3042265" cy="718145"/>
          </a:xfrm>
          <a:prstGeom prst="rect">
            <a:avLst/>
          </a:prstGeom>
        </p:spPr>
        <p:txBody>
          <a:bodyPr lIns="0" tIns="0" rIns="0" bIns="0" rtlCol="0" anchor="t">
            <a:spAutoFit/>
          </a:bodyPr>
          <a:lstStyle/>
          <a:p>
            <a:pPr marL="0" lvl="0" indent="0" algn="ctr">
              <a:lnSpc>
                <a:spcPts val="2798"/>
              </a:lnSpc>
              <a:spcBef>
                <a:spcPct val="0"/>
              </a:spcBef>
            </a:pPr>
            <a:r>
              <a:rPr lang="en-US" sz="2400" b="1" u="none" strike="noStrike" dirty="0">
                <a:solidFill>
                  <a:srgbClr val="1F92C8"/>
                </a:solidFill>
                <a:latin typeface="Arimo Bold"/>
                <a:ea typeface="Arimo Bold"/>
                <a:cs typeface="Arimo Bold"/>
                <a:sym typeface="Arimo Bold"/>
              </a:rPr>
              <a:t>Viability of new routes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1033462"/>
            <a:ext cx="16230600" cy="0"/>
          </a:xfrm>
          <a:prstGeom prst="line">
            <a:avLst/>
          </a:prstGeom>
          <a:ln w="9525" cap="flat">
            <a:solidFill>
              <a:srgbClr val="000000"/>
            </a:solidFill>
            <a:prstDash val="solid"/>
            <a:headEnd type="none" w="sm" len="sm"/>
            <a:tailEnd type="none" w="sm" len="sm"/>
          </a:ln>
        </p:spPr>
        <p:txBody>
          <a:bodyPr/>
          <a:lstStyle/>
          <a:p>
            <a:endParaRPr lang="en-TH"/>
          </a:p>
        </p:txBody>
      </p:sp>
      <p:sp>
        <p:nvSpPr>
          <p:cNvPr id="3" name="AutoShape 3"/>
          <p:cNvSpPr/>
          <p:nvPr/>
        </p:nvSpPr>
        <p:spPr>
          <a:xfrm>
            <a:off x="1028700" y="9253538"/>
            <a:ext cx="16230600" cy="0"/>
          </a:xfrm>
          <a:prstGeom prst="line">
            <a:avLst/>
          </a:prstGeom>
          <a:ln w="9525" cap="flat">
            <a:solidFill>
              <a:srgbClr val="000000"/>
            </a:solidFill>
            <a:prstDash val="solid"/>
            <a:headEnd type="none" w="sm" len="sm"/>
            <a:tailEnd type="none" w="sm" len="sm"/>
          </a:ln>
        </p:spPr>
        <p:txBody>
          <a:bodyPr/>
          <a:lstStyle/>
          <a:p>
            <a:endParaRPr lang="en-TH"/>
          </a:p>
        </p:txBody>
      </p:sp>
      <p:grpSp>
        <p:nvGrpSpPr>
          <p:cNvPr id="4" name="Group 4"/>
          <p:cNvGrpSpPr/>
          <p:nvPr/>
        </p:nvGrpSpPr>
        <p:grpSpPr>
          <a:xfrm>
            <a:off x="13855827" y="9486706"/>
            <a:ext cx="3403473" cy="562451"/>
            <a:chOff x="0" y="0"/>
            <a:chExt cx="4537964" cy="749935"/>
          </a:xfrm>
        </p:grpSpPr>
        <p:sp>
          <p:nvSpPr>
            <p:cNvPr id="5" name="Freeform 5"/>
            <p:cNvSpPr/>
            <p:nvPr/>
          </p:nvSpPr>
          <p:spPr>
            <a:xfrm>
              <a:off x="0" y="0"/>
              <a:ext cx="4537964" cy="749935"/>
            </a:xfrm>
            <a:custGeom>
              <a:avLst/>
              <a:gdLst/>
              <a:ahLst/>
              <a:cxnLst/>
              <a:rect l="l" t="t" r="r" b="b"/>
              <a:pathLst>
                <a:path w="4537964" h="749935">
                  <a:moveTo>
                    <a:pt x="0" y="0"/>
                  </a:moveTo>
                  <a:lnTo>
                    <a:pt x="4537964" y="0"/>
                  </a:lnTo>
                  <a:lnTo>
                    <a:pt x="4537964" y="749935"/>
                  </a:lnTo>
                  <a:lnTo>
                    <a:pt x="0" y="749935"/>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TH"/>
            </a:p>
          </p:txBody>
        </p:sp>
      </p:grpSp>
      <p:sp>
        <p:nvSpPr>
          <p:cNvPr id="6" name="Freeform 6"/>
          <p:cNvSpPr/>
          <p:nvPr/>
        </p:nvSpPr>
        <p:spPr>
          <a:xfrm>
            <a:off x="16165131" y="1274841"/>
            <a:ext cx="729831" cy="417994"/>
          </a:xfrm>
          <a:custGeom>
            <a:avLst/>
            <a:gdLst/>
            <a:ahLst/>
            <a:cxnLst/>
            <a:rect l="l" t="t" r="r" b="b"/>
            <a:pathLst>
              <a:path w="729831" h="417994">
                <a:moveTo>
                  <a:pt x="0" y="0"/>
                </a:moveTo>
                <a:lnTo>
                  <a:pt x="729831" y="0"/>
                </a:lnTo>
                <a:lnTo>
                  <a:pt x="729831" y="417994"/>
                </a:lnTo>
                <a:lnTo>
                  <a:pt x="0" y="41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TH"/>
          </a:p>
        </p:txBody>
      </p:sp>
      <p:sp>
        <p:nvSpPr>
          <p:cNvPr id="7" name="Freeform 7"/>
          <p:cNvSpPr/>
          <p:nvPr/>
        </p:nvSpPr>
        <p:spPr>
          <a:xfrm>
            <a:off x="269142" y="8951946"/>
            <a:ext cx="301215" cy="301592"/>
          </a:xfrm>
          <a:custGeom>
            <a:avLst/>
            <a:gdLst/>
            <a:ahLst/>
            <a:cxnLst/>
            <a:rect l="l" t="t" r="r" b="b"/>
            <a:pathLst>
              <a:path w="301215" h="301592">
                <a:moveTo>
                  <a:pt x="0" y="0"/>
                </a:moveTo>
                <a:lnTo>
                  <a:pt x="301214" y="0"/>
                </a:lnTo>
                <a:lnTo>
                  <a:pt x="301214" y="301592"/>
                </a:lnTo>
                <a:lnTo>
                  <a:pt x="0" y="30159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TH"/>
          </a:p>
        </p:txBody>
      </p:sp>
      <p:grpSp>
        <p:nvGrpSpPr>
          <p:cNvPr id="8" name="Group 8"/>
          <p:cNvGrpSpPr/>
          <p:nvPr/>
        </p:nvGrpSpPr>
        <p:grpSpPr>
          <a:xfrm>
            <a:off x="11342679" y="3149461"/>
            <a:ext cx="5916621" cy="2887080"/>
            <a:chOff x="0" y="0"/>
            <a:chExt cx="7888828" cy="3849440"/>
          </a:xfrm>
        </p:grpSpPr>
        <p:sp>
          <p:nvSpPr>
            <p:cNvPr id="9" name="Freeform 9"/>
            <p:cNvSpPr/>
            <p:nvPr/>
          </p:nvSpPr>
          <p:spPr>
            <a:xfrm>
              <a:off x="6204" y="6350"/>
              <a:ext cx="7876482" cy="3836797"/>
            </a:xfrm>
            <a:custGeom>
              <a:avLst/>
              <a:gdLst/>
              <a:ahLst/>
              <a:cxnLst/>
              <a:rect l="l" t="t" r="r" b="b"/>
              <a:pathLst>
                <a:path w="7876482" h="3836797">
                  <a:moveTo>
                    <a:pt x="0" y="0"/>
                  </a:moveTo>
                  <a:lnTo>
                    <a:pt x="7876482" y="0"/>
                  </a:lnTo>
                  <a:lnTo>
                    <a:pt x="7876482" y="3836797"/>
                  </a:lnTo>
                  <a:lnTo>
                    <a:pt x="0" y="3836797"/>
                  </a:lnTo>
                  <a:close/>
                </a:path>
              </a:pathLst>
            </a:custGeom>
            <a:solidFill>
              <a:srgbClr val="EBEBEB"/>
            </a:solidFill>
          </p:spPr>
          <p:txBody>
            <a:bodyPr/>
            <a:lstStyle/>
            <a:p>
              <a:endParaRPr lang="en-TH"/>
            </a:p>
          </p:txBody>
        </p:sp>
      </p:grpSp>
      <p:grpSp>
        <p:nvGrpSpPr>
          <p:cNvPr id="10" name="Group 10"/>
          <p:cNvGrpSpPr/>
          <p:nvPr/>
        </p:nvGrpSpPr>
        <p:grpSpPr>
          <a:xfrm>
            <a:off x="1028701" y="3149461"/>
            <a:ext cx="10063273" cy="2887080"/>
            <a:chOff x="0" y="0"/>
            <a:chExt cx="13417697" cy="3849440"/>
          </a:xfrm>
        </p:grpSpPr>
        <p:sp>
          <p:nvSpPr>
            <p:cNvPr id="11" name="Freeform 11"/>
            <p:cNvSpPr/>
            <p:nvPr/>
          </p:nvSpPr>
          <p:spPr>
            <a:xfrm>
              <a:off x="6204" y="6350"/>
              <a:ext cx="13405280" cy="3836797"/>
            </a:xfrm>
            <a:custGeom>
              <a:avLst/>
              <a:gdLst/>
              <a:ahLst/>
              <a:cxnLst/>
              <a:rect l="l" t="t" r="r" b="b"/>
              <a:pathLst>
                <a:path w="13405280" h="3836797">
                  <a:moveTo>
                    <a:pt x="0" y="0"/>
                  </a:moveTo>
                  <a:lnTo>
                    <a:pt x="13405280" y="0"/>
                  </a:lnTo>
                  <a:lnTo>
                    <a:pt x="13405280" y="3836797"/>
                  </a:lnTo>
                  <a:lnTo>
                    <a:pt x="0" y="3836797"/>
                  </a:lnTo>
                  <a:close/>
                </a:path>
              </a:pathLst>
            </a:custGeom>
            <a:solidFill>
              <a:srgbClr val="1F92C8"/>
            </a:solidFill>
          </p:spPr>
          <p:txBody>
            <a:bodyPr/>
            <a:lstStyle/>
            <a:p>
              <a:endParaRPr lang="en-TH"/>
            </a:p>
          </p:txBody>
        </p:sp>
      </p:grpSp>
      <p:grpSp>
        <p:nvGrpSpPr>
          <p:cNvPr id="12" name="Group 12"/>
          <p:cNvGrpSpPr/>
          <p:nvPr/>
        </p:nvGrpSpPr>
        <p:grpSpPr>
          <a:xfrm>
            <a:off x="1028700" y="6215661"/>
            <a:ext cx="3874887" cy="2887081"/>
            <a:chOff x="0" y="0"/>
            <a:chExt cx="5166516" cy="3849441"/>
          </a:xfrm>
        </p:grpSpPr>
        <p:sp>
          <p:nvSpPr>
            <p:cNvPr id="13" name="Freeform 13"/>
            <p:cNvSpPr/>
            <p:nvPr/>
          </p:nvSpPr>
          <p:spPr>
            <a:xfrm>
              <a:off x="6204" y="6350"/>
              <a:ext cx="5154083" cy="3836797"/>
            </a:xfrm>
            <a:custGeom>
              <a:avLst/>
              <a:gdLst/>
              <a:ahLst/>
              <a:cxnLst/>
              <a:rect l="l" t="t" r="r" b="b"/>
              <a:pathLst>
                <a:path w="5154083" h="3836797">
                  <a:moveTo>
                    <a:pt x="0" y="0"/>
                  </a:moveTo>
                  <a:lnTo>
                    <a:pt x="5154083" y="0"/>
                  </a:lnTo>
                  <a:lnTo>
                    <a:pt x="5154083" y="3836797"/>
                  </a:lnTo>
                  <a:lnTo>
                    <a:pt x="0" y="3836797"/>
                  </a:lnTo>
                  <a:close/>
                </a:path>
              </a:pathLst>
            </a:custGeom>
            <a:solidFill>
              <a:srgbClr val="7F8488"/>
            </a:solidFill>
          </p:spPr>
          <p:txBody>
            <a:bodyPr/>
            <a:lstStyle/>
            <a:p>
              <a:endParaRPr lang="en-TH"/>
            </a:p>
          </p:txBody>
        </p:sp>
      </p:grpSp>
      <p:grpSp>
        <p:nvGrpSpPr>
          <p:cNvPr id="14" name="Group 14"/>
          <p:cNvGrpSpPr/>
          <p:nvPr/>
        </p:nvGrpSpPr>
        <p:grpSpPr>
          <a:xfrm>
            <a:off x="5154292" y="6215661"/>
            <a:ext cx="3874887" cy="2887081"/>
            <a:chOff x="0" y="0"/>
            <a:chExt cx="5166516" cy="3849441"/>
          </a:xfrm>
        </p:grpSpPr>
        <p:sp>
          <p:nvSpPr>
            <p:cNvPr id="15" name="Freeform 15"/>
            <p:cNvSpPr/>
            <p:nvPr/>
          </p:nvSpPr>
          <p:spPr>
            <a:xfrm>
              <a:off x="6204" y="6350"/>
              <a:ext cx="5154083" cy="3836797"/>
            </a:xfrm>
            <a:custGeom>
              <a:avLst/>
              <a:gdLst/>
              <a:ahLst/>
              <a:cxnLst/>
              <a:rect l="l" t="t" r="r" b="b"/>
              <a:pathLst>
                <a:path w="5154083" h="3836797">
                  <a:moveTo>
                    <a:pt x="0" y="0"/>
                  </a:moveTo>
                  <a:lnTo>
                    <a:pt x="5154083" y="0"/>
                  </a:lnTo>
                  <a:lnTo>
                    <a:pt x="5154083" y="3836797"/>
                  </a:lnTo>
                  <a:lnTo>
                    <a:pt x="0" y="3836797"/>
                  </a:lnTo>
                  <a:close/>
                </a:path>
              </a:pathLst>
            </a:custGeom>
            <a:solidFill>
              <a:srgbClr val="EBEBEB"/>
            </a:solidFill>
          </p:spPr>
          <p:txBody>
            <a:bodyPr/>
            <a:lstStyle/>
            <a:p>
              <a:endParaRPr lang="en-TH"/>
            </a:p>
          </p:txBody>
        </p:sp>
      </p:grpSp>
      <p:sp>
        <p:nvSpPr>
          <p:cNvPr id="16" name="Freeform 16"/>
          <p:cNvSpPr/>
          <p:nvPr/>
        </p:nvSpPr>
        <p:spPr>
          <a:xfrm flipH="1">
            <a:off x="9276829" y="6215661"/>
            <a:ext cx="7982471" cy="2887081"/>
          </a:xfrm>
          <a:custGeom>
            <a:avLst/>
            <a:gdLst/>
            <a:ahLst/>
            <a:cxnLst/>
            <a:rect l="l" t="t" r="r" b="b"/>
            <a:pathLst>
              <a:path w="7982471" h="2887081">
                <a:moveTo>
                  <a:pt x="7982471" y="0"/>
                </a:moveTo>
                <a:lnTo>
                  <a:pt x="0" y="0"/>
                </a:lnTo>
                <a:lnTo>
                  <a:pt x="0" y="2887081"/>
                </a:lnTo>
                <a:lnTo>
                  <a:pt x="7982471" y="2887081"/>
                </a:lnTo>
                <a:lnTo>
                  <a:pt x="7982471" y="0"/>
                </a:ln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endParaRPr lang="en-TH"/>
          </a:p>
        </p:txBody>
      </p:sp>
      <p:sp>
        <p:nvSpPr>
          <p:cNvPr id="17" name="TextBox 17"/>
          <p:cNvSpPr txBox="1"/>
          <p:nvPr/>
        </p:nvSpPr>
        <p:spPr>
          <a:xfrm>
            <a:off x="1028700" y="9677206"/>
            <a:ext cx="4020586" cy="209550"/>
          </a:xfrm>
          <a:prstGeom prst="rect">
            <a:avLst/>
          </a:prstGeom>
        </p:spPr>
        <p:txBody>
          <a:bodyPr lIns="0" tIns="0" rIns="0" bIns="0" rtlCol="0" anchor="t">
            <a:spAutoFit/>
          </a:bodyPr>
          <a:lstStyle/>
          <a:p>
            <a:pPr algn="l">
              <a:lnSpc>
                <a:spcPts val="1438"/>
              </a:lnSpc>
            </a:pPr>
            <a:r>
              <a:rPr lang="en-US" sz="1200" dirty="0">
                <a:solidFill>
                  <a:srgbClr val="000000"/>
                </a:solidFill>
                <a:latin typeface="Inter"/>
                <a:ea typeface="Inter"/>
                <a:cs typeface="Inter"/>
                <a:sym typeface="Inter"/>
              </a:rPr>
              <a:t>Copyright © 2024 APTelecom</a:t>
            </a:r>
          </a:p>
        </p:txBody>
      </p:sp>
      <p:sp>
        <p:nvSpPr>
          <p:cNvPr id="18" name="TextBox 18"/>
          <p:cNvSpPr txBox="1"/>
          <p:nvPr/>
        </p:nvSpPr>
        <p:spPr>
          <a:xfrm>
            <a:off x="6205521" y="9677206"/>
            <a:ext cx="4020586" cy="209550"/>
          </a:xfrm>
          <a:prstGeom prst="rect">
            <a:avLst/>
          </a:prstGeom>
        </p:spPr>
        <p:txBody>
          <a:bodyPr lIns="0" tIns="0" rIns="0" bIns="0" rtlCol="0" anchor="t">
            <a:spAutoFit/>
          </a:bodyPr>
          <a:lstStyle/>
          <a:p>
            <a:pPr algn="ctr">
              <a:lnSpc>
                <a:spcPts val="1438"/>
              </a:lnSpc>
            </a:pPr>
            <a:r>
              <a:rPr lang="en-US" sz="1200" b="1" i="1" dirty="0">
                <a:solidFill>
                  <a:srgbClr val="000000"/>
                </a:solidFill>
                <a:latin typeface="Inter Bold Italics"/>
                <a:ea typeface="Inter Bold Italics"/>
                <a:cs typeface="Inter Bold Italics"/>
                <a:sym typeface="Inter Bold Italics"/>
              </a:rPr>
              <a:t>Strictly Confidential </a:t>
            </a:r>
          </a:p>
        </p:txBody>
      </p:sp>
      <p:sp>
        <p:nvSpPr>
          <p:cNvPr id="19" name="TextBox 19"/>
          <p:cNvSpPr txBox="1"/>
          <p:nvPr/>
        </p:nvSpPr>
        <p:spPr>
          <a:xfrm>
            <a:off x="1028700" y="1664260"/>
            <a:ext cx="11261217" cy="704659"/>
          </a:xfrm>
          <a:prstGeom prst="rect">
            <a:avLst/>
          </a:prstGeom>
        </p:spPr>
        <p:txBody>
          <a:bodyPr lIns="0" tIns="0" rIns="0" bIns="0" rtlCol="0" anchor="t">
            <a:spAutoFit/>
          </a:bodyPr>
          <a:lstStyle/>
          <a:p>
            <a:pPr marL="0" lvl="0" indent="0" algn="l">
              <a:lnSpc>
                <a:spcPts val="5140"/>
              </a:lnSpc>
            </a:pPr>
            <a:r>
              <a:rPr lang="en-US" sz="4470" b="1" spc="-303" dirty="0">
                <a:solidFill>
                  <a:srgbClr val="000000"/>
                </a:solidFill>
                <a:latin typeface="Poppins Medium"/>
                <a:ea typeface="Poppins Medium"/>
                <a:cs typeface="Poppins Medium"/>
                <a:sym typeface="Poppins Medium"/>
              </a:rPr>
              <a:t>Our Collaborative Solutions for Telco Success</a:t>
            </a:r>
          </a:p>
        </p:txBody>
      </p:sp>
      <p:sp>
        <p:nvSpPr>
          <p:cNvPr id="20" name="TextBox 20"/>
          <p:cNvSpPr txBox="1"/>
          <p:nvPr/>
        </p:nvSpPr>
        <p:spPr>
          <a:xfrm>
            <a:off x="1356121" y="3917719"/>
            <a:ext cx="8622858" cy="1225781"/>
          </a:xfrm>
          <a:prstGeom prst="rect">
            <a:avLst/>
          </a:prstGeom>
        </p:spPr>
        <p:txBody>
          <a:bodyPr lIns="0" tIns="0" rIns="0" bIns="0" rtlCol="0" anchor="t">
            <a:spAutoFit/>
          </a:bodyPr>
          <a:lstStyle/>
          <a:p>
            <a:pPr marL="0" lvl="0" indent="0" algn="l">
              <a:lnSpc>
                <a:spcPts val="3166"/>
              </a:lnSpc>
              <a:spcBef>
                <a:spcPct val="0"/>
              </a:spcBef>
            </a:pPr>
            <a:r>
              <a:rPr lang="en-US" sz="2931" b="1" u="none" strike="noStrike" dirty="0">
                <a:solidFill>
                  <a:srgbClr val="FFFFFF"/>
                </a:solidFill>
                <a:latin typeface="Arimo Bold"/>
                <a:ea typeface="Arimo Bold"/>
                <a:cs typeface="Arimo Bold"/>
                <a:sym typeface="Arimo Bold"/>
              </a:rPr>
              <a:t>Experienced subsea cable sales staff and a globally deployed international wholesale sales team</a:t>
            </a:r>
          </a:p>
        </p:txBody>
      </p:sp>
      <p:sp>
        <p:nvSpPr>
          <p:cNvPr id="21" name="Freeform 21"/>
          <p:cNvSpPr/>
          <p:nvPr/>
        </p:nvSpPr>
        <p:spPr>
          <a:xfrm>
            <a:off x="10067290" y="5143500"/>
            <a:ext cx="550683" cy="550499"/>
          </a:xfrm>
          <a:custGeom>
            <a:avLst/>
            <a:gdLst/>
            <a:ahLst/>
            <a:cxnLst/>
            <a:rect l="l" t="t" r="r" b="b"/>
            <a:pathLst>
              <a:path w="550683" h="550499">
                <a:moveTo>
                  <a:pt x="0" y="0"/>
                </a:moveTo>
                <a:lnTo>
                  <a:pt x="550684" y="0"/>
                </a:lnTo>
                <a:lnTo>
                  <a:pt x="550684" y="550499"/>
                </a:lnTo>
                <a:lnTo>
                  <a:pt x="0" y="55049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TH"/>
          </a:p>
        </p:txBody>
      </p:sp>
      <p:sp>
        <p:nvSpPr>
          <p:cNvPr id="22" name="TextBox 22"/>
          <p:cNvSpPr txBox="1"/>
          <p:nvPr/>
        </p:nvSpPr>
        <p:spPr>
          <a:xfrm>
            <a:off x="11711615" y="4239882"/>
            <a:ext cx="5178750" cy="725288"/>
          </a:xfrm>
          <a:prstGeom prst="rect">
            <a:avLst/>
          </a:prstGeom>
        </p:spPr>
        <p:txBody>
          <a:bodyPr lIns="0" tIns="0" rIns="0" bIns="0" rtlCol="0" anchor="t">
            <a:spAutoFit/>
          </a:bodyPr>
          <a:lstStyle/>
          <a:p>
            <a:pPr marL="0" lvl="0" indent="0" algn="ctr">
              <a:lnSpc>
                <a:spcPts val="2798"/>
              </a:lnSpc>
              <a:spcBef>
                <a:spcPct val="0"/>
              </a:spcBef>
            </a:pPr>
            <a:r>
              <a:rPr lang="en-US" sz="2591" b="1" u="none" strike="noStrike" dirty="0">
                <a:solidFill>
                  <a:srgbClr val="1F92C8"/>
                </a:solidFill>
                <a:latin typeface="Arimo Bold"/>
                <a:ea typeface="Arimo Bold"/>
                <a:cs typeface="Arimo Bold"/>
                <a:sym typeface="Arimo Bold"/>
              </a:rPr>
              <a:t>Expertise in all aspects of the commercialization of new builds</a:t>
            </a:r>
          </a:p>
        </p:txBody>
      </p:sp>
      <p:sp>
        <p:nvSpPr>
          <p:cNvPr id="23" name="TextBox 23"/>
          <p:cNvSpPr txBox="1"/>
          <p:nvPr/>
        </p:nvSpPr>
        <p:spPr>
          <a:xfrm>
            <a:off x="1356121" y="7113327"/>
            <a:ext cx="3365745" cy="1077713"/>
          </a:xfrm>
          <a:prstGeom prst="rect">
            <a:avLst/>
          </a:prstGeom>
        </p:spPr>
        <p:txBody>
          <a:bodyPr lIns="0" tIns="0" rIns="0" bIns="0" rtlCol="0" anchor="t">
            <a:spAutoFit/>
          </a:bodyPr>
          <a:lstStyle/>
          <a:p>
            <a:pPr marL="0" lvl="0" indent="0" algn="l">
              <a:lnSpc>
                <a:spcPts val="2798"/>
              </a:lnSpc>
              <a:spcBef>
                <a:spcPct val="0"/>
              </a:spcBef>
            </a:pPr>
            <a:r>
              <a:rPr lang="en-US" sz="2591" b="1" u="none" strike="noStrike" dirty="0">
                <a:solidFill>
                  <a:srgbClr val="F2F2F2"/>
                </a:solidFill>
                <a:latin typeface="Arimo Bold"/>
                <a:ea typeface="Arimo Bold"/>
                <a:cs typeface="Arimo Bold"/>
                <a:sym typeface="Arimo Bold"/>
              </a:rPr>
              <a:t>Monetization of existing international telecoms assets</a:t>
            </a:r>
          </a:p>
        </p:txBody>
      </p:sp>
      <p:sp>
        <p:nvSpPr>
          <p:cNvPr id="24" name="TextBox 24"/>
          <p:cNvSpPr txBox="1"/>
          <p:nvPr/>
        </p:nvSpPr>
        <p:spPr>
          <a:xfrm>
            <a:off x="5607853" y="7129870"/>
            <a:ext cx="2967765" cy="1077713"/>
          </a:xfrm>
          <a:prstGeom prst="rect">
            <a:avLst/>
          </a:prstGeom>
        </p:spPr>
        <p:txBody>
          <a:bodyPr lIns="0" tIns="0" rIns="0" bIns="0" rtlCol="0" anchor="t">
            <a:spAutoFit/>
          </a:bodyPr>
          <a:lstStyle/>
          <a:p>
            <a:pPr marL="0" lvl="0" indent="0" algn="ctr">
              <a:lnSpc>
                <a:spcPts val="2798"/>
              </a:lnSpc>
              <a:spcBef>
                <a:spcPct val="0"/>
              </a:spcBef>
            </a:pPr>
            <a:r>
              <a:rPr lang="en-US" sz="2591" b="1" u="none" strike="noStrike" dirty="0">
                <a:solidFill>
                  <a:srgbClr val="1F92C8"/>
                </a:solidFill>
                <a:latin typeface="Arimo Bold"/>
                <a:ea typeface="Arimo Bold"/>
                <a:cs typeface="Arimo Bold"/>
                <a:sym typeface="Arimo Bold"/>
              </a:rPr>
              <a:t>As a de-facto Telco Wholesale ‘vertical’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1033462"/>
            <a:ext cx="16230600" cy="0"/>
          </a:xfrm>
          <a:prstGeom prst="line">
            <a:avLst/>
          </a:prstGeom>
          <a:ln w="9525" cap="flat">
            <a:solidFill>
              <a:srgbClr val="000000"/>
            </a:solidFill>
            <a:prstDash val="solid"/>
            <a:headEnd type="none" w="sm" len="sm"/>
            <a:tailEnd type="none" w="sm" len="sm"/>
          </a:ln>
        </p:spPr>
        <p:txBody>
          <a:bodyPr/>
          <a:lstStyle/>
          <a:p>
            <a:endParaRPr lang="en-TH"/>
          </a:p>
        </p:txBody>
      </p:sp>
      <p:sp>
        <p:nvSpPr>
          <p:cNvPr id="3" name="AutoShape 3"/>
          <p:cNvSpPr/>
          <p:nvPr/>
        </p:nvSpPr>
        <p:spPr>
          <a:xfrm>
            <a:off x="1028700" y="9253538"/>
            <a:ext cx="16230600" cy="0"/>
          </a:xfrm>
          <a:prstGeom prst="line">
            <a:avLst/>
          </a:prstGeom>
          <a:ln w="9525" cap="flat">
            <a:solidFill>
              <a:srgbClr val="000000"/>
            </a:solidFill>
            <a:prstDash val="solid"/>
            <a:headEnd type="none" w="sm" len="sm"/>
            <a:tailEnd type="none" w="sm" len="sm"/>
          </a:ln>
        </p:spPr>
        <p:txBody>
          <a:bodyPr/>
          <a:lstStyle/>
          <a:p>
            <a:endParaRPr lang="en-TH"/>
          </a:p>
        </p:txBody>
      </p:sp>
      <p:grpSp>
        <p:nvGrpSpPr>
          <p:cNvPr id="4" name="Group 4"/>
          <p:cNvGrpSpPr/>
          <p:nvPr/>
        </p:nvGrpSpPr>
        <p:grpSpPr>
          <a:xfrm>
            <a:off x="13855827" y="9486706"/>
            <a:ext cx="3403473" cy="562451"/>
            <a:chOff x="0" y="0"/>
            <a:chExt cx="4537964" cy="749935"/>
          </a:xfrm>
        </p:grpSpPr>
        <p:sp>
          <p:nvSpPr>
            <p:cNvPr id="5" name="Freeform 5"/>
            <p:cNvSpPr/>
            <p:nvPr/>
          </p:nvSpPr>
          <p:spPr>
            <a:xfrm>
              <a:off x="0" y="0"/>
              <a:ext cx="4537964" cy="749935"/>
            </a:xfrm>
            <a:custGeom>
              <a:avLst/>
              <a:gdLst/>
              <a:ahLst/>
              <a:cxnLst/>
              <a:rect l="l" t="t" r="r" b="b"/>
              <a:pathLst>
                <a:path w="4537964" h="749935">
                  <a:moveTo>
                    <a:pt x="0" y="0"/>
                  </a:moveTo>
                  <a:lnTo>
                    <a:pt x="4537964" y="0"/>
                  </a:lnTo>
                  <a:lnTo>
                    <a:pt x="4537964" y="749935"/>
                  </a:lnTo>
                  <a:lnTo>
                    <a:pt x="0" y="749935"/>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TH"/>
            </a:p>
          </p:txBody>
        </p:sp>
      </p:grpSp>
      <p:sp>
        <p:nvSpPr>
          <p:cNvPr id="6" name="Freeform 6"/>
          <p:cNvSpPr/>
          <p:nvPr/>
        </p:nvSpPr>
        <p:spPr>
          <a:xfrm>
            <a:off x="16165131" y="1274841"/>
            <a:ext cx="729831" cy="417994"/>
          </a:xfrm>
          <a:custGeom>
            <a:avLst/>
            <a:gdLst/>
            <a:ahLst/>
            <a:cxnLst/>
            <a:rect l="l" t="t" r="r" b="b"/>
            <a:pathLst>
              <a:path w="729831" h="417994">
                <a:moveTo>
                  <a:pt x="0" y="0"/>
                </a:moveTo>
                <a:lnTo>
                  <a:pt x="729831" y="0"/>
                </a:lnTo>
                <a:lnTo>
                  <a:pt x="729831" y="417994"/>
                </a:lnTo>
                <a:lnTo>
                  <a:pt x="0" y="41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TH"/>
          </a:p>
        </p:txBody>
      </p:sp>
      <p:sp>
        <p:nvSpPr>
          <p:cNvPr id="7" name="Freeform 7"/>
          <p:cNvSpPr/>
          <p:nvPr/>
        </p:nvSpPr>
        <p:spPr>
          <a:xfrm>
            <a:off x="269142" y="8951946"/>
            <a:ext cx="301215" cy="301592"/>
          </a:xfrm>
          <a:custGeom>
            <a:avLst/>
            <a:gdLst/>
            <a:ahLst/>
            <a:cxnLst/>
            <a:rect l="l" t="t" r="r" b="b"/>
            <a:pathLst>
              <a:path w="301215" h="301592">
                <a:moveTo>
                  <a:pt x="0" y="0"/>
                </a:moveTo>
                <a:lnTo>
                  <a:pt x="301214" y="0"/>
                </a:lnTo>
                <a:lnTo>
                  <a:pt x="301214" y="301592"/>
                </a:lnTo>
                <a:lnTo>
                  <a:pt x="0" y="30159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TH"/>
          </a:p>
        </p:txBody>
      </p:sp>
      <p:sp>
        <p:nvSpPr>
          <p:cNvPr id="8" name="Freeform 8"/>
          <p:cNvSpPr/>
          <p:nvPr/>
        </p:nvSpPr>
        <p:spPr>
          <a:xfrm>
            <a:off x="10585091" y="3529490"/>
            <a:ext cx="5580040" cy="2606740"/>
          </a:xfrm>
          <a:custGeom>
            <a:avLst/>
            <a:gdLst/>
            <a:ahLst/>
            <a:cxnLst/>
            <a:rect l="l" t="t" r="r" b="b"/>
            <a:pathLst>
              <a:path w="5580040" h="2606740">
                <a:moveTo>
                  <a:pt x="0" y="0"/>
                </a:moveTo>
                <a:lnTo>
                  <a:pt x="5580040" y="0"/>
                </a:lnTo>
                <a:lnTo>
                  <a:pt x="5580040" y="2606740"/>
                </a:lnTo>
                <a:lnTo>
                  <a:pt x="0" y="2606740"/>
                </a:lnTo>
                <a:lnTo>
                  <a:pt x="0" y="0"/>
                </a:ln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endParaRPr lang="en-TH"/>
          </a:p>
        </p:txBody>
      </p:sp>
      <p:sp>
        <p:nvSpPr>
          <p:cNvPr id="9" name="TextBox 9"/>
          <p:cNvSpPr txBox="1"/>
          <p:nvPr/>
        </p:nvSpPr>
        <p:spPr>
          <a:xfrm>
            <a:off x="1028700" y="9677206"/>
            <a:ext cx="4020586" cy="209550"/>
          </a:xfrm>
          <a:prstGeom prst="rect">
            <a:avLst/>
          </a:prstGeom>
        </p:spPr>
        <p:txBody>
          <a:bodyPr lIns="0" tIns="0" rIns="0" bIns="0" rtlCol="0" anchor="t">
            <a:spAutoFit/>
          </a:bodyPr>
          <a:lstStyle/>
          <a:p>
            <a:pPr algn="l">
              <a:lnSpc>
                <a:spcPts val="1438"/>
              </a:lnSpc>
            </a:pPr>
            <a:r>
              <a:rPr lang="en-US" sz="1200" dirty="0">
                <a:solidFill>
                  <a:srgbClr val="000000"/>
                </a:solidFill>
                <a:latin typeface="Inter"/>
                <a:ea typeface="Inter"/>
                <a:cs typeface="Inter"/>
                <a:sym typeface="Inter"/>
              </a:rPr>
              <a:t>Copyright © 2024 APTelecom</a:t>
            </a:r>
          </a:p>
        </p:txBody>
      </p:sp>
      <p:sp>
        <p:nvSpPr>
          <p:cNvPr id="10" name="TextBox 10"/>
          <p:cNvSpPr txBox="1"/>
          <p:nvPr/>
        </p:nvSpPr>
        <p:spPr>
          <a:xfrm>
            <a:off x="6205521" y="9677206"/>
            <a:ext cx="4020586" cy="209550"/>
          </a:xfrm>
          <a:prstGeom prst="rect">
            <a:avLst/>
          </a:prstGeom>
        </p:spPr>
        <p:txBody>
          <a:bodyPr lIns="0" tIns="0" rIns="0" bIns="0" rtlCol="0" anchor="t">
            <a:spAutoFit/>
          </a:bodyPr>
          <a:lstStyle/>
          <a:p>
            <a:pPr algn="ctr">
              <a:lnSpc>
                <a:spcPts val="1438"/>
              </a:lnSpc>
            </a:pPr>
            <a:r>
              <a:rPr lang="en-US" sz="1200" b="1" i="1" dirty="0">
                <a:solidFill>
                  <a:srgbClr val="000000"/>
                </a:solidFill>
                <a:latin typeface="Inter Bold Italics"/>
                <a:ea typeface="Inter Bold Italics"/>
                <a:cs typeface="Inter Bold Italics"/>
                <a:sym typeface="Inter Bold Italics"/>
              </a:rPr>
              <a:t>Strictly Confidential </a:t>
            </a:r>
          </a:p>
        </p:txBody>
      </p:sp>
      <p:sp>
        <p:nvSpPr>
          <p:cNvPr id="11" name="TextBox 11"/>
          <p:cNvSpPr txBox="1"/>
          <p:nvPr/>
        </p:nvSpPr>
        <p:spPr>
          <a:xfrm>
            <a:off x="1028700" y="1664260"/>
            <a:ext cx="11261217" cy="704659"/>
          </a:xfrm>
          <a:prstGeom prst="rect">
            <a:avLst/>
          </a:prstGeom>
        </p:spPr>
        <p:txBody>
          <a:bodyPr lIns="0" tIns="0" rIns="0" bIns="0" rtlCol="0" anchor="t">
            <a:spAutoFit/>
          </a:bodyPr>
          <a:lstStyle/>
          <a:p>
            <a:pPr marL="0" lvl="0" indent="0" algn="l">
              <a:lnSpc>
                <a:spcPts val="5140"/>
              </a:lnSpc>
            </a:pPr>
            <a:r>
              <a:rPr lang="en-US" sz="4470" spc="-303" dirty="0">
                <a:solidFill>
                  <a:srgbClr val="000000"/>
                </a:solidFill>
                <a:latin typeface="Poppins Light"/>
                <a:ea typeface="Poppins Light"/>
                <a:cs typeface="Poppins Light"/>
                <a:sym typeface="Poppins Light"/>
              </a:rPr>
              <a:t>Our Reach:  </a:t>
            </a:r>
            <a:r>
              <a:rPr lang="en-US" sz="4470" b="1" spc="-303" dirty="0">
                <a:solidFill>
                  <a:srgbClr val="000000"/>
                </a:solidFill>
                <a:latin typeface="Poppins Medium"/>
                <a:ea typeface="Poppins Medium"/>
                <a:cs typeface="Poppins Medium"/>
                <a:sym typeface="Poppins Medium"/>
              </a:rPr>
              <a:t>Global Presence, Local expertise </a:t>
            </a:r>
          </a:p>
        </p:txBody>
      </p:sp>
      <p:sp>
        <p:nvSpPr>
          <p:cNvPr id="12" name="AutoShape 12"/>
          <p:cNvSpPr/>
          <p:nvPr/>
        </p:nvSpPr>
        <p:spPr>
          <a:xfrm flipV="1">
            <a:off x="5091113" y="3286602"/>
            <a:ext cx="0" cy="5810135"/>
          </a:xfrm>
          <a:prstGeom prst="line">
            <a:avLst/>
          </a:prstGeom>
          <a:ln w="9525" cap="flat">
            <a:solidFill>
              <a:srgbClr val="000000"/>
            </a:solidFill>
            <a:prstDash val="solid"/>
            <a:headEnd type="none" w="sm" len="sm"/>
            <a:tailEnd type="none" w="sm" len="sm"/>
          </a:ln>
        </p:spPr>
        <p:txBody>
          <a:bodyPr/>
          <a:lstStyle/>
          <a:p>
            <a:endParaRPr lang="en-TH"/>
          </a:p>
        </p:txBody>
      </p:sp>
      <p:sp>
        <p:nvSpPr>
          <p:cNvPr id="13" name="AutoShape 13"/>
          <p:cNvSpPr/>
          <p:nvPr/>
        </p:nvSpPr>
        <p:spPr>
          <a:xfrm flipH="1" flipV="1">
            <a:off x="9148762" y="3281840"/>
            <a:ext cx="0" cy="5971698"/>
          </a:xfrm>
          <a:prstGeom prst="line">
            <a:avLst/>
          </a:prstGeom>
          <a:ln w="9525" cap="flat">
            <a:solidFill>
              <a:srgbClr val="000000"/>
            </a:solidFill>
            <a:prstDash val="solid"/>
            <a:headEnd type="none" w="sm" len="sm"/>
            <a:tailEnd type="none" w="sm" len="sm"/>
          </a:ln>
        </p:spPr>
        <p:txBody>
          <a:bodyPr/>
          <a:lstStyle/>
          <a:p>
            <a:endParaRPr lang="en-TH"/>
          </a:p>
        </p:txBody>
      </p:sp>
      <p:sp>
        <p:nvSpPr>
          <p:cNvPr id="14" name="AutoShape 14"/>
          <p:cNvSpPr/>
          <p:nvPr/>
        </p:nvSpPr>
        <p:spPr>
          <a:xfrm>
            <a:off x="1028700" y="3286602"/>
            <a:ext cx="16230600" cy="0"/>
          </a:xfrm>
          <a:prstGeom prst="line">
            <a:avLst/>
          </a:prstGeom>
          <a:ln w="9525" cap="flat">
            <a:solidFill>
              <a:srgbClr val="000000"/>
            </a:solidFill>
            <a:prstDash val="solid"/>
            <a:headEnd type="none" w="sm" len="sm"/>
            <a:tailEnd type="none" w="sm" len="sm"/>
          </a:ln>
        </p:spPr>
        <p:txBody>
          <a:bodyPr/>
          <a:lstStyle/>
          <a:p>
            <a:endParaRPr lang="en-TH"/>
          </a:p>
        </p:txBody>
      </p:sp>
      <p:sp>
        <p:nvSpPr>
          <p:cNvPr id="15" name="AutoShape 15"/>
          <p:cNvSpPr/>
          <p:nvPr/>
        </p:nvSpPr>
        <p:spPr>
          <a:xfrm>
            <a:off x="1028700" y="6136230"/>
            <a:ext cx="8115300" cy="0"/>
          </a:xfrm>
          <a:prstGeom prst="line">
            <a:avLst/>
          </a:prstGeom>
          <a:ln w="9525" cap="flat">
            <a:solidFill>
              <a:srgbClr val="000000"/>
            </a:solidFill>
            <a:prstDash val="solid"/>
            <a:headEnd type="none" w="sm" len="sm"/>
            <a:tailEnd type="none" w="sm" len="sm"/>
          </a:ln>
        </p:spPr>
        <p:txBody>
          <a:bodyPr/>
          <a:lstStyle/>
          <a:p>
            <a:endParaRPr lang="en-TH"/>
          </a:p>
        </p:txBody>
      </p:sp>
      <p:sp>
        <p:nvSpPr>
          <p:cNvPr id="16" name="TextBox 16"/>
          <p:cNvSpPr txBox="1"/>
          <p:nvPr/>
        </p:nvSpPr>
        <p:spPr>
          <a:xfrm>
            <a:off x="1028700" y="3854487"/>
            <a:ext cx="3629025" cy="1664871"/>
          </a:xfrm>
          <a:prstGeom prst="rect">
            <a:avLst/>
          </a:prstGeom>
        </p:spPr>
        <p:txBody>
          <a:bodyPr lIns="0" tIns="0" rIns="0" bIns="0" rtlCol="0" anchor="t">
            <a:spAutoFit/>
          </a:bodyPr>
          <a:lstStyle/>
          <a:p>
            <a:pPr algn="ctr">
              <a:lnSpc>
                <a:spcPts val="3232"/>
              </a:lnSpc>
            </a:pPr>
            <a:r>
              <a:rPr lang="en-US" sz="2993" b="1" dirty="0">
                <a:solidFill>
                  <a:srgbClr val="202020"/>
                </a:solidFill>
                <a:latin typeface="Arimo Bold"/>
                <a:ea typeface="Arimo Bold"/>
                <a:cs typeface="Arimo Bold"/>
                <a:sym typeface="Arimo Bold"/>
              </a:rPr>
              <a:t>Operations across US, Europe, Latam, Asia, Middle East and Africa</a:t>
            </a:r>
          </a:p>
        </p:txBody>
      </p:sp>
      <p:sp>
        <p:nvSpPr>
          <p:cNvPr id="17" name="TextBox 17"/>
          <p:cNvSpPr txBox="1"/>
          <p:nvPr/>
        </p:nvSpPr>
        <p:spPr>
          <a:xfrm>
            <a:off x="5659249" y="4432718"/>
            <a:ext cx="2737051" cy="1053327"/>
          </a:xfrm>
          <a:prstGeom prst="rect">
            <a:avLst/>
          </a:prstGeom>
        </p:spPr>
        <p:txBody>
          <a:bodyPr lIns="0" tIns="0" rIns="0" bIns="0" rtlCol="0" anchor="t">
            <a:spAutoFit/>
          </a:bodyPr>
          <a:lstStyle/>
          <a:p>
            <a:pPr marL="0" lvl="0" indent="0" algn="ctr">
              <a:lnSpc>
                <a:spcPts val="8046"/>
              </a:lnSpc>
              <a:spcBef>
                <a:spcPct val="0"/>
              </a:spcBef>
            </a:pPr>
            <a:r>
              <a:rPr lang="en-US" sz="7449" b="1" spc="-371" dirty="0">
                <a:solidFill>
                  <a:srgbClr val="1F92C8"/>
                </a:solidFill>
                <a:latin typeface="Inter Bold"/>
                <a:ea typeface="Inter Bold"/>
                <a:cs typeface="Inter Bold"/>
                <a:sym typeface="Inter Bold"/>
              </a:rPr>
              <a:t>25</a:t>
            </a:r>
          </a:p>
        </p:txBody>
      </p:sp>
      <p:sp>
        <p:nvSpPr>
          <p:cNvPr id="18" name="TextBox 18"/>
          <p:cNvSpPr txBox="1"/>
          <p:nvPr/>
        </p:nvSpPr>
        <p:spPr>
          <a:xfrm>
            <a:off x="6039507" y="5449237"/>
            <a:ext cx="1976535" cy="233193"/>
          </a:xfrm>
          <a:prstGeom prst="rect">
            <a:avLst/>
          </a:prstGeom>
        </p:spPr>
        <p:txBody>
          <a:bodyPr lIns="0" tIns="0" rIns="0" bIns="0" rtlCol="0" anchor="t">
            <a:spAutoFit/>
          </a:bodyPr>
          <a:lstStyle/>
          <a:p>
            <a:pPr marL="0" lvl="0" indent="0" algn="ctr">
              <a:lnSpc>
                <a:spcPts val="1727"/>
              </a:lnSpc>
              <a:spcBef>
                <a:spcPct val="0"/>
              </a:spcBef>
            </a:pPr>
            <a:r>
              <a:rPr lang="en-US" sz="1599" b="1" u="none" strike="noStrike" spc="-79" dirty="0">
                <a:solidFill>
                  <a:srgbClr val="000000"/>
                </a:solidFill>
                <a:latin typeface="Inter Bold"/>
                <a:ea typeface="Inter Bold"/>
                <a:cs typeface="Inter Bold"/>
                <a:sym typeface="Inter Bold"/>
              </a:rPr>
              <a:t>COUNTRIES</a:t>
            </a:r>
          </a:p>
        </p:txBody>
      </p:sp>
      <p:sp>
        <p:nvSpPr>
          <p:cNvPr id="19" name="TextBox 19"/>
          <p:cNvSpPr txBox="1"/>
          <p:nvPr/>
        </p:nvSpPr>
        <p:spPr>
          <a:xfrm>
            <a:off x="5906814" y="3843652"/>
            <a:ext cx="2241921" cy="503907"/>
          </a:xfrm>
          <a:prstGeom prst="rect">
            <a:avLst/>
          </a:prstGeom>
        </p:spPr>
        <p:txBody>
          <a:bodyPr lIns="0" tIns="0" rIns="0" bIns="0" rtlCol="0" anchor="t">
            <a:spAutoFit/>
          </a:bodyPr>
          <a:lstStyle/>
          <a:p>
            <a:pPr marL="0" lvl="0" indent="0" algn="ctr">
              <a:lnSpc>
                <a:spcPts val="1959"/>
              </a:lnSpc>
              <a:spcBef>
                <a:spcPct val="0"/>
              </a:spcBef>
            </a:pPr>
            <a:r>
              <a:rPr lang="en-US" sz="1814" b="1" spc="-89" dirty="0">
                <a:solidFill>
                  <a:srgbClr val="000000"/>
                </a:solidFill>
                <a:latin typeface="Inter Bold"/>
                <a:ea typeface="Inter Bold"/>
                <a:cs typeface="Inter Bold"/>
                <a:sym typeface="Inter Bold"/>
              </a:rPr>
              <a:t>SERVED CLIENTS IN MORE THAN</a:t>
            </a:r>
          </a:p>
        </p:txBody>
      </p:sp>
      <p:sp>
        <p:nvSpPr>
          <p:cNvPr id="20" name="TextBox 20"/>
          <p:cNvSpPr txBox="1"/>
          <p:nvPr/>
        </p:nvSpPr>
        <p:spPr>
          <a:xfrm>
            <a:off x="5659249" y="7071317"/>
            <a:ext cx="2978553" cy="845721"/>
          </a:xfrm>
          <a:prstGeom prst="rect">
            <a:avLst/>
          </a:prstGeom>
        </p:spPr>
        <p:txBody>
          <a:bodyPr lIns="0" tIns="0" rIns="0" bIns="0" rtlCol="0" anchor="t">
            <a:spAutoFit/>
          </a:bodyPr>
          <a:lstStyle/>
          <a:p>
            <a:pPr algn="ctr">
              <a:lnSpc>
                <a:spcPts val="3232"/>
              </a:lnSpc>
            </a:pPr>
            <a:r>
              <a:rPr lang="en-US" sz="2993" b="1" dirty="0">
                <a:solidFill>
                  <a:srgbClr val="1F92C8"/>
                </a:solidFill>
                <a:latin typeface="Arimo Bold"/>
                <a:ea typeface="Arimo Bold"/>
                <a:cs typeface="Arimo Bold"/>
                <a:sym typeface="Arimo Bold"/>
              </a:rPr>
              <a:t>Multi Lingual staff in Regions</a:t>
            </a:r>
          </a:p>
        </p:txBody>
      </p:sp>
      <p:sp>
        <p:nvSpPr>
          <p:cNvPr id="21" name="TextBox 21"/>
          <p:cNvSpPr txBox="1"/>
          <p:nvPr/>
        </p:nvSpPr>
        <p:spPr>
          <a:xfrm>
            <a:off x="1219893" y="6866530"/>
            <a:ext cx="3246640" cy="1255296"/>
          </a:xfrm>
          <a:prstGeom prst="rect">
            <a:avLst/>
          </a:prstGeom>
        </p:spPr>
        <p:txBody>
          <a:bodyPr lIns="0" tIns="0" rIns="0" bIns="0" rtlCol="0" anchor="t">
            <a:spAutoFit/>
          </a:bodyPr>
          <a:lstStyle/>
          <a:p>
            <a:pPr marL="0" lvl="0" indent="0" algn="ctr">
              <a:lnSpc>
                <a:spcPts val="3232"/>
              </a:lnSpc>
              <a:spcBef>
                <a:spcPct val="0"/>
              </a:spcBef>
            </a:pPr>
            <a:r>
              <a:rPr lang="en-US" sz="2993" b="1" dirty="0">
                <a:solidFill>
                  <a:srgbClr val="7F8488"/>
                </a:solidFill>
                <a:latin typeface="Arimo Bold"/>
                <a:ea typeface="Arimo Bold"/>
                <a:cs typeface="Arimo Bold"/>
                <a:sym typeface="Arimo Bold"/>
              </a:rPr>
              <a:t>Multiple </a:t>
            </a:r>
            <a:r>
              <a:rPr lang="en-US" sz="2993" b="1" u="none" strike="noStrike" dirty="0">
                <a:solidFill>
                  <a:srgbClr val="7F8488"/>
                </a:solidFill>
                <a:latin typeface="Arimo Bold"/>
                <a:ea typeface="Arimo Bold"/>
                <a:cs typeface="Arimo Bold"/>
                <a:sym typeface="Arimo Bold"/>
              </a:rPr>
              <a:t>strategic partnerships with local providers</a:t>
            </a:r>
          </a:p>
        </p:txBody>
      </p:sp>
      <p:grpSp>
        <p:nvGrpSpPr>
          <p:cNvPr id="22" name="Group 22"/>
          <p:cNvGrpSpPr/>
          <p:nvPr/>
        </p:nvGrpSpPr>
        <p:grpSpPr>
          <a:xfrm>
            <a:off x="9562619" y="6702001"/>
            <a:ext cx="1296356" cy="290957"/>
            <a:chOff x="0" y="0"/>
            <a:chExt cx="341427" cy="76631"/>
          </a:xfrm>
        </p:grpSpPr>
        <p:sp>
          <p:nvSpPr>
            <p:cNvPr id="23" name="Freeform 23"/>
            <p:cNvSpPr/>
            <p:nvPr/>
          </p:nvSpPr>
          <p:spPr>
            <a:xfrm>
              <a:off x="0" y="0"/>
              <a:ext cx="341427" cy="76631"/>
            </a:xfrm>
            <a:custGeom>
              <a:avLst/>
              <a:gdLst/>
              <a:ahLst/>
              <a:cxnLst/>
              <a:rect l="l" t="t" r="r" b="b"/>
              <a:pathLst>
                <a:path w="341427" h="76631">
                  <a:moveTo>
                    <a:pt x="38315" y="0"/>
                  </a:moveTo>
                  <a:lnTo>
                    <a:pt x="303112" y="0"/>
                  </a:lnTo>
                  <a:cubicBezTo>
                    <a:pt x="324273" y="0"/>
                    <a:pt x="341427" y="17154"/>
                    <a:pt x="341427" y="38315"/>
                  </a:cubicBezTo>
                  <a:lnTo>
                    <a:pt x="341427" y="38315"/>
                  </a:lnTo>
                  <a:cubicBezTo>
                    <a:pt x="341427" y="48477"/>
                    <a:pt x="337390" y="58223"/>
                    <a:pt x="330205" y="65408"/>
                  </a:cubicBezTo>
                  <a:cubicBezTo>
                    <a:pt x="323019" y="72594"/>
                    <a:pt x="313274" y="76631"/>
                    <a:pt x="303112" y="76631"/>
                  </a:cubicBezTo>
                  <a:lnTo>
                    <a:pt x="38315" y="76631"/>
                  </a:lnTo>
                  <a:cubicBezTo>
                    <a:pt x="17154" y="76631"/>
                    <a:pt x="0" y="59476"/>
                    <a:pt x="0" y="38315"/>
                  </a:cubicBezTo>
                  <a:lnTo>
                    <a:pt x="0" y="38315"/>
                  </a:lnTo>
                  <a:cubicBezTo>
                    <a:pt x="0" y="17154"/>
                    <a:pt x="17154" y="0"/>
                    <a:pt x="38315" y="0"/>
                  </a:cubicBezTo>
                  <a:close/>
                </a:path>
              </a:pathLst>
            </a:custGeom>
            <a:solidFill>
              <a:srgbClr val="F4F7FC"/>
            </a:solidFill>
            <a:ln w="9525" cap="rnd">
              <a:solidFill>
                <a:srgbClr val="1F92C8"/>
              </a:solidFill>
              <a:prstDash val="solid"/>
              <a:round/>
            </a:ln>
          </p:spPr>
          <p:txBody>
            <a:bodyPr/>
            <a:lstStyle/>
            <a:p>
              <a:endParaRPr lang="en-TH"/>
            </a:p>
          </p:txBody>
        </p:sp>
        <p:sp>
          <p:nvSpPr>
            <p:cNvPr id="24" name="TextBox 24"/>
            <p:cNvSpPr txBox="1"/>
            <p:nvPr/>
          </p:nvSpPr>
          <p:spPr>
            <a:xfrm>
              <a:off x="0" y="0"/>
              <a:ext cx="341427" cy="76631"/>
            </a:xfrm>
            <a:prstGeom prst="rect">
              <a:avLst/>
            </a:prstGeom>
          </p:spPr>
          <p:txBody>
            <a:bodyPr lIns="50800" tIns="50800" rIns="50800" bIns="50800" rtlCol="0" anchor="ctr"/>
            <a:lstStyle/>
            <a:p>
              <a:pPr algn="ctr">
                <a:lnSpc>
                  <a:spcPts val="1199"/>
                </a:lnSpc>
              </a:pPr>
              <a:r>
                <a:rPr lang="en-US" sz="999" b="1" dirty="0">
                  <a:solidFill>
                    <a:srgbClr val="000000"/>
                  </a:solidFill>
                  <a:latin typeface="Lato Heavy"/>
                  <a:ea typeface="Lato Heavy"/>
                  <a:cs typeface="Lato Heavy"/>
                  <a:sym typeface="Lato Heavy"/>
                </a:rPr>
                <a:t>ANGOLA</a:t>
              </a:r>
            </a:p>
          </p:txBody>
        </p:sp>
      </p:grpSp>
      <p:grpSp>
        <p:nvGrpSpPr>
          <p:cNvPr id="25" name="Group 25"/>
          <p:cNvGrpSpPr/>
          <p:nvPr/>
        </p:nvGrpSpPr>
        <p:grpSpPr>
          <a:xfrm>
            <a:off x="11142431" y="6702001"/>
            <a:ext cx="1296356" cy="290957"/>
            <a:chOff x="0" y="0"/>
            <a:chExt cx="341427" cy="76631"/>
          </a:xfrm>
        </p:grpSpPr>
        <p:sp>
          <p:nvSpPr>
            <p:cNvPr id="26" name="Freeform 26"/>
            <p:cNvSpPr/>
            <p:nvPr/>
          </p:nvSpPr>
          <p:spPr>
            <a:xfrm>
              <a:off x="0" y="0"/>
              <a:ext cx="341427" cy="76631"/>
            </a:xfrm>
            <a:custGeom>
              <a:avLst/>
              <a:gdLst/>
              <a:ahLst/>
              <a:cxnLst/>
              <a:rect l="l" t="t" r="r" b="b"/>
              <a:pathLst>
                <a:path w="341427" h="76631">
                  <a:moveTo>
                    <a:pt x="38315" y="0"/>
                  </a:moveTo>
                  <a:lnTo>
                    <a:pt x="303112" y="0"/>
                  </a:lnTo>
                  <a:cubicBezTo>
                    <a:pt x="324273" y="0"/>
                    <a:pt x="341427" y="17154"/>
                    <a:pt x="341427" y="38315"/>
                  </a:cubicBezTo>
                  <a:lnTo>
                    <a:pt x="341427" y="38315"/>
                  </a:lnTo>
                  <a:cubicBezTo>
                    <a:pt x="341427" y="48477"/>
                    <a:pt x="337390" y="58223"/>
                    <a:pt x="330205" y="65408"/>
                  </a:cubicBezTo>
                  <a:cubicBezTo>
                    <a:pt x="323019" y="72594"/>
                    <a:pt x="313274" y="76631"/>
                    <a:pt x="303112" y="76631"/>
                  </a:cubicBezTo>
                  <a:lnTo>
                    <a:pt x="38315" y="76631"/>
                  </a:lnTo>
                  <a:cubicBezTo>
                    <a:pt x="17154" y="76631"/>
                    <a:pt x="0" y="59476"/>
                    <a:pt x="0" y="38315"/>
                  </a:cubicBezTo>
                  <a:lnTo>
                    <a:pt x="0" y="38315"/>
                  </a:lnTo>
                  <a:cubicBezTo>
                    <a:pt x="0" y="17154"/>
                    <a:pt x="17154" y="0"/>
                    <a:pt x="38315" y="0"/>
                  </a:cubicBezTo>
                  <a:close/>
                </a:path>
              </a:pathLst>
            </a:custGeom>
            <a:solidFill>
              <a:srgbClr val="F4F7FC"/>
            </a:solidFill>
            <a:ln w="9525" cap="rnd">
              <a:solidFill>
                <a:srgbClr val="1F92C8"/>
              </a:solidFill>
              <a:prstDash val="solid"/>
              <a:round/>
            </a:ln>
          </p:spPr>
          <p:txBody>
            <a:bodyPr/>
            <a:lstStyle/>
            <a:p>
              <a:endParaRPr lang="en-TH"/>
            </a:p>
          </p:txBody>
        </p:sp>
        <p:sp>
          <p:nvSpPr>
            <p:cNvPr id="27" name="TextBox 27"/>
            <p:cNvSpPr txBox="1"/>
            <p:nvPr/>
          </p:nvSpPr>
          <p:spPr>
            <a:xfrm>
              <a:off x="0" y="0"/>
              <a:ext cx="341427" cy="76631"/>
            </a:xfrm>
            <a:prstGeom prst="rect">
              <a:avLst/>
            </a:prstGeom>
          </p:spPr>
          <p:txBody>
            <a:bodyPr lIns="50800" tIns="50800" rIns="50800" bIns="50800" rtlCol="0" anchor="ctr"/>
            <a:lstStyle/>
            <a:p>
              <a:pPr algn="ctr">
                <a:lnSpc>
                  <a:spcPts val="1199"/>
                </a:lnSpc>
              </a:pPr>
              <a:r>
                <a:rPr lang="en-US" sz="999" b="1" dirty="0">
                  <a:solidFill>
                    <a:srgbClr val="000000"/>
                  </a:solidFill>
                  <a:latin typeface="Lato Heavy"/>
                  <a:ea typeface="Lato Heavy"/>
                  <a:cs typeface="Lato Heavy"/>
                  <a:sym typeface="Lato Heavy"/>
                </a:rPr>
                <a:t>AUSTRALIA</a:t>
              </a:r>
            </a:p>
          </p:txBody>
        </p:sp>
      </p:grpSp>
      <p:grpSp>
        <p:nvGrpSpPr>
          <p:cNvPr id="28" name="Group 28"/>
          <p:cNvGrpSpPr/>
          <p:nvPr/>
        </p:nvGrpSpPr>
        <p:grpSpPr>
          <a:xfrm>
            <a:off x="12722243" y="6702001"/>
            <a:ext cx="1296356" cy="290957"/>
            <a:chOff x="0" y="0"/>
            <a:chExt cx="341427" cy="76631"/>
          </a:xfrm>
        </p:grpSpPr>
        <p:sp>
          <p:nvSpPr>
            <p:cNvPr id="29" name="Freeform 29"/>
            <p:cNvSpPr/>
            <p:nvPr/>
          </p:nvSpPr>
          <p:spPr>
            <a:xfrm>
              <a:off x="0" y="0"/>
              <a:ext cx="341427" cy="76631"/>
            </a:xfrm>
            <a:custGeom>
              <a:avLst/>
              <a:gdLst/>
              <a:ahLst/>
              <a:cxnLst/>
              <a:rect l="l" t="t" r="r" b="b"/>
              <a:pathLst>
                <a:path w="341427" h="76631">
                  <a:moveTo>
                    <a:pt x="38315" y="0"/>
                  </a:moveTo>
                  <a:lnTo>
                    <a:pt x="303112" y="0"/>
                  </a:lnTo>
                  <a:cubicBezTo>
                    <a:pt x="324273" y="0"/>
                    <a:pt x="341427" y="17154"/>
                    <a:pt x="341427" y="38315"/>
                  </a:cubicBezTo>
                  <a:lnTo>
                    <a:pt x="341427" y="38315"/>
                  </a:lnTo>
                  <a:cubicBezTo>
                    <a:pt x="341427" y="48477"/>
                    <a:pt x="337390" y="58223"/>
                    <a:pt x="330205" y="65408"/>
                  </a:cubicBezTo>
                  <a:cubicBezTo>
                    <a:pt x="323019" y="72594"/>
                    <a:pt x="313274" y="76631"/>
                    <a:pt x="303112" y="76631"/>
                  </a:cubicBezTo>
                  <a:lnTo>
                    <a:pt x="38315" y="76631"/>
                  </a:lnTo>
                  <a:cubicBezTo>
                    <a:pt x="17154" y="76631"/>
                    <a:pt x="0" y="59476"/>
                    <a:pt x="0" y="38315"/>
                  </a:cubicBezTo>
                  <a:lnTo>
                    <a:pt x="0" y="38315"/>
                  </a:lnTo>
                  <a:cubicBezTo>
                    <a:pt x="0" y="17154"/>
                    <a:pt x="17154" y="0"/>
                    <a:pt x="38315" y="0"/>
                  </a:cubicBezTo>
                  <a:close/>
                </a:path>
              </a:pathLst>
            </a:custGeom>
            <a:solidFill>
              <a:srgbClr val="F4F7FC"/>
            </a:solidFill>
            <a:ln w="9525" cap="rnd">
              <a:solidFill>
                <a:srgbClr val="1F92C8"/>
              </a:solidFill>
              <a:prstDash val="solid"/>
              <a:round/>
            </a:ln>
          </p:spPr>
          <p:txBody>
            <a:bodyPr/>
            <a:lstStyle/>
            <a:p>
              <a:endParaRPr lang="en-TH"/>
            </a:p>
          </p:txBody>
        </p:sp>
        <p:sp>
          <p:nvSpPr>
            <p:cNvPr id="30" name="TextBox 30"/>
            <p:cNvSpPr txBox="1"/>
            <p:nvPr/>
          </p:nvSpPr>
          <p:spPr>
            <a:xfrm>
              <a:off x="0" y="0"/>
              <a:ext cx="341427" cy="76631"/>
            </a:xfrm>
            <a:prstGeom prst="rect">
              <a:avLst/>
            </a:prstGeom>
          </p:spPr>
          <p:txBody>
            <a:bodyPr lIns="50800" tIns="50800" rIns="50800" bIns="50800" rtlCol="0" anchor="ctr"/>
            <a:lstStyle/>
            <a:p>
              <a:pPr algn="ctr">
                <a:lnSpc>
                  <a:spcPts val="1199"/>
                </a:lnSpc>
              </a:pPr>
              <a:r>
                <a:rPr lang="en-US" sz="999" b="1" dirty="0">
                  <a:solidFill>
                    <a:srgbClr val="000000"/>
                  </a:solidFill>
                  <a:latin typeface="Lato Heavy"/>
                  <a:ea typeface="Lato Heavy"/>
                  <a:cs typeface="Lato Heavy"/>
                  <a:sym typeface="Lato Heavy"/>
                </a:rPr>
                <a:t>BRUNEI</a:t>
              </a:r>
            </a:p>
          </p:txBody>
        </p:sp>
      </p:grpSp>
      <p:grpSp>
        <p:nvGrpSpPr>
          <p:cNvPr id="31" name="Group 31"/>
          <p:cNvGrpSpPr/>
          <p:nvPr/>
        </p:nvGrpSpPr>
        <p:grpSpPr>
          <a:xfrm>
            <a:off x="14302056" y="6702001"/>
            <a:ext cx="1296356" cy="290957"/>
            <a:chOff x="0" y="0"/>
            <a:chExt cx="341427" cy="76631"/>
          </a:xfrm>
        </p:grpSpPr>
        <p:sp>
          <p:nvSpPr>
            <p:cNvPr id="32" name="Freeform 32"/>
            <p:cNvSpPr/>
            <p:nvPr/>
          </p:nvSpPr>
          <p:spPr>
            <a:xfrm>
              <a:off x="0" y="0"/>
              <a:ext cx="341427" cy="76631"/>
            </a:xfrm>
            <a:custGeom>
              <a:avLst/>
              <a:gdLst/>
              <a:ahLst/>
              <a:cxnLst/>
              <a:rect l="l" t="t" r="r" b="b"/>
              <a:pathLst>
                <a:path w="341427" h="76631">
                  <a:moveTo>
                    <a:pt x="38315" y="0"/>
                  </a:moveTo>
                  <a:lnTo>
                    <a:pt x="303112" y="0"/>
                  </a:lnTo>
                  <a:cubicBezTo>
                    <a:pt x="324273" y="0"/>
                    <a:pt x="341427" y="17154"/>
                    <a:pt x="341427" y="38315"/>
                  </a:cubicBezTo>
                  <a:lnTo>
                    <a:pt x="341427" y="38315"/>
                  </a:lnTo>
                  <a:cubicBezTo>
                    <a:pt x="341427" y="48477"/>
                    <a:pt x="337390" y="58223"/>
                    <a:pt x="330205" y="65408"/>
                  </a:cubicBezTo>
                  <a:cubicBezTo>
                    <a:pt x="323019" y="72594"/>
                    <a:pt x="313274" y="76631"/>
                    <a:pt x="303112" y="76631"/>
                  </a:cubicBezTo>
                  <a:lnTo>
                    <a:pt x="38315" y="76631"/>
                  </a:lnTo>
                  <a:cubicBezTo>
                    <a:pt x="17154" y="76631"/>
                    <a:pt x="0" y="59476"/>
                    <a:pt x="0" y="38315"/>
                  </a:cubicBezTo>
                  <a:lnTo>
                    <a:pt x="0" y="38315"/>
                  </a:lnTo>
                  <a:cubicBezTo>
                    <a:pt x="0" y="17154"/>
                    <a:pt x="17154" y="0"/>
                    <a:pt x="38315" y="0"/>
                  </a:cubicBezTo>
                  <a:close/>
                </a:path>
              </a:pathLst>
            </a:custGeom>
            <a:solidFill>
              <a:srgbClr val="F4F7FC"/>
            </a:solidFill>
            <a:ln w="9525" cap="rnd">
              <a:solidFill>
                <a:srgbClr val="1F92C8"/>
              </a:solidFill>
              <a:prstDash val="solid"/>
              <a:round/>
            </a:ln>
          </p:spPr>
          <p:txBody>
            <a:bodyPr/>
            <a:lstStyle/>
            <a:p>
              <a:endParaRPr lang="en-TH"/>
            </a:p>
          </p:txBody>
        </p:sp>
        <p:sp>
          <p:nvSpPr>
            <p:cNvPr id="33" name="TextBox 33"/>
            <p:cNvSpPr txBox="1"/>
            <p:nvPr/>
          </p:nvSpPr>
          <p:spPr>
            <a:xfrm>
              <a:off x="0" y="0"/>
              <a:ext cx="341427" cy="76631"/>
            </a:xfrm>
            <a:prstGeom prst="rect">
              <a:avLst/>
            </a:prstGeom>
          </p:spPr>
          <p:txBody>
            <a:bodyPr lIns="50800" tIns="50800" rIns="50800" bIns="50800" rtlCol="0" anchor="ctr"/>
            <a:lstStyle/>
            <a:p>
              <a:pPr algn="ctr">
                <a:lnSpc>
                  <a:spcPts val="1199"/>
                </a:lnSpc>
              </a:pPr>
              <a:r>
                <a:rPr lang="en-US" sz="999" b="1" dirty="0">
                  <a:solidFill>
                    <a:srgbClr val="000000"/>
                  </a:solidFill>
                  <a:latin typeface="Lato Heavy"/>
                  <a:ea typeface="Lato Heavy"/>
                  <a:cs typeface="Lato Heavy"/>
                  <a:sym typeface="Lato Heavy"/>
                </a:rPr>
                <a:t>BANGLADESH</a:t>
              </a:r>
            </a:p>
          </p:txBody>
        </p:sp>
      </p:grpSp>
      <p:grpSp>
        <p:nvGrpSpPr>
          <p:cNvPr id="34" name="Group 34"/>
          <p:cNvGrpSpPr/>
          <p:nvPr/>
        </p:nvGrpSpPr>
        <p:grpSpPr>
          <a:xfrm>
            <a:off x="15881868" y="6702001"/>
            <a:ext cx="1296356" cy="290957"/>
            <a:chOff x="0" y="0"/>
            <a:chExt cx="341427" cy="76631"/>
          </a:xfrm>
        </p:grpSpPr>
        <p:sp>
          <p:nvSpPr>
            <p:cNvPr id="35" name="Freeform 35"/>
            <p:cNvSpPr/>
            <p:nvPr/>
          </p:nvSpPr>
          <p:spPr>
            <a:xfrm>
              <a:off x="0" y="0"/>
              <a:ext cx="341427" cy="76631"/>
            </a:xfrm>
            <a:custGeom>
              <a:avLst/>
              <a:gdLst/>
              <a:ahLst/>
              <a:cxnLst/>
              <a:rect l="l" t="t" r="r" b="b"/>
              <a:pathLst>
                <a:path w="341427" h="76631">
                  <a:moveTo>
                    <a:pt x="38315" y="0"/>
                  </a:moveTo>
                  <a:lnTo>
                    <a:pt x="303112" y="0"/>
                  </a:lnTo>
                  <a:cubicBezTo>
                    <a:pt x="324273" y="0"/>
                    <a:pt x="341427" y="17154"/>
                    <a:pt x="341427" y="38315"/>
                  </a:cubicBezTo>
                  <a:lnTo>
                    <a:pt x="341427" y="38315"/>
                  </a:lnTo>
                  <a:cubicBezTo>
                    <a:pt x="341427" y="48477"/>
                    <a:pt x="337390" y="58223"/>
                    <a:pt x="330205" y="65408"/>
                  </a:cubicBezTo>
                  <a:cubicBezTo>
                    <a:pt x="323019" y="72594"/>
                    <a:pt x="313274" y="76631"/>
                    <a:pt x="303112" y="76631"/>
                  </a:cubicBezTo>
                  <a:lnTo>
                    <a:pt x="38315" y="76631"/>
                  </a:lnTo>
                  <a:cubicBezTo>
                    <a:pt x="17154" y="76631"/>
                    <a:pt x="0" y="59476"/>
                    <a:pt x="0" y="38315"/>
                  </a:cubicBezTo>
                  <a:lnTo>
                    <a:pt x="0" y="38315"/>
                  </a:lnTo>
                  <a:cubicBezTo>
                    <a:pt x="0" y="17154"/>
                    <a:pt x="17154" y="0"/>
                    <a:pt x="38315" y="0"/>
                  </a:cubicBezTo>
                  <a:close/>
                </a:path>
              </a:pathLst>
            </a:custGeom>
            <a:solidFill>
              <a:srgbClr val="F4F7FC"/>
            </a:solidFill>
            <a:ln w="9525" cap="rnd">
              <a:solidFill>
                <a:srgbClr val="1F92C8"/>
              </a:solidFill>
              <a:prstDash val="solid"/>
              <a:round/>
            </a:ln>
          </p:spPr>
          <p:txBody>
            <a:bodyPr/>
            <a:lstStyle/>
            <a:p>
              <a:endParaRPr lang="en-TH"/>
            </a:p>
          </p:txBody>
        </p:sp>
        <p:sp>
          <p:nvSpPr>
            <p:cNvPr id="36" name="TextBox 36"/>
            <p:cNvSpPr txBox="1"/>
            <p:nvPr/>
          </p:nvSpPr>
          <p:spPr>
            <a:xfrm>
              <a:off x="0" y="0"/>
              <a:ext cx="341427" cy="76631"/>
            </a:xfrm>
            <a:prstGeom prst="rect">
              <a:avLst/>
            </a:prstGeom>
          </p:spPr>
          <p:txBody>
            <a:bodyPr lIns="50800" tIns="50800" rIns="50800" bIns="50800" rtlCol="0" anchor="ctr"/>
            <a:lstStyle/>
            <a:p>
              <a:pPr algn="ctr">
                <a:lnSpc>
                  <a:spcPts val="1199"/>
                </a:lnSpc>
              </a:pPr>
              <a:r>
                <a:rPr lang="en-US" sz="999" b="1" dirty="0">
                  <a:solidFill>
                    <a:srgbClr val="000000"/>
                  </a:solidFill>
                  <a:latin typeface="Lato Heavy"/>
                  <a:ea typeface="Lato Heavy"/>
                  <a:cs typeface="Lato Heavy"/>
                  <a:sym typeface="Lato Heavy"/>
                </a:rPr>
                <a:t>CAMBODIA</a:t>
              </a:r>
            </a:p>
          </p:txBody>
        </p:sp>
      </p:grpSp>
      <p:grpSp>
        <p:nvGrpSpPr>
          <p:cNvPr id="37" name="Group 37"/>
          <p:cNvGrpSpPr/>
          <p:nvPr/>
        </p:nvGrpSpPr>
        <p:grpSpPr>
          <a:xfrm>
            <a:off x="9567308" y="7193696"/>
            <a:ext cx="1296356" cy="290957"/>
            <a:chOff x="0" y="0"/>
            <a:chExt cx="341427" cy="76631"/>
          </a:xfrm>
        </p:grpSpPr>
        <p:sp>
          <p:nvSpPr>
            <p:cNvPr id="38" name="Freeform 38"/>
            <p:cNvSpPr/>
            <p:nvPr/>
          </p:nvSpPr>
          <p:spPr>
            <a:xfrm>
              <a:off x="0" y="0"/>
              <a:ext cx="341427" cy="76631"/>
            </a:xfrm>
            <a:custGeom>
              <a:avLst/>
              <a:gdLst/>
              <a:ahLst/>
              <a:cxnLst/>
              <a:rect l="l" t="t" r="r" b="b"/>
              <a:pathLst>
                <a:path w="341427" h="76631">
                  <a:moveTo>
                    <a:pt x="38315" y="0"/>
                  </a:moveTo>
                  <a:lnTo>
                    <a:pt x="303112" y="0"/>
                  </a:lnTo>
                  <a:cubicBezTo>
                    <a:pt x="324273" y="0"/>
                    <a:pt x="341427" y="17154"/>
                    <a:pt x="341427" y="38315"/>
                  </a:cubicBezTo>
                  <a:lnTo>
                    <a:pt x="341427" y="38315"/>
                  </a:lnTo>
                  <a:cubicBezTo>
                    <a:pt x="341427" y="48477"/>
                    <a:pt x="337390" y="58223"/>
                    <a:pt x="330205" y="65408"/>
                  </a:cubicBezTo>
                  <a:cubicBezTo>
                    <a:pt x="323019" y="72594"/>
                    <a:pt x="313274" y="76631"/>
                    <a:pt x="303112" y="76631"/>
                  </a:cubicBezTo>
                  <a:lnTo>
                    <a:pt x="38315" y="76631"/>
                  </a:lnTo>
                  <a:cubicBezTo>
                    <a:pt x="17154" y="76631"/>
                    <a:pt x="0" y="59476"/>
                    <a:pt x="0" y="38315"/>
                  </a:cubicBezTo>
                  <a:lnTo>
                    <a:pt x="0" y="38315"/>
                  </a:lnTo>
                  <a:cubicBezTo>
                    <a:pt x="0" y="17154"/>
                    <a:pt x="17154" y="0"/>
                    <a:pt x="38315" y="0"/>
                  </a:cubicBezTo>
                  <a:close/>
                </a:path>
              </a:pathLst>
            </a:custGeom>
            <a:solidFill>
              <a:srgbClr val="F4F7FC"/>
            </a:solidFill>
            <a:ln w="9525" cap="rnd">
              <a:solidFill>
                <a:srgbClr val="1F92C8"/>
              </a:solidFill>
              <a:prstDash val="solid"/>
              <a:round/>
            </a:ln>
          </p:spPr>
          <p:txBody>
            <a:bodyPr/>
            <a:lstStyle/>
            <a:p>
              <a:endParaRPr lang="en-TH"/>
            </a:p>
          </p:txBody>
        </p:sp>
        <p:sp>
          <p:nvSpPr>
            <p:cNvPr id="39" name="TextBox 39"/>
            <p:cNvSpPr txBox="1"/>
            <p:nvPr/>
          </p:nvSpPr>
          <p:spPr>
            <a:xfrm>
              <a:off x="0" y="0"/>
              <a:ext cx="341427" cy="76631"/>
            </a:xfrm>
            <a:prstGeom prst="rect">
              <a:avLst/>
            </a:prstGeom>
          </p:spPr>
          <p:txBody>
            <a:bodyPr lIns="50800" tIns="50800" rIns="50800" bIns="50800" rtlCol="0" anchor="ctr"/>
            <a:lstStyle/>
            <a:p>
              <a:pPr algn="ctr">
                <a:lnSpc>
                  <a:spcPts val="1199"/>
                </a:lnSpc>
              </a:pPr>
              <a:r>
                <a:rPr lang="en-US" sz="999" b="1" dirty="0">
                  <a:solidFill>
                    <a:srgbClr val="000000"/>
                  </a:solidFill>
                  <a:latin typeface="Lato Heavy"/>
                  <a:ea typeface="Lato Heavy"/>
                  <a:cs typeface="Lato Heavy"/>
                  <a:sym typeface="Lato Heavy"/>
                </a:rPr>
                <a:t>CANADA</a:t>
              </a:r>
            </a:p>
          </p:txBody>
        </p:sp>
      </p:grpSp>
      <p:grpSp>
        <p:nvGrpSpPr>
          <p:cNvPr id="40" name="Group 40"/>
          <p:cNvGrpSpPr/>
          <p:nvPr/>
        </p:nvGrpSpPr>
        <p:grpSpPr>
          <a:xfrm>
            <a:off x="11147120" y="7193696"/>
            <a:ext cx="1296356" cy="290957"/>
            <a:chOff x="0" y="0"/>
            <a:chExt cx="341427" cy="76631"/>
          </a:xfrm>
        </p:grpSpPr>
        <p:sp>
          <p:nvSpPr>
            <p:cNvPr id="41" name="Freeform 41"/>
            <p:cNvSpPr/>
            <p:nvPr/>
          </p:nvSpPr>
          <p:spPr>
            <a:xfrm>
              <a:off x="0" y="0"/>
              <a:ext cx="341427" cy="76631"/>
            </a:xfrm>
            <a:custGeom>
              <a:avLst/>
              <a:gdLst/>
              <a:ahLst/>
              <a:cxnLst/>
              <a:rect l="l" t="t" r="r" b="b"/>
              <a:pathLst>
                <a:path w="341427" h="76631">
                  <a:moveTo>
                    <a:pt x="38315" y="0"/>
                  </a:moveTo>
                  <a:lnTo>
                    <a:pt x="303112" y="0"/>
                  </a:lnTo>
                  <a:cubicBezTo>
                    <a:pt x="324273" y="0"/>
                    <a:pt x="341427" y="17154"/>
                    <a:pt x="341427" y="38315"/>
                  </a:cubicBezTo>
                  <a:lnTo>
                    <a:pt x="341427" y="38315"/>
                  </a:lnTo>
                  <a:cubicBezTo>
                    <a:pt x="341427" y="48477"/>
                    <a:pt x="337390" y="58223"/>
                    <a:pt x="330205" y="65408"/>
                  </a:cubicBezTo>
                  <a:cubicBezTo>
                    <a:pt x="323019" y="72594"/>
                    <a:pt x="313274" y="76631"/>
                    <a:pt x="303112" y="76631"/>
                  </a:cubicBezTo>
                  <a:lnTo>
                    <a:pt x="38315" y="76631"/>
                  </a:lnTo>
                  <a:cubicBezTo>
                    <a:pt x="17154" y="76631"/>
                    <a:pt x="0" y="59476"/>
                    <a:pt x="0" y="38315"/>
                  </a:cubicBezTo>
                  <a:lnTo>
                    <a:pt x="0" y="38315"/>
                  </a:lnTo>
                  <a:cubicBezTo>
                    <a:pt x="0" y="17154"/>
                    <a:pt x="17154" y="0"/>
                    <a:pt x="38315" y="0"/>
                  </a:cubicBezTo>
                  <a:close/>
                </a:path>
              </a:pathLst>
            </a:custGeom>
            <a:solidFill>
              <a:srgbClr val="F4F7FC"/>
            </a:solidFill>
            <a:ln w="9525" cap="rnd">
              <a:solidFill>
                <a:srgbClr val="1F92C8"/>
              </a:solidFill>
              <a:prstDash val="solid"/>
              <a:round/>
            </a:ln>
          </p:spPr>
          <p:txBody>
            <a:bodyPr/>
            <a:lstStyle/>
            <a:p>
              <a:endParaRPr lang="en-TH"/>
            </a:p>
          </p:txBody>
        </p:sp>
        <p:sp>
          <p:nvSpPr>
            <p:cNvPr id="42" name="TextBox 42"/>
            <p:cNvSpPr txBox="1"/>
            <p:nvPr/>
          </p:nvSpPr>
          <p:spPr>
            <a:xfrm>
              <a:off x="0" y="0"/>
              <a:ext cx="341427" cy="76631"/>
            </a:xfrm>
            <a:prstGeom prst="rect">
              <a:avLst/>
            </a:prstGeom>
          </p:spPr>
          <p:txBody>
            <a:bodyPr lIns="50800" tIns="50800" rIns="50800" bIns="50800" rtlCol="0" anchor="ctr"/>
            <a:lstStyle/>
            <a:p>
              <a:pPr algn="ctr">
                <a:lnSpc>
                  <a:spcPts val="1199"/>
                </a:lnSpc>
              </a:pPr>
              <a:r>
                <a:rPr lang="en-US" sz="999" b="1" dirty="0">
                  <a:solidFill>
                    <a:srgbClr val="000000"/>
                  </a:solidFill>
                  <a:latin typeface="Lato Heavy"/>
                  <a:ea typeface="Lato Heavy"/>
                  <a:cs typeface="Lato Heavy"/>
                  <a:sym typeface="Lato Heavy"/>
                </a:rPr>
                <a:t>CARRIBEAN</a:t>
              </a:r>
            </a:p>
          </p:txBody>
        </p:sp>
      </p:grpSp>
      <p:grpSp>
        <p:nvGrpSpPr>
          <p:cNvPr id="43" name="Group 43"/>
          <p:cNvGrpSpPr/>
          <p:nvPr/>
        </p:nvGrpSpPr>
        <p:grpSpPr>
          <a:xfrm>
            <a:off x="12726933" y="7193696"/>
            <a:ext cx="1296356" cy="290957"/>
            <a:chOff x="0" y="0"/>
            <a:chExt cx="341427" cy="76631"/>
          </a:xfrm>
        </p:grpSpPr>
        <p:sp>
          <p:nvSpPr>
            <p:cNvPr id="44" name="Freeform 44"/>
            <p:cNvSpPr/>
            <p:nvPr/>
          </p:nvSpPr>
          <p:spPr>
            <a:xfrm>
              <a:off x="0" y="0"/>
              <a:ext cx="341427" cy="76631"/>
            </a:xfrm>
            <a:custGeom>
              <a:avLst/>
              <a:gdLst/>
              <a:ahLst/>
              <a:cxnLst/>
              <a:rect l="l" t="t" r="r" b="b"/>
              <a:pathLst>
                <a:path w="341427" h="76631">
                  <a:moveTo>
                    <a:pt x="38315" y="0"/>
                  </a:moveTo>
                  <a:lnTo>
                    <a:pt x="303112" y="0"/>
                  </a:lnTo>
                  <a:cubicBezTo>
                    <a:pt x="324273" y="0"/>
                    <a:pt x="341427" y="17154"/>
                    <a:pt x="341427" y="38315"/>
                  </a:cubicBezTo>
                  <a:lnTo>
                    <a:pt x="341427" y="38315"/>
                  </a:lnTo>
                  <a:cubicBezTo>
                    <a:pt x="341427" y="48477"/>
                    <a:pt x="337390" y="58223"/>
                    <a:pt x="330205" y="65408"/>
                  </a:cubicBezTo>
                  <a:cubicBezTo>
                    <a:pt x="323019" y="72594"/>
                    <a:pt x="313274" y="76631"/>
                    <a:pt x="303112" y="76631"/>
                  </a:cubicBezTo>
                  <a:lnTo>
                    <a:pt x="38315" y="76631"/>
                  </a:lnTo>
                  <a:cubicBezTo>
                    <a:pt x="17154" y="76631"/>
                    <a:pt x="0" y="59476"/>
                    <a:pt x="0" y="38315"/>
                  </a:cubicBezTo>
                  <a:lnTo>
                    <a:pt x="0" y="38315"/>
                  </a:lnTo>
                  <a:cubicBezTo>
                    <a:pt x="0" y="17154"/>
                    <a:pt x="17154" y="0"/>
                    <a:pt x="38315" y="0"/>
                  </a:cubicBezTo>
                  <a:close/>
                </a:path>
              </a:pathLst>
            </a:custGeom>
            <a:solidFill>
              <a:srgbClr val="F4F7FC"/>
            </a:solidFill>
            <a:ln w="9525" cap="rnd">
              <a:solidFill>
                <a:srgbClr val="1F92C8"/>
              </a:solidFill>
              <a:prstDash val="solid"/>
              <a:round/>
            </a:ln>
          </p:spPr>
          <p:txBody>
            <a:bodyPr/>
            <a:lstStyle/>
            <a:p>
              <a:endParaRPr lang="en-TH"/>
            </a:p>
          </p:txBody>
        </p:sp>
        <p:sp>
          <p:nvSpPr>
            <p:cNvPr id="45" name="TextBox 45"/>
            <p:cNvSpPr txBox="1"/>
            <p:nvPr/>
          </p:nvSpPr>
          <p:spPr>
            <a:xfrm>
              <a:off x="0" y="0"/>
              <a:ext cx="341427" cy="76631"/>
            </a:xfrm>
            <a:prstGeom prst="rect">
              <a:avLst/>
            </a:prstGeom>
          </p:spPr>
          <p:txBody>
            <a:bodyPr lIns="50800" tIns="50800" rIns="50800" bIns="50800" rtlCol="0" anchor="ctr"/>
            <a:lstStyle/>
            <a:p>
              <a:pPr algn="ctr">
                <a:lnSpc>
                  <a:spcPts val="1199"/>
                </a:lnSpc>
              </a:pPr>
              <a:r>
                <a:rPr lang="en-US" sz="999" b="1" dirty="0">
                  <a:solidFill>
                    <a:srgbClr val="000000"/>
                  </a:solidFill>
                  <a:latin typeface="Lato Heavy"/>
                  <a:ea typeface="Lato Heavy"/>
                  <a:cs typeface="Lato Heavy"/>
                  <a:sym typeface="Lato Heavy"/>
                </a:rPr>
                <a:t>CHILE</a:t>
              </a:r>
            </a:p>
          </p:txBody>
        </p:sp>
      </p:grpSp>
      <p:grpSp>
        <p:nvGrpSpPr>
          <p:cNvPr id="46" name="Group 46"/>
          <p:cNvGrpSpPr/>
          <p:nvPr/>
        </p:nvGrpSpPr>
        <p:grpSpPr>
          <a:xfrm>
            <a:off x="14306745" y="7193696"/>
            <a:ext cx="1296356" cy="290957"/>
            <a:chOff x="0" y="0"/>
            <a:chExt cx="341427" cy="76631"/>
          </a:xfrm>
        </p:grpSpPr>
        <p:sp>
          <p:nvSpPr>
            <p:cNvPr id="47" name="Freeform 47"/>
            <p:cNvSpPr/>
            <p:nvPr/>
          </p:nvSpPr>
          <p:spPr>
            <a:xfrm>
              <a:off x="0" y="0"/>
              <a:ext cx="341427" cy="76631"/>
            </a:xfrm>
            <a:custGeom>
              <a:avLst/>
              <a:gdLst/>
              <a:ahLst/>
              <a:cxnLst/>
              <a:rect l="l" t="t" r="r" b="b"/>
              <a:pathLst>
                <a:path w="341427" h="76631">
                  <a:moveTo>
                    <a:pt x="38315" y="0"/>
                  </a:moveTo>
                  <a:lnTo>
                    <a:pt x="303112" y="0"/>
                  </a:lnTo>
                  <a:cubicBezTo>
                    <a:pt x="324273" y="0"/>
                    <a:pt x="341427" y="17154"/>
                    <a:pt x="341427" y="38315"/>
                  </a:cubicBezTo>
                  <a:lnTo>
                    <a:pt x="341427" y="38315"/>
                  </a:lnTo>
                  <a:cubicBezTo>
                    <a:pt x="341427" y="48477"/>
                    <a:pt x="337390" y="58223"/>
                    <a:pt x="330205" y="65408"/>
                  </a:cubicBezTo>
                  <a:cubicBezTo>
                    <a:pt x="323019" y="72594"/>
                    <a:pt x="313274" y="76631"/>
                    <a:pt x="303112" y="76631"/>
                  </a:cubicBezTo>
                  <a:lnTo>
                    <a:pt x="38315" y="76631"/>
                  </a:lnTo>
                  <a:cubicBezTo>
                    <a:pt x="17154" y="76631"/>
                    <a:pt x="0" y="59476"/>
                    <a:pt x="0" y="38315"/>
                  </a:cubicBezTo>
                  <a:lnTo>
                    <a:pt x="0" y="38315"/>
                  </a:lnTo>
                  <a:cubicBezTo>
                    <a:pt x="0" y="17154"/>
                    <a:pt x="17154" y="0"/>
                    <a:pt x="38315" y="0"/>
                  </a:cubicBezTo>
                  <a:close/>
                </a:path>
              </a:pathLst>
            </a:custGeom>
            <a:solidFill>
              <a:srgbClr val="F4F7FC"/>
            </a:solidFill>
            <a:ln w="9525" cap="rnd">
              <a:solidFill>
                <a:srgbClr val="1F92C8"/>
              </a:solidFill>
              <a:prstDash val="solid"/>
              <a:round/>
            </a:ln>
          </p:spPr>
          <p:txBody>
            <a:bodyPr/>
            <a:lstStyle/>
            <a:p>
              <a:endParaRPr lang="en-TH"/>
            </a:p>
          </p:txBody>
        </p:sp>
        <p:sp>
          <p:nvSpPr>
            <p:cNvPr id="48" name="TextBox 48"/>
            <p:cNvSpPr txBox="1"/>
            <p:nvPr/>
          </p:nvSpPr>
          <p:spPr>
            <a:xfrm>
              <a:off x="0" y="0"/>
              <a:ext cx="341427" cy="76631"/>
            </a:xfrm>
            <a:prstGeom prst="rect">
              <a:avLst/>
            </a:prstGeom>
          </p:spPr>
          <p:txBody>
            <a:bodyPr lIns="50800" tIns="50800" rIns="50800" bIns="50800" rtlCol="0" anchor="ctr"/>
            <a:lstStyle/>
            <a:p>
              <a:pPr algn="ctr">
                <a:lnSpc>
                  <a:spcPts val="1199"/>
                </a:lnSpc>
              </a:pPr>
              <a:r>
                <a:rPr lang="en-US" sz="999" b="1" dirty="0">
                  <a:solidFill>
                    <a:srgbClr val="000000"/>
                  </a:solidFill>
                  <a:latin typeface="Lato Heavy"/>
                  <a:ea typeface="Lato Heavy"/>
                  <a:cs typeface="Lato Heavy"/>
                  <a:sym typeface="Lato Heavy"/>
                </a:rPr>
                <a:t>EQUADOR</a:t>
              </a:r>
            </a:p>
          </p:txBody>
        </p:sp>
      </p:grpSp>
      <p:grpSp>
        <p:nvGrpSpPr>
          <p:cNvPr id="49" name="Group 49"/>
          <p:cNvGrpSpPr/>
          <p:nvPr/>
        </p:nvGrpSpPr>
        <p:grpSpPr>
          <a:xfrm>
            <a:off x="15886557" y="7193696"/>
            <a:ext cx="1296356" cy="290957"/>
            <a:chOff x="0" y="0"/>
            <a:chExt cx="341427" cy="76631"/>
          </a:xfrm>
        </p:grpSpPr>
        <p:sp>
          <p:nvSpPr>
            <p:cNvPr id="50" name="Freeform 50"/>
            <p:cNvSpPr/>
            <p:nvPr/>
          </p:nvSpPr>
          <p:spPr>
            <a:xfrm>
              <a:off x="0" y="0"/>
              <a:ext cx="341427" cy="76631"/>
            </a:xfrm>
            <a:custGeom>
              <a:avLst/>
              <a:gdLst/>
              <a:ahLst/>
              <a:cxnLst/>
              <a:rect l="l" t="t" r="r" b="b"/>
              <a:pathLst>
                <a:path w="341427" h="76631">
                  <a:moveTo>
                    <a:pt x="38315" y="0"/>
                  </a:moveTo>
                  <a:lnTo>
                    <a:pt x="303112" y="0"/>
                  </a:lnTo>
                  <a:cubicBezTo>
                    <a:pt x="324273" y="0"/>
                    <a:pt x="341427" y="17154"/>
                    <a:pt x="341427" y="38315"/>
                  </a:cubicBezTo>
                  <a:lnTo>
                    <a:pt x="341427" y="38315"/>
                  </a:lnTo>
                  <a:cubicBezTo>
                    <a:pt x="341427" y="48477"/>
                    <a:pt x="337390" y="58223"/>
                    <a:pt x="330205" y="65408"/>
                  </a:cubicBezTo>
                  <a:cubicBezTo>
                    <a:pt x="323019" y="72594"/>
                    <a:pt x="313274" y="76631"/>
                    <a:pt x="303112" y="76631"/>
                  </a:cubicBezTo>
                  <a:lnTo>
                    <a:pt x="38315" y="76631"/>
                  </a:lnTo>
                  <a:cubicBezTo>
                    <a:pt x="17154" y="76631"/>
                    <a:pt x="0" y="59476"/>
                    <a:pt x="0" y="38315"/>
                  </a:cubicBezTo>
                  <a:lnTo>
                    <a:pt x="0" y="38315"/>
                  </a:lnTo>
                  <a:cubicBezTo>
                    <a:pt x="0" y="17154"/>
                    <a:pt x="17154" y="0"/>
                    <a:pt x="38315" y="0"/>
                  </a:cubicBezTo>
                  <a:close/>
                </a:path>
              </a:pathLst>
            </a:custGeom>
            <a:solidFill>
              <a:srgbClr val="F4F7FC"/>
            </a:solidFill>
            <a:ln w="9525" cap="rnd">
              <a:solidFill>
                <a:srgbClr val="1F92C8"/>
              </a:solidFill>
              <a:prstDash val="solid"/>
              <a:round/>
            </a:ln>
          </p:spPr>
          <p:txBody>
            <a:bodyPr/>
            <a:lstStyle/>
            <a:p>
              <a:endParaRPr lang="en-TH"/>
            </a:p>
          </p:txBody>
        </p:sp>
        <p:sp>
          <p:nvSpPr>
            <p:cNvPr id="51" name="TextBox 51"/>
            <p:cNvSpPr txBox="1"/>
            <p:nvPr/>
          </p:nvSpPr>
          <p:spPr>
            <a:xfrm>
              <a:off x="0" y="0"/>
              <a:ext cx="341427" cy="76631"/>
            </a:xfrm>
            <a:prstGeom prst="rect">
              <a:avLst/>
            </a:prstGeom>
          </p:spPr>
          <p:txBody>
            <a:bodyPr lIns="50800" tIns="50800" rIns="50800" bIns="50800" rtlCol="0" anchor="ctr"/>
            <a:lstStyle/>
            <a:p>
              <a:pPr algn="ctr">
                <a:lnSpc>
                  <a:spcPts val="1199"/>
                </a:lnSpc>
              </a:pPr>
              <a:r>
                <a:rPr lang="en-US" sz="999" b="1" dirty="0">
                  <a:solidFill>
                    <a:srgbClr val="000000"/>
                  </a:solidFill>
                  <a:latin typeface="Lato Heavy"/>
                  <a:ea typeface="Lato Heavy"/>
                  <a:cs typeface="Lato Heavy"/>
                  <a:sym typeface="Lato Heavy"/>
                </a:rPr>
                <a:t>FRANCE</a:t>
              </a:r>
            </a:p>
          </p:txBody>
        </p:sp>
      </p:grpSp>
      <p:grpSp>
        <p:nvGrpSpPr>
          <p:cNvPr id="52" name="Group 52"/>
          <p:cNvGrpSpPr/>
          <p:nvPr/>
        </p:nvGrpSpPr>
        <p:grpSpPr>
          <a:xfrm>
            <a:off x="9567308" y="7684678"/>
            <a:ext cx="1296356" cy="290957"/>
            <a:chOff x="0" y="0"/>
            <a:chExt cx="341427" cy="76631"/>
          </a:xfrm>
        </p:grpSpPr>
        <p:sp>
          <p:nvSpPr>
            <p:cNvPr id="53" name="Freeform 53"/>
            <p:cNvSpPr/>
            <p:nvPr/>
          </p:nvSpPr>
          <p:spPr>
            <a:xfrm>
              <a:off x="0" y="0"/>
              <a:ext cx="341427" cy="76631"/>
            </a:xfrm>
            <a:custGeom>
              <a:avLst/>
              <a:gdLst/>
              <a:ahLst/>
              <a:cxnLst/>
              <a:rect l="l" t="t" r="r" b="b"/>
              <a:pathLst>
                <a:path w="341427" h="76631">
                  <a:moveTo>
                    <a:pt x="38315" y="0"/>
                  </a:moveTo>
                  <a:lnTo>
                    <a:pt x="303112" y="0"/>
                  </a:lnTo>
                  <a:cubicBezTo>
                    <a:pt x="324273" y="0"/>
                    <a:pt x="341427" y="17154"/>
                    <a:pt x="341427" y="38315"/>
                  </a:cubicBezTo>
                  <a:lnTo>
                    <a:pt x="341427" y="38315"/>
                  </a:lnTo>
                  <a:cubicBezTo>
                    <a:pt x="341427" y="48477"/>
                    <a:pt x="337390" y="58223"/>
                    <a:pt x="330205" y="65408"/>
                  </a:cubicBezTo>
                  <a:cubicBezTo>
                    <a:pt x="323019" y="72594"/>
                    <a:pt x="313274" y="76631"/>
                    <a:pt x="303112" y="76631"/>
                  </a:cubicBezTo>
                  <a:lnTo>
                    <a:pt x="38315" y="76631"/>
                  </a:lnTo>
                  <a:cubicBezTo>
                    <a:pt x="17154" y="76631"/>
                    <a:pt x="0" y="59476"/>
                    <a:pt x="0" y="38315"/>
                  </a:cubicBezTo>
                  <a:lnTo>
                    <a:pt x="0" y="38315"/>
                  </a:lnTo>
                  <a:cubicBezTo>
                    <a:pt x="0" y="17154"/>
                    <a:pt x="17154" y="0"/>
                    <a:pt x="38315" y="0"/>
                  </a:cubicBezTo>
                  <a:close/>
                </a:path>
              </a:pathLst>
            </a:custGeom>
            <a:solidFill>
              <a:srgbClr val="F4F7FC"/>
            </a:solidFill>
            <a:ln w="9525" cap="rnd">
              <a:solidFill>
                <a:srgbClr val="1F92C8"/>
              </a:solidFill>
              <a:prstDash val="solid"/>
              <a:round/>
            </a:ln>
          </p:spPr>
          <p:txBody>
            <a:bodyPr/>
            <a:lstStyle/>
            <a:p>
              <a:endParaRPr lang="en-TH"/>
            </a:p>
          </p:txBody>
        </p:sp>
        <p:sp>
          <p:nvSpPr>
            <p:cNvPr id="54" name="TextBox 54"/>
            <p:cNvSpPr txBox="1"/>
            <p:nvPr/>
          </p:nvSpPr>
          <p:spPr>
            <a:xfrm>
              <a:off x="0" y="0"/>
              <a:ext cx="341427" cy="76631"/>
            </a:xfrm>
            <a:prstGeom prst="rect">
              <a:avLst/>
            </a:prstGeom>
          </p:spPr>
          <p:txBody>
            <a:bodyPr lIns="50800" tIns="50800" rIns="50800" bIns="50800" rtlCol="0" anchor="ctr"/>
            <a:lstStyle/>
            <a:p>
              <a:pPr algn="ctr">
                <a:lnSpc>
                  <a:spcPts val="1199"/>
                </a:lnSpc>
              </a:pPr>
              <a:r>
                <a:rPr lang="en-US" sz="999" b="1" dirty="0">
                  <a:solidFill>
                    <a:srgbClr val="000000"/>
                  </a:solidFill>
                  <a:latin typeface="Lato Heavy"/>
                  <a:ea typeface="Lato Heavy"/>
                  <a:cs typeface="Lato Heavy"/>
                  <a:sym typeface="Lato Heavy"/>
                </a:rPr>
                <a:t>GUAM</a:t>
              </a:r>
            </a:p>
          </p:txBody>
        </p:sp>
      </p:grpSp>
      <p:grpSp>
        <p:nvGrpSpPr>
          <p:cNvPr id="55" name="Group 55"/>
          <p:cNvGrpSpPr/>
          <p:nvPr/>
        </p:nvGrpSpPr>
        <p:grpSpPr>
          <a:xfrm>
            <a:off x="11147120" y="7684678"/>
            <a:ext cx="1296356" cy="290957"/>
            <a:chOff x="0" y="0"/>
            <a:chExt cx="341427" cy="76631"/>
          </a:xfrm>
        </p:grpSpPr>
        <p:sp>
          <p:nvSpPr>
            <p:cNvPr id="56" name="Freeform 56"/>
            <p:cNvSpPr/>
            <p:nvPr/>
          </p:nvSpPr>
          <p:spPr>
            <a:xfrm>
              <a:off x="0" y="0"/>
              <a:ext cx="341427" cy="76631"/>
            </a:xfrm>
            <a:custGeom>
              <a:avLst/>
              <a:gdLst/>
              <a:ahLst/>
              <a:cxnLst/>
              <a:rect l="l" t="t" r="r" b="b"/>
              <a:pathLst>
                <a:path w="341427" h="76631">
                  <a:moveTo>
                    <a:pt x="38315" y="0"/>
                  </a:moveTo>
                  <a:lnTo>
                    <a:pt x="303112" y="0"/>
                  </a:lnTo>
                  <a:cubicBezTo>
                    <a:pt x="324273" y="0"/>
                    <a:pt x="341427" y="17154"/>
                    <a:pt x="341427" y="38315"/>
                  </a:cubicBezTo>
                  <a:lnTo>
                    <a:pt x="341427" y="38315"/>
                  </a:lnTo>
                  <a:cubicBezTo>
                    <a:pt x="341427" y="48477"/>
                    <a:pt x="337390" y="58223"/>
                    <a:pt x="330205" y="65408"/>
                  </a:cubicBezTo>
                  <a:cubicBezTo>
                    <a:pt x="323019" y="72594"/>
                    <a:pt x="313274" y="76631"/>
                    <a:pt x="303112" y="76631"/>
                  </a:cubicBezTo>
                  <a:lnTo>
                    <a:pt x="38315" y="76631"/>
                  </a:lnTo>
                  <a:cubicBezTo>
                    <a:pt x="17154" y="76631"/>
                    <a:pt x="0" y="59476"/>
                    <a:pt x="0" y="38315"/>
                  </a:cubicBezTo>
                  <a:lnTo>
                    <a:pt x="0" y="38315"/>
                  </a:lnTo>
                  <a:cubicBezTo>
                    <a:pt x="0" y="17154"/>
                    <a:pt x="17154" y="0"/>
                    <a:pt x="38315" y="0"/>
                  </a:cubicBezTo>
                  <a:close/>
                </a:path>
              </a:pathLst>
            </a:custGeom>
            <a:solidFill>
              <a:srgbClr val="F4F7FC"/>
            </a:solidFill>
            <a:ln w="9525" cap="rnd">
              <a:solidFill>
                <a:srgbClr val="1F92C8"/>
              </a:solidFill>
              <a:prstDash val="solid"/>
              <a:round/>
            </a:ln>
          </p:spPr>
          <p:txBody>
            <a:bodyPr/>
            <a:lstStyle/>
            <a:p>
              <a:endParaRPr lang="en-TH"/>
            </a:p>
          </p:txBody>
        </p:sp>
        <p:sp>
          <p:nvSpPr>
            <p:cNvPr id="57" name="TextBox 57"/>
            <p:cNvSpPr txBox="1"/>
            <p:nvPr/>
          </p:nvSpPr>
          <p:spPr>
            <a:xfrm>
              <a:off x="0" y="0"/>
              <a:ext cx="341427" cy="76631"/>
            </a:xfrm>
            <a:prstGeom prst="rect">
              <a:avLst/>
            </a:prstGeom>
          </p:spPr>
          <p:txBody>
            <a:bodyPr lIns="50800" tIns="50800" rIns="50800" bIns="50800" rtlCol="0" anchor="ctr"/>
            <a:lstStyle/>
            <a:p>
              <a:pPr algn="ctr">
                <a:lnSpc>
                  <a:spcPts val="1199"/>
                </a:lnSpc>
              </a:pPr>
              <a:r>
                <a:rPr lang="en-US" sz="999" b="1" dirty="0">
                  <a:solidFill>
                    <a:srgbClr val="000000"/>
                  </a:solidFill>
                  <a:latin typeface="Lato Heavy"/>
                  <a:ea typeface="Lato Heavy"/>
                  <a:cs typeface="Lato Heavy"/>
                  <a:sym typeface="Lato Heavy"/>
                </a:rPr>
                <a:t>HAWAII</a:t>
              </a:r>
            </a:p>
          </p:txBody>
        </p:sp>
      </p:grpSp>
      <p:grpSp>
        <p:nvGrpSpPr>
          <p:cNvPr id="58" name="Group 58"/>
          <p:cNvGrpSpPr/>
          <p:nvPr/>
        </p:nvGrpSpPr>
        <p:grpSpPr>
          <a:xfrm>
            <a:off x="12726933" y="7684678"/>
            <a:ext cx="1296356" cy="290957"/>
            <a:chOff x="0" y="0"/>
            <a:chExt cx="341427" cy="76631"/>
          </a:xfrm>
        </p:grpSpPr>
        <p:sp>
          <p:nvSpPr>
            <p:cNvPr id="59" name="Freeform 59"/>
            <p:cNvSpPr/>
            <p:nvPr/>
          </p:nvSpPr>
          <p:spPr>
            <a:xfrm>
              <a:off x="0" y="0"/>
              <a:ext cx="341427" cy="76631"/>
            </a:xfrm>
            <a:custGeom>
              <a:avLst/>
              <a:gdLst/>
              <a:ahLst/>
              <a:cxnLst/>
              <a:rect l="l" t="t" r="r" b="b"/>
              <a:pathLst>
                <a:path w="341427" h="76631">
                  <a:moveTo>
                    <a:pt x="38315" y="0"/>
                  </a:moveTo>
                  <a:lnTo>
                    <a:pt x="303112" y="0"/>
                  </a:lnTo>
                  <a:cubicBezTo>
                    <a:pt x="324273" y="0"/>
                    <a:pt x="341427" y="17154"/>
                    <a:pt x="341427" y="38315"/>
                  </a:cubicBezTo>
                  <a:lnTo>
                    <a:pt x="341427" y="38315"/>
                  </a:lnTo>
                  <a:cubicBezTo>
                    <a:pt x="341427" y="48477"/>
                    <a:pt x="337390" y="58223"/>
                    <a:pt x="330205" y="65408"/>
                  </a:cubicBezTo>
                  <a:cubicBezTo>
                    <a:pt x="323019" y="72594"/>
                    <a:pt x="313274" y="76631"/>
                    <a:pt x="303112" y="76631"/>
                  </a:cubicBezTo>
                  <a:lnTo>
                    <a:pt x="38315" y="76631"/>
                  </a:lnTo>
                  <a:cubicBezTo>
                    <a:pt x="17154" y="76631"/>
                    <a:pt x="0" y="59476"/>
                    <a:pt x="0" y="38315"/>
                  </a:cubicBezTo>
                  <a:lnTo>
                    <a:pt x="0" y="38315"/>
                  </a:lnTo>
                  <a:cubicBezTo>
                    <a:pt x="0" y="17154"/>
                    <a:pt x="17154" y="0"/>
                    <a:pt x="38315" y="0"/>
                  </a:cubicBezTo>
                  <a:close/>
                </a:path>
              </a:pathLst>
            </a:custGeom>
            <a:solidFill>
              <a:srgbClr val="F4F7FC"/>
            </a:solidFill>
            <a:ln w="9525" cap="rnd">
              <a:solidFill>
                <a:srgbClr val="1F92C8"/>
              </a:solidFill>
              <a:prstDash val="solid"/>
              <a:round/>
            </a:ln>
          </p:spPr>
          <p:txBody>
            <a:bodyPr/>
            <a:lstStyle/>
            <a:p>
              <a:endParaRPr lang="en-TH"/>
            </a:p>
          </p:txBody>
        </p:sp>
        <p:sp>
          <p:nvSpPr>
            <p:cNvPr id="60" name="TextBox 60"/>
            <p:cNvSpPr txBox="1"/>
            <p:nvPr/>
          </p:nvSpPr>
          <p:spPr>
            <a:xfrm>
              <a:off x="0" y="0"/>
              <a:ext cx="341427" cy="76631"/>
            </a:xfrm>
            <a:prstGeom prst="rect">
              <a:avLst/>
            </a:prstGeom>
          </p:spPr>
          <p:txBody>
            <a:bodyPr lIns="50800" tIns="50800" rIns="50800" bIns="50800" rtlCol="0" anchor="ctr"/>
            <a:lstStyle/>
            <a:p>
              <a:pPr algn="ctr">
                <a:lnSpc>
                  <a:spcPts val="1199"/>
                </a:lnSpc>
              </a:pPr>
              <a:r>
                <a:rPr lang="en-US" sz="999" b="1" dirty="0">
                  <a:solidFill>
                    <a:srgbClr val="000000"/>
                  </a:solidFill>
                  <a:latin typeface="Lato Heavy"/>
                  <a:ea typeface="Lato Heavy"/>
                  <a:cs typeface="Lato Heavy"/>
                  <a:sym typeface="Lato Heavy"/>
                </a:rPr>
                <a:t>HONGKONG</a:t>
              </a:r>
            </a:p>
          </p:txBody>
        </p:sp>
      </p:grpSp>
      <p:grpSp>
        <p:nvGrpSpPr>
          <p:cNvPr id="61" name="Group 61"/>
          <p:cNvGrpSpPr/>
          <p:nvPr/>
        </p:nvGrpSpPr>
        <p:grpSpPr>
          <a:xfrm>
            <a:off x="14306745" y="7684678"/>
            <a:ext cx="1296356" cy="290957"/>
            <a:chOff x="0" y="0"/>
            <a:chExt cx="341427" cy="76631"/>
          </a:xfrm>
        </p:grpSpPr>
        <p:sp>
          <p:nvSpPr>
            <p:cNvPr id="62" name="Freeform 62"/>
            <p:cNvSpPr/>
            <p:nvPr/>
          </p:nvSpPr>
          <p:spPr>
            <a:xfrm>
              <a:off x="0" y="0"/>
              <a:ext cx="341427" cy="76631"/>
            </a:xfrm>
            <a:custGeom>
              <a:avLst/>
              <a:gdLst/>
              <a:ahLst/>
              <a:cxnLst/>
              <a:rect l="l" t="t" r="r" b="b"/>
              <a:pathLst>
                <a:path w="341427" h="76631">
                  <a:moveTo>
                    <a:pt x="38315" y="0"/>
                  </a:moveTo>
                  <a:lnTo>
                    <a:pt x="303112" y="0"/>
                  </a:lnTo>
                  <a:cubicBezTo>
                    <a:pt x="324273" y="0"/>
                    <a:pt x="341427" y="17154"/>
                    <a:pt x="341427" y="38315"/>
                  </a:cubicBezTo>
                  <a:lnTo>
                    <a:pt x="341427" y="38315"/>
                  </a:lnTo>
                  <a:cubicBezTo>
                    <a:pt x="341427" y="48477"/>
                    <a:pt x="337390" y="58223"/>
                    <a:pt x="330205" y="65408"/>
                  </a:cubicBezTo>
                  <a:cubicBezTo>
                    <a:pt x="323019" y="72594"/>
                    <a:pt x="313274" y="76631"/>
                    <a:pt x="303112" y="76631"/>
                  </a:cubicBezTo>
                  <a:lnTo>
                    <a:pt x="38315" y="76631"/>
                  </a:lnTo>
                  <a:cubicBezTo>
                    <a:pt x="17154" y="76631"/>
                    <a:pt x="0" y="59476"/>
                    <a:pt x="0" y="38315"/>
                  </a:cubicBezTo>
                  <a:lnTo>
                    <a:pt x="0" y="38315"/>
                  </a:lnTo>
                  <a:cubicBezTo>
                    <a:pt x="0" y="17154"/>
                    <a:pt x="17154" y="0"/>
                    <a:pt x="38315" y="0"/>
                  </a:cubicBezTo>
                  <a:close/>
                </a:path>
              </a:pathLst>
            </a:custGeom>
            <a:solidFill>
              <a:srgbClr val="F4F7FC"/>
            </a:solidFill>
            <a:ln w="9525" cap="rnd">
              <a:solidFill>
                <a:srgbClr val="1F92C8"/>
              </a:solidFill>
              <a:prstDash val="solid"/>
              <a:round/>
            </a:ln>
          </p:spPr>
          <p:txBody>
            <a:bodyPr/>
            <a:lstStyle/>
            <a:p>
              <a:endParaRPr lang="en-TH"/>
            </a:p>
          </p:txBody>
        </p:sp>
        <p:sp>
          <p:nvSpPr>
            <p:cNvPr id="63" name="TextBox 63"/>
            <p:cNvSpPr txBox="1"/>
            <p:nvPr/>
          </p:nvSpPr>
          <p:spPr>
            <a:xfrm>
              <a:off x="0" y="0"/>
              <a:ext cx="341427" cy="76631"/>
            </a:xfrm>
            <a:prstGeom prst="rect">
              <a:avLst/>
            </a:prstGeom>
          </p:spPr>
          <p:txBody>
            <a:bodyPr lIns="50800" tIns="50800" rIns="50800" bIns="50800" rtlCol="0" anchor="ctr"/>
            <a:lstStyle/>
            <a:p>
              <a:pPr algn="ctr">
                <a:lnSpc>
                  <a:spcPts val="1199"/>
                </a:lnSpc>
              </a:pPr>
              <a:r>
                <a:rPr lang="en-US" sz="999" b="1" dirty="0">
                  <a:solidFill>
                    <a:srgbClr val="000000"/>
                  </a:solidFill>
                  <a:latin typeface="Lato Heavy"/>
                  <a:ea typeface="Lato Heavy"/>
                  <a:cs typeface="Lato Heavy"/>
                  <a:sym typeface="Lato Heavy"/>
                </a:rPr>
                <a:t>INDIA</a:t>
              </a:r>
            </a:p>
          </p:txBody>
        </p:sp>
      </p:grpSp>
      <p:grpSp>
        <p:nvGrpSpPr>
          <p:cNvPr id="64" name="Group 64"/>
          <p:cNvGrpSpPr/>
          <p:nvPr/>
        </p:nvGrpSpPr>
        <p:grpSpPr>
          <a:xfrm>
            <a:off x="15886557" y="7684678"/>
            <a:ext cx="1296356" cy="290957"/>
            <a:chOff x="0" y="0"/>
            <a:chExt cx="341427" cy="76631"/>
          </a:xfrm>
        </p:grpSpPr>
        <p:sp>
          <p:nvSpPr>
            <p:cNvPr id="65" name="Freeform 65"/>
            <p:cNvSpPr/>
            <p:nvPr/>
          </p:nvSpPr>
          <p:spPr>
            <a:xfrm>
              <a:off x="0" y="0"/>
              <a:ext cx="341427" cy="76631"/>
            </a:xfrm>
            <a:custGeom>
              <a:avLst/>
              <a:gdLst/>
              <a:ahLst/>
              <a:cxnLst/>
              <a:rect l="l" t="t" r="r" b="b"/>
              <a:pathLst>
                <a:path w="341427" h="76631">
                  <a:moveTo>
                    <a:pt x="38315" y="0"/>
                  </a:moveTo>
                  <a:lnTo>
                    <a:pt x="303112" y="0"/>
                  </a:lnTo>
                  <a:cubicBezTo>
                    <a:pt x="324273" y="0"/>
                    <a:pt x="341427" y="17154"/>
                    <a:pt x="341427" y="38315"/>
                  </a:cubicBezTo>
                  <a:lnTo>
                    <a:pt x="341427" y="38315"/>
                  </a:lnTo>
                  <a:cubicBezTo>
                    <a:pt x="341427" y="48477"/>
                    <a:pt x="337390" y="58223"/>
                    <a:pt x="330205" y="65408"/>
                  </a:cubicBezTo>
                  <a:cubicBezTo>
                    <a:pt x="323019" y="72594"/>
                    <a:pt x="313274" y="76631"/>
                    <a:pt x="303112" y="76631"/>
                  </a:cubicBezTo>
                  <a:lnTo>
                    <a:pt x="38315" y="76631"/>
                  </a:lnTo>
                  <a:cubicBezTo>
                    <a:pt x="17154" y="76631"/>
                    <a:pt x="0" y="59476"/>
                    <a:pt x="0" y="38315"/>
                  </a:cubicBezTo>
                  <a:lnTo>
                    <a:pt x="0" y="38315"/>
                  </a:lnTo>
                  <a:cubicBezTo>
                    <a:pt x="0" y="17154"/>
                    <a:pt x="17154" y="0"/>
                    <a:pt x="38315" y="0"/>
                  </a:cubicBezTo>
                  <a:close/>
                </a:path>
              </a:pathLst>
            </a:custGeom>
            <a:solidFill>
              <a:srgbClr val="F4F7FC"/>
            </a:solidFill>
            <a:ln w="9525" cap="rnd">
              <a:solidFill>
                <a:srgbClr val="1F92C8"/>
              </a:solidFill>
              <a:prstDash val="solid"/>
              <a:round/>
            </a:ln>
          </p:spPr>
          <p:txBody>
            <a:bodyPr/>
            <a:lstStyle/>
            <a:p>
              <a:endParaRPr lang="en-TH"/>
            </a:p>
          </p:txBody>
        </p:sp>
        <p:sp>
          <p:nvSpPr>
            <p:cNvPr id="66" name="TextBox 66"/>
            <p:cNvSpPr txBox="1"/>
            <p:nvPr/>
          </p:nvSpPr>
          <p:spPr>
            <a:xfrm>
              <a:off x="0" y="0"/>
              <a:ext cx="341427" cy="76631"/>
            </a:xfrm>
            <a:prstGeom prst="rect">
              <a:avLst/>
            </a:prstGeom>
          </p:spPr>
          <p:txBody>
            <a:bodyPr lIns="50800" tIns="50800" rIns="50800" bIns="50800" rtlCol="0" anchor="ctr"/>
            <a:lstStyle/>
            <a:p>
              <a:pPr algn="ctr">
                <a:lnSpc>
                  <a:spcPts val="1199"/>
                </a:lnSpc>
              </a:pPr>
              <a:r>
                <a:rPr lang="en-US" sz="999" b="1" dirty="0">
                  <a:solidFill>
                    <a:srgbClr val="000000"/>
                  </a:solidFill>
                  <a:latin typeface="Lato Heavy"/>
                  <a:ea typeface="Lato Heavy"/>
                  <a:cs typeface="Lato Heavy"/>
                  <a:sym typeface="Lato Heavy"/>
                </a:rPr>
                <a:t>INDONESIA</a:t>
              </a:r>
            </a:p>
          </p:txBody>
        </p:sp>
      </p:grpSp>
      <p:grpSp>
        <p:nvGrpSpPr>
          <p:cNvPr id="67" name="Group 67"/>
          <p:cNvGrpSpPr/>
          <p:nvPr/>
        </p:nvGrpSpPr>
        <p:grpSpPr>
          <a:xfrm>
            <a:off x="9571997" y="8176372"/>
            <a:ext cx="1296356" cy="290957"/>
            <a:chOff x="0" y="0"/>
            <a:chExt cx="341427" cy="76631"/>
          </a:xfrm>
        </p:grpSpPr>
        <p:sp>
          <p:nvSpPr>
            <p:cNvPr id="68" name="Freeform 68"/>
            <p:cNvSpPr/>
            <p:nvPr/>
          </p:nvSpPr>
          <p:spPr>
            <a:xfrm>
              <a:off x="0" y="0"/>
              <a:ext cx="341427" cy="76631"/>
            </a:xfrm>
            <a:custGeom>
              <a:avLst/>
              <a:gdLst/>
              <a:ahLst/>
              <a:cxnLst/>
              <a:rect l="l" t="t" r="r" b="b"/>
              <a:pathLst>
                <a:path w="341427" h="76631">
                  <a:moveTo>
                    <a:pt x="38315" y="0"/>
                  </a:moveTo>
                  <a:lnTo>
                    <a:pt x="303112" y="0"/>
                  </a:lnTo>
                  <a:cubicBezTo>
                    <a:pt x="324273" y="0"/>
                    <a:pt x="341427" y="17154"/>
                    <a:pt x="341427" y="38315"/>
                  </a:cubicBezTo>
                  <a:lnTo>
                    <a:pt x="341427" y="38315"/>
                  </a:lnTo>
                  <a:cubicBezTo>
                    <a:pt x="341427" y="48477"/>
                    <a:pt x="337390" y="58223"/>
                    <a:pt x="330205" y="65408"/>
                  </a:cubicBezTo>
                  <a:cubicBezTo>
                    <a:pt x="323019" y="72594"/>
                    <a:pt x="313274" y="76631"/>
                    <a:pt x="303112" y="76631"/>
                  </a:cubicBezTo>
                  <a:lnTo>
                    <a:pt x="38315" y="76631"/>
                  </a:lnTo>
                  <a:cubicBezTo>
                    <a:pt x="17154" y="76631"/>
                    <a:pt x="0" y="59476"/>
                    <a:pt x="0" y="38315"/>
                  </a:cubicBezTo>
                  <a:lnTo>
                    <a:pt x="0" y="38315"/>
                  </a:lnTo>
                  <a:cubicBezTo>
                    <a:pt x="0" y="17154"/>
                    <a:pt x="17154" y="0"/>
                    <a:pt x="38315" y="0"/>
                  </a:cubicBezTo>
                  <a:close/>
                </a:path>
              </a:pathLst>
            </a:custGeom>
            <a:solidFill>
              <a:srgbClr val="F4F7FC"/>
            </a:solidFill>
            <a:ln w="9525" cap="rnd">
              <a:solidFill>
                <a:srgbClr val="1F92C8"/>
              </a:solidFill>
              <a:prstDash val="solid"/>
              <a:round/>
            </a:ln>
          </p:spPr>
          <p:txBody>
            <a:bodyPr/>
            <a:lstStyle/>
            <a:p>
              <a:endParaRPr lang="en-TH"/>
            </a:p>
          </p:txBody>
        </p:sp>
        <p:sp>
          <p:nvSpPr>
            <p:cNvPr id="69" name="TextBox 69"/>
            <p:cNvSpPr txBox="1"/>
            <p:nvPr/>
          </p:nvSpPr>
          <p:spPr>
            <a:xfrm>
              <a:off x="0" y="0"/>
              <a:ext cx="341427" cy="76631"/>
            </a:xfrm>
            <a:prstGeom prst="rect">
              <a:avLst/>
            </a:prstGeom>
          </p:spPr>
          <p:txBody>
            <a:bodyPr lIns="50800" tIns="50800" rIns="50800" bIns="50800" rtlCol="0" anchor="ctr"/>
            <a:lstStyle/>
            <a:p>
              <a:pPr algn="ctr">
                <a:lnSpc>
                  <a:spcPts val="1199"/>
                </a:lnSpc>
              </a:pPr>
              <a:r>
                <a:rPr lang="en-US" sz="999" b="1" dirty="0">
                  <a:solidFill>
                    <a:srgbClr val="000000"/>
                  </a:solidFill>
                  <a:latin typeface="Lato Heavy"/>
                  <a:ea typeface="Lato Heavy"/>
                  <a:cs typeface="Lato Heavy"/>
                  <a:sym typeface="Lato Heavy"/>
                </a:rPr>
                <a:t>IRELAND</a:t>
              </a:r>
            </a:p>
          </p:txBody>
        </p:sp>
      </p:grpSp>
      <p:grpSp>
        <p:nvGrpSpPr>
          <p:cNvPr id="70" name="Group 70"/>
          <p:cNvGrpSpPr/>
          <p:nvPr/>
        </p:nvGrpSpPr>
        <p:grpSpPr>
          <a:xfrm>
            <a:off x="11151809" y="8176372"/>
            <a:ext cx="1296356" cy="290957"/>
            <a:chOff x="0" y="0"/>
            <a:chExt cx="341427" cy="76631"/>
          </a:xfrm>
        </p:grpSpPr>
        <p:sp>
          <p:nvSpPr>
            <p:cNvPr id="71" name="Freeform 71"/>
            <p:cNvSpPr/>
            <p:nvPr/>
          </p:nvSpPr>
          <p:spPr>
            <a:xfrm>
              <a:off x="0" y="0"/>
              <a:ext cx="341427" cy="76631"/>
            </a:xfrm>
            <a:custGeom>
              <a:avLst/>
              <a:gdLst/>
              <a:ahLst/>
              <a:cxnLst/>
              <a:rect l="l" t="t" r="r" b="b"/>
              <a:pathLst>
                <a:path w="341427" h="76631">
                  <a:moveTo>
                    <a:pt x="38315" y="0"/>
                  </a:moveTo>
                  <a:lnTo>
                    <a:pt x="303112" y="0"/>
                  </a:lnTo>
                  <a:cubicBezTo>
                    <a:pt x="324273" y="0"/>
                    <a:pt x="341427" y="17154"/>
                    <a:pt x="341427" y="38315"/>
                  </a:cubicBezTo>
                  <a:lnTo>
                    <a:pt x="341427" y="38315"/>
                  </a:lnTo>
                  <a:cubicBezTo>
                    <a:pt x="341427" y="48477"/>
                    <a:pt x="337390" y="58223"/>
                    <a:pt x="330205" y="65408"/>
                  </a:cubicBezTo>
                  <a:cubicBezTo>
                    <a:pt x="323019" y="72594"/>
                    <a:pt x="313274" y="76631"/>
                    <a:pt x="303112" y="76631"/>
                  </a:cubicBezTo>
                  <a:lnTo>
                    <a:pt x="38315" y="76631"/>
                  </a:lnTo>
                  <a:cubicBezTo>
                    <a:pt x="17154" y="76631"/>
                    <a:pt x="0" y="59476"/>
                    <a:pt x="0" y="38315"/>
                  </a:cubicBezTo>
                  <a:lnTo>
                    <a:pt x="0" y="38315"/>
                  </a:lnTo>
                  <a:cubicBezTo>
                    <a:pt x="0" y="17154"/>
                    <a:pt x="17154" y="0"/>
                    <a:pt x="38315" y="0"/>
                  </a:cubicBezTo>
                  <a:close/>
                </a:path>
              </a:pathLst>
            </a:custGeom>
            <a:solidFill>
              <a:srgbClr val="F4F7FC"/>
            </a:solidFill>
            <a:ln w="9525" cap="rnd">
              <a:solidFill>
                <a:srgbClr val="1F92C8"/>
              </a:solidFill>
              <a:prstDash val="solid"/>
              <a:round/>
            </a:ln>
          </p:spPr>
          <p:txBody>
            <a:bodyPr/>
            <a:lstStyle/>
            <a:p>
              <a:endParaRPr lang="en-TH"/>
            </a:p>
          </p:txBody>
        </p:sp>
        <p:sp>
          <p:nvSpPr>
            <p:cNvPr id="72" name="TextBox 72"/>
            <p:cNvSpPr txBox="1"/>
            <p:nvPr/>
          </p:nvSpPr>
          <p:spPr>
            <a:xfrm>
              <a:off x="0" y="0"/>
              <a:ext cx="341427" cy="76631"/>
            </a:xfrm>
            <a:prstGeom prst="rect">
              <a:avLst/>
            </a:prstGeom>
          </p:spPr>
          <p:txBody>
            <a:bodyPr lIns="50800" tIns="50800" rIns="50800" bIns="50800" rtlCol="0" anchor="ctr"/>
            <a:lstStyle/>
            <a:p>
              <a:pPr algn="ctr">
                <a:lnSpc>
                  <a:spcPts val="1199"/>
                </a:lnSpc>
              </a:pPr>
              <a:r>
                <a:rPr lang="en-US" sz="999" b="1" dirty="0">
                  <a:solidFill>
                    <a:srgbClr val="000000"/>
                  </a:solidFill>
                  <a:latin typeface="Lato Heavy"/>
                  <a:ea typeface="Lato Heavy"/>
                  <a:cs typeface="Lato Heavy"/>
                  <a:sym typeface="Lato Heavy"/>
                </a:rPr>
                <a:t>JAPAN</a:t>
              </a:r>
            </a:p>
          </p:txBody>
        </p:sp>
      </p:grpSp>
      <p:grpSp>
        <p:nvGrpSpPr>
          <p:cNvPr id="73" name="Group 73"/>
          <p:cNvGrpSpPr/>
          <p:nvPr/>
        </p:nvGrpSpPr>
        <p:grpSpPr>
          <a:xfrm>
            <a:off x="12731622" y="8176372"/>
            <a:ext cx="1296356" cy="290957"/>
            <a:chOff x="0" y="0"/>
            <a:chExt cx="341427" cy="76631"/>
          </a:xfrm>
        </p:grpSpPr>
        <p:sp>
          <p:nvSpPr>
            <p:cNvPr id="74" name="Freeform 74"/>
            <p:cNvSpPr/>
            <p:nvPr/>
          </p:nvSpPr>
          <p:spPr>
            <a:xfrm>
              <a:off x="0" y="0"/>
              <a:ext cx="341427" cy="76631"/>
            </a:xfrm>
            <a:custGeom>
              <a:avLst/>
              <a:gdLst/>
              <a:ahLst/>
              <a:cxnLst/>
              <a:rect l="l" t="t" r="r" b="b"/>
              <a:pathLst>
                <a:path w="341427" h="76631">
                  <a:moveTo>
                    <a:pt x="38315" y="0"/>
                  </a:moveTo>
                  <a:lnTo>
                    <a:pt x="303112" y="0"/>
                  </a:lnTo>
                  <a:cubicBezTo>
                    <a:pt x="324273" y="0"/>
                    <a:pt x="341427" y="17154"/>
                    <a:pt x="341427" y="38315"/>
                  </a:cubicBezTo>
                  <a:lnTo>
                    <a:pt x="341427" y="38315"/>
                  </a:lnTo>
                  <a:cubicBezTo>
                    <a:pt x="341427" y="48477"/>
                    <a:pt x="337390" y="58223"/>
                    <a:pt x="330205" y="65408"/>
                  </a:cubicBezTo>
                  <a:cubicBezTo>
                    <a:pt x="323019" y="72594"/>
                    <a:pt x="313274" y="76631"/>
                    <a:pt x="303112" y="76631"/>
                  </a:cubicBezTo>
                  <a:lnTo>
                    <a:pt x="38315" y="76631"/>
                  </a:lnTo>
                  <a:cubicBezTo>
                    <a:pt x="17154" y="76631"/>
                    <a:pt x="0" y="59476"/>
                    <a:pt x="0" y="38315"/>
                  </a:cubicBezTo>
                  <a:lnTo>
                    <a:pt x="0" y="38315"/>
                  </a:lnTo>
                  <a:cubicBezTo>
                    <a:pt x="0" y="17154"/>
                    <a:pt x="17154" y="0"/>
                    <a:pt x="38315" y="0"/>
                  </a:cubicBezTo>
                  <a:close/>
                </a:path>
              </a:pathLst>
            </a:custGeom>
            <a:solidFill>
              <a:srgbClr val="F4F7FC"/>
            </a:solidFill>
            <a:ln w="9525" cap="rnd">
              <a:solidFill>
                <a:srgbClr val="1F92C8"/>
              </a:solidFill>
              <a:prstDash val="solid"/>
              <a:round/>
            </a:ln>
          </p:spPr>
          <p:txBody>
            <a:bodyPr/>
            <a:lstStyle/>
            <a:p>
              <a:endParaRPr lang="en-TH"/>
            </a:p>
          </p:txBody>
        </p:sp>
        <p:sp>
          <p:nvSpPr>
            <p:cNvPr id="75" name="TextBox 75"/>
            <p:cNvSpPr txBox="1"/>
            <p:nvPr/>
          </p:nvSpPr>
          <p:spPr>
            <a:xfrm>
              <a:off x="0" y="0"/>
              <a:ext cx="341427" cy="76631"/>
            </a:xfrm>
            <a:prstGeom prst="rect">
              <a:avLst/>
            </a:prstGeom>
          </p:spPr>
          <p:txBody>
            <a:bodyPr lIns="50800" tIns="50800" rIns="50800" bIns="50800" rtlCol="0" anchor="ctr"/>
            <a:lstStyle/>
            <a:p>
              <a:pPr algn="ctr">
                <a:lnSpc>
                  <a:spcPts val="1199"/>
                </a:lnSpc>
              </a:pPr>
              <a:r>
                <a:rPr lang="en-US" sz="999" b="1" dirty="0">
                  <a:solidFill>
                    <a:srgbClr val="000000"/>
                  </a:solidFill>
                  <a:latin typeface="Lato Heavy"/>
                  <a:ea typeface="Lato Heavy"/>
                  <a:cs typeface="Lato Heavy"/>
                  <a:sym typeface="Lato Heavy"/>
                </a:rPr>
                <a:t>KENYA</a:t>
              </a:r>
            </a:p>
          </p:txBody>
        </p:sp>
      </p:grpSp>
      <p:grpSp>
        <p:nvGrpSpPr>
          <p:cNvPr id="76" name="Group 76"/>
          <p:cNvGrpSpPr/>
          <p:nvPr/>
        </p:nvGrpSpPr>
        <p:grpSpPr>
          <a:xfrm>
            <a:off x="14311434" y="8176372"/>
            <a:ext cx="1296356" cy="290957"/>
            <a:chOff x="0" y="0"/>
            <a:chExt cx="341427" cy="76631"/>
          </a:xfrm>
        </p:grpSpPr>
        <p:sp>
          <p:nvSpPr>
            <p:cNvPr id="77" name="Freeform 77"/>
            <p:cNvSpPr/>
            <p:nvPr/>
          </p:nvSpPr>
          <p:spPr>
            <a:xfrm>
              <a:off x="0" y="0"/>
              <a:ext cx="341427" cy="76631"/>
            </a:xfrm>
            <a:custGeom>
              <a:avLst/>
              <a:gdLst/>
              <a:ahLst/>
              <a:cxnLst/>
              <a:rect l="l" t="t" r="r" b="b"/>
              <a:pathLst>
                <a:path w="341427" h="76631">
                  <a:moveTo>
                    <a:pt x="38315" y="0"/>
                  </a:moveTo>
                  <a:lnTo>
                    <a:pt x="303112" y="0"/>
                  </a:lnTo>
                  <a:cubicBezTo>
                    <a:pt x="324273" y="0"/>
                    <a:pt x="341427" y="17154"/>
                    <a:pt x="341427" y="38315"/>
                  </a:cubicBezTo>
                  <a:lnTo>
                    <a:pt x="341427" y="38315"/>
                  </a:lnTo>
                  <a:cubicBezTo>
                    <a:pt x="341427" y="48477"/>
                    <a:pt x="337390" y="58223"/>
                    <a:pt x="330205" y="65408"/>
                  </a:cubicBezTo>
                  <a:cubicBezTo>
                    <a:pt x="323019" y="72594"/>
                    <a:pt x="313274" y="76631"/>
                    <a:pt x="303112" y="76631"/>
                  </a:cubicBezTo>
                  <a:lnTo>
                    <a:pt x="38315" y="76631"/>
                  </a:lnTo>
                  <a:cubicBezTo>
                    <a:pt x="17154" y="76631"/>
                    <a:pt x="0" y="59476"/>
                    <a:pt x="0" y="38315"/>
                  </a:cubicBezTo>
                  <a:lnTo>
                    <a:pt x="0" y="38315"/>
                  </a:lnTo>
                  <a:cubicBezTo>
                    <a:pt x="0" y="17154"/>
                    <a:pt x="17154" y="0"/>
                    <a:pt x="38315" y="0"/>
                  </a:cubicBezTo>
                  <a:close/>
                </a:path>
              </a:pathLst>
            </a:custGeom>
            <a:solidFill>
              <a:srgbClr val="F4F7FC"/>
            </a:solidFill>
            <a:ln w="9525" cap="rnd">
              <a:solidFill>
                <a:srgbClr val="1F92C8"/>
              </a:solidFill>
              <a:prstDash val="solid"/>
              <a:round/>
            </a:ln>
          </p:spPr>
          <p:txBody>
            <a:bodyPr/>
            <a:lstStyle/>
            <a:p>
              <a:endParaRPr lang="en-TH"/>
            </a:p>
          </p:txBody>
        </p:sp>
        <p:sp>
          <p:nvSpPr>
            <p:cNvPr id="78" name="TextBox 78"/>
            <p:cNvSpPr txBox="1"/>
            <p:nvPr/>
          </p:nvSpPr>
          <p:spPr>
            <a:xfrm>
              <a:off x="0" y="0"/>
              <a:ext cx="341427" cy="76631"/>
            </a:xfrm>
            <a:prstGeom prst="rect">
              <a:avLst/>
            </a:prstGeom>
          </p:spPr>
          <p:txBody>
            <a:bodyPr lIns="50800" tIns="50800" rIns="50800" bIns="50800" rtlCol="0" anchor="ctr"/>
            <a:lstStyle/>
            <a:p>
              <a:pPr algn="ctr">
                <a:lnSpc>
                  <a:spcPts val="1199"/>
                </a:lnSpc>
              </a:pPr>
              <a:r>
                <a:rPr lang="en-US" sz="999" b="1" dirty="0">
                  <a:solidFill>
                    <a:srgbClr val="000000"/>
                  </a:solidFill>
                  <a:latin typeface="Lato Heavy"/>
                  <a:ea typeface="Lato Heavy"/>
                  <a:cs typeface="Lato Heavy"/>
                  <a:sym typeface="Lato Heavy"/>
                </a:rPr>
                <a:t>MALAYSIA</a:t>
              </a:r>
            </a:p>
          </p:txBody>
        </p:sp>
      </p:grpSp>
      <p:grpSp>
        <p:nvGrpSpPr>
          <p:cNvPr id="79" name="Group 79"/>
          <p:cNvGrpSpPr/>
          <p:nvPr/>
        </p:nvGrpSpPr>
        <p:grpSpPr>
          <a:xfrm>
            <a:off x="15891247" y="8176372"/>
            <a:ext cx="1296356" cy="290957"/>
            <a:chOff x="0" y="0"/>
            <a:chExt cx="341427" cy="76631"/>
          </a:xfrm>
        </p:grpSpPr>
        <p:sp>
          <p:nvSpPr>
            <p:cNvPr id="80" name="Freeform 80"/>
            <p:cNvSpPr/>
            <p:nvPr/>
          </p:nvSpPr>
          <p:spPr>
            <a:xfrm>
              <a:off x="0" y="0"/>
              <a:ext cx="341427" cy="76631"/>
            </a:xfrm>
            <a:custGeom>
              <a:avLst/>
              <a:gdLst/>
              <a:ahLst/>
              <a:cxnLst/>
              <a:rect l="l" t="t" r="r" b="b"/>
              <a:pathLst>
                <a:path w="341427" h="76631">
                  <a:moveTo>
                    <a:pt x="38315" y="0"/>
                  </a:moveTo>
                  <a:lnTo>
                    <a:pt x="303112" y="0"/>
                  </a:lnTo>
                  <a:cubicBezTo>
                    <a:pt x="324273" y="0"/>
                    <a:pt x="341427" y="17154"/>
                    <a:pt x="341427" y="38315"/>
                  </a:cubicBezTo>
                  <a:lnTo>
                    <a:pt x="341427" y="38315"/>
                  </a:lnTo>
                  <a:cubicBezTo>
                    <a:pt x="341427" y="48477"/>
                    <a:pt x="337390" y="58223"/>
                    <a:pt x="330205" y="65408"/>
                  </a:cubicBezTo>
                  <a:cubicBezTo>
                    <a:pt x="323019" y="72594"/>
                    <a:pt x="313274" y="76631"/>
                    <a:pt x="303112" y="76631"/>
                  </a:cubicBezTo>
                  <a:lnTo>
                    <a:pt x="38315" y="76631"/>
                  </a:lnTo>
                  <a:cubicBezTo>
                    <a:pt x="17154" y="76631"/>
                    <a:pt x="0" y="59476"/>
                    <a:pt x="0" y="38315"/>
                  </a:cubicBezTo>
                  <a:lnTo>
                    <a:pt x="0" y="38315"/>
                  </a:lnTo>
                  <a:cubicBezTo>
                    <a:pt x="0" y="17154"/>
                    <a:pt x="17154" y="0"/>
                    <a:pt x="38315" y="0"/>
                  </a:cubicBezTo>
                  <a:close/>
                </a:path>
              </a:pathLst>
            </a:custGeom>
            <a:solidFill>
              <a:srgbClr val="F4F7FC"/>
            </a:solidFill>
            <a:ln w="9525" cap="rnd">
              <a:solidFill>
                <a:srgbClr val="1F92C8"/>
              </a:solidFill>
              <a:prstDash val="solid"/>
              <a:round/>
            </a:ln>
          </p:spPr>
          <p:txBody>
            <a:bodyPr/>
            <a:lstStyle/>
            <a:p>
              <a:endParaRPr lang="en-TH"/>
            </a:p>
          </p:txBody>
        </p:sp>
        <p:sp>
          <p:nvSpPr>
            <p:cNvPr id="81" name="TextBox 81"/>
            <p:cNvSpPr txBox="1"/>
            <p:nvPr/>
          </p:nvSpPr>
          <p:spPr>
            <a:xfrm>
              <a:off x="0" y="0"/>
              <a:ext cx="341427" cy="76631"/>
            </a:xfrm>
            <a:prstGeom prst="rect">
              <a:avLst/>
            </a:prstGeom>
          </p:spPr>
          <p:txBody>
            <a:bodyPr lIns="50800" tIns="50800" rIns="50800" bIns="50800" rtlCol="0" anchor="ctr"/>
            <a:lstStyle/>
            <a:p>
              <a:pPr algn="ctr">
                <a:lnSpc>
                  <a:spcPts val="1199"/>
                </a:lnSpc>
              </a:pPr>
              <a:r>
                <a:rPr lang="en-US" sz="999" b="1" dirty="0">
                  <a:solidFill>
                    <a:srgbClr val="000000"/>
                  </a:solidFill>
                  <a:latin typeface="Lato Heavy"/>
                  <a:ea typeface="Lato Heavy"/>
                  <a:cs typeface="Lato Heavy"/>
                  <a:sym typeface="Lato Heavy"/>
                </a:rPr>
                <a:t>NORWAY</a:t>
              </a:r>
            </a:p>
          </p:txBody>
        </p:sp>
      </p:grpSp>
      <p:grpSp>
        <p:nvGrpSpPr>
          <p:cNvPr id="82" name="Group 82"/>
          <p:cNvGrpSpPr/>
          <p:nvPr/>
        </p:nvGrpSpPr>
        <p:grpSpPr>
          <a:xfrm>
            <a:off x="9571997" y="8660989"/>
            <a:ext cx="1296356" cy="290957"/>
            <a:chOff x="0" y="0"/>
            <a:chExt cx="341427" cy="76631"/>
          </a:xfrm>
        </p:grpSpPr>
        <p:sp>
          <p:nvSpPr>
            <p:cNvPr id="83" name="Freeform 83"/>
            <p:cNvSpPr/>
            <p:nvPr/>
          </p:nvSpPr>
          <p:spPr>
            <a:xfrm>
              <a:off x="0" y="0"/>
              <a:ext cx="341427" cy="76631"/>
            </a:xfrm>
            <a:custGeom>
              <a:avLst/>
              <a:gdLst/>
              <a:ahLst/>
              <a:cxnLst/>
              <a:rect l="l" t="t" r="r" b="b"/>
              <a:pathLst>
                <a:path w="341427" h="76631">
                  <a:moveTo>
                    <a:pt x="38315" y="0"/>
                  </a:moveTo>
                  <a:lnTo>
                    <a:pt x="303112" y="0"/>
                  </a:lnTo>
                  <a:cubicBezTo>
                    <a:pt x="324273" y="0"/>
                    <a:pt x="341427" y="17154"/>
                    <a:pt x="341427" y="38315"/>
                  </a:cubicBezTo>
                  <a:lnTo>
                    <a:pt x="341427" y="38315"/>
                  </a:lnTo>
                  <a:cubicBezTo>
                    <a:pt x="341427" y="48477"/>
                    <a:pt x="337390" y="58223"/>
                    <a:pt x="330205" y="65408"/>
                  </a:cubicBezTo>
                  <a:cubicBezTo>
                    <a:pt x="323019" y="72594"/>
                    <a:pt x="313274" y="76631"/>
                    <a:pt x="303112" y="76631"/>
                  </a:cubicBezTo>
                  <a:lnTo>
                    <a:pt x="38315" y="76631"/>
                  </a:lnTo>
                  <a:cubicBezTo>
                    <a:pt x="17154" y="76631"/>
                    <a:pt x="0" y="59476"/>
                    <a:pt x="0" y="38315"/>
                  </a:cubicBezTo>
                  <a:lnTo>
                    <a:pt x="0" y="38315"/>
                  </a:lnTo>
                  <a:cubicBezTo>
                    <a:pt x="0" y="17154"/>
                    <a:pt x="17154" y="0"/>
                    <a:pt x="38315" y="0"/>
                  </a:cubicBezTo>
                  <a:close/>
                </a:path>
              </a:pathLst>
            </a:custGeom>
            <a:solidFill>
              <a:srgbClr val="F4F7FC"/>
            </a:solidFill>
            <a:ln w="9525" cap="rnd">
              <a:solidFill>
                <a:srgbClr val="1F92C8"/>
              </a:solidFill>
              <a:prstDash val="solid"/>
              <a:round/>
            </a:ln>
          </p:spPr>
          <p:txBody>
            <a:bodyPr/>
            <a:lstStyle/>
            <a:p>
              <a:endParaRPr lang="en-TH"/>
            </a:p>
          </p:txBody>
        </p:sp>
        <p:sp>
          <p:nvSpPr>
            <p:cNvPr id="84" name="TextBox 84"/>
            <p:cNvSpPr txBox="1"/>
            <p:nvPr/>
          </p:nvSpPr>
          <p:spPr>
            <a:xfrm>
              <a:off x="0" y="0"/>
              <a:ext cx="341427" cy="76631"/>
            </a:xfrm>
            <a:prstGeom prst="rect">
              <a:avLst/>
            </a:prstGeom>
          </p:spPr>
          <p:txBody>
            <a:bodyPr lIns="50800" tIns="50800" rIns="50800" bIns="50800" rtlCol="0" anchor="ctr"/>
            <a:lstStyle/>
            <a:p>
              <a:pPr algn="ctr">
                <a:lnSpc>
                  <a:spcPts val="1199"/>
                </a:lnSpc>
              </a:pPr>
              <a:r>
                <a:rPr lang="en-US" sz="999" b="1" dirty="0">
                  <a:solidFill>
                    <a:srgbClr val="000000"/>
                  </a:solidFill>
                  <a:latin typeface="Lato Heavy"/>
                  <a:ea typeface="Lato Heavy"/>
                  <a:cs typeface="Lato Heavy"/>
                  <a:sym typeface="Lato Heavy"/>
                </a:rPr>
                <a:t>SOUTH AFRICA</a:t>
              </a:r>
            </a:p>
          </p:txBody>
        </p:sp>
      </p:grpSp>
      <p:grpSp>
        <p:nvGrpSpPr>
          <p:cNvPr id="85" name="Group 85"/>
          <p:cNvGrpSpPr/>
          <p:nvPr/>
        </p:nvGrpSpPr>
        <p:grpSpPr>
          <a:xfrm>
            <a:off x="11151809" y="8660989"/>
            <a:ext cx="1296356" cy="290957"/>
            <a:chOff x="0" y="0"/>
            <a:chExt cx="341427" cy="76631"/>
          </a:xfrm>
        </p:grpSpPr>
        <p:sp>
          <p:nvSpPr>
            <p:cNvPr id="86" name="Freeform 86"/>
            <p:cNvSpPr/>
            <p:nvPr/>
          </p:nvSpPr>
          <p:spPr>
            <a:xfrm>
              <a:off x="0" y="0"/>
              <a:ext cx="341427" cy="76631"/>
            </a:xfrm>
            <a:custGeom>
              <a:avLst/>
              <a:gdLst/>
              <a:ahLst/>
              <a:cxnLst/>
              <a:rect l="l" t="t" r="r" b="b"/>
              <a:pathLst>
                <a:path w="341427" h="76631">
                  <a:moveTo>
                    <a:pt x="38315" y="0"/>
                  </a:moveTo>
                  <a:lnTo>
                    <a:pt x="303112" y="0"/>
                  </a:lnTo>
                  <a:cubicBezTo>
                    <a:pt x="324273" y="0"/>
                    <a:pt x="341427" y="17154"/>
                    <a:pt x="341427" y="38315"/>
                  </a:cubicBezTo>
                  <a:lnTo>
                    <a:pt x="341427" y="38315"/>
                  </a:lnTo>
                  <a:cubicBezTo>
                    <a:pt x="341427" y="48477"/>
                    <a:pt x="337390" y="58223"/>
                    <a:pt x="330205" y="65408"/>
                  </a:cubicBezTo>
                  <a:cubicBezTo>
                    <a:pt x="323019" y="72594"/>
                    <a:pt x="313274" y="76631"/>
                    <a:pt x="303112" y="76631"/>
                  </a:cubicBezTo>
                  <a:lnTo>
                    <a:pt x="38315" y="76631"/>
                  </a:lnTo>
                  <a:cubicBezTo>
                    <a:pt x="17154" y="76631"/>
                    <a:pt x="0" y="59476"/>
                    <a:pt x="0" y="38315"/>
                  </a:cubicBezTo>
                  <a:lnTo>
                    <a:pt x="0" y="38315"/>
                  </a:lnTo>
                  <a:cubicBezTo>
                    <a:pt x="0" y="17154"/>
                    <a:pt x="17154" y="0"/>
                    <a:pt x="38315" y="0"/>
                  </a:cubicBezTo>
                  <a:close/>
                </a:path>
              </a:pathLst>
            </a:custGeom>
            <a:solidFill>
              <a:srgbClr val="F4F7FC"/>
            </a:solidFill>
            <a:ln w="9525" cap="rnd">
              <a:solidFill>
                <a:srgbClr val="1F92C8"/>
              </a:solidFill>
              <a:prstDash val="solid"/>
              <a:round/>
            </a:ln>
          </p:spPr>
          <p:txBody>
            <a:bodyPr/>
            <a:lstStyle/>
            <a:p>
              <a:endParaRPr lang="en-TH"/>
            </a:p>
          </p:txBody>
        </p:sp>
        <p:sp>
          <p:nvSpPr>
            <p:cNvPr id="87" name="TextBox 87"/>
            <p:cNvSpPr txBox="1"/>
            <p:nvPr/>
          </p:nvSpPr>
          <p:spPr>
            <a:xfrm>
              <a:off x="0" y="0"/>
              <a:ext cx="341427" cy="76631"/>
            </a:xfrm>
            <a:prstGeom prst="rect">
              <a:avLst/>
            </a:prstGeom>
          </p:spPr>
          <p:txBody>
            <a:bodyPr lIns="50800" tIns="50800" rIns="50800" bIns="50800" rtlCol="0" anchor="ctr"/>
            <a:lstStyle/>
            <a:p>
              <a:pPr algn="ctr">
                <a:lnSpc>
                  <a:spcPts val="1199"/>
                </a:lnSpc>
              </a:pPr>
              <a:r>
                <a:rPr lang="en-US" sz="999" b="1" dirty="0">
                  <a:solidFill>
                    <a:srgbClr val="000000"/>
                  </a:solidFill>
                  <a:latin typeface="Lato Heavy"/>
                  <a:ea typeface="Lato Heavy"/>
                  <a:cs typeface="Lato Heavy"/>
                  <a:sym typeface="Lato Heavy"/>
                </a:rPr>
                <a:t>THAILAND</a:t>
              </a:r>
            </a:p>
          </p:txBody>
        </p:sp>
      </p:grpSp>
      <p:grpSp>
        <p:nvGrpSpPr>
          <p:cNvPr id="88" name="Group 88"/>
          <p:cNvGrpSpPr/>
          <p:nvPr/>
        </p:nvGrpSpPr>
        <p:grpSpPr>
          <a:xfrm>
            <a:off x="12731622" y="8660989"/>
            <a:ext cx="1296356" cy="290957"/>
            <a:chOff x="0" y="0"/>
            <a:chExt cx="341427" cy="76631"/>
          </a:xfrm>
        </p:grpSpPr>
        <p:sp>
          <p:nvSpPr>
            <p:cNvPr id="89" name="Freeform 89"/>
            <p:cNvSpPr/>
            <p:nvPr/>
          </p:nvSpPr>
          <p:spPr>
            <a:xfrm>
              <a:off x="0" y="0"/>
              <a:ext cx="341427" cy="76631"/>
            </a:xfrm>
            <a:custGeom>
              <a:avLst/>
              <a:gdLst/>
              <a:ahLst/>
              <a:cxnLst/>
              <a:rect l="l" t="t" r="r" b="b"/>
              <a:pathLst>
                <a:path w="341427" h="76631">
                  <a:moveTo>
                    <a:pt x="38315" y="0"/>
                  </a:moveTo>
                  <a:lnTo>
                    <a:pt x="303112" y="0"/>
                  </a:lnTo>
                  <a:cubicBezTo>
                    <a:pt x="324273" y="0"/>
                    <a:pt x="341427" y="17154"/>
                    <a:pt x="341427" y="38315"/>
                  </a:cubicBezTo>
                  <a:lnTo>
                    <a:pt x="341427" y="38315"/>
                  </a:lnTo>
                  <a:cubicBezTo>
                    <a:pt x="341427" y="48477"/>
                    <a:pt x="337390" y="58223"/>
                    <a:pt x="330205" y="65408"/>
                  </a:cubicBezTo>
                  <a:cubicBezTo>
                    <a:pt x="323019" y="72594"/>
                    <a:pt x="313274" y="76631"/>
                    <a:pt x="303112" y="76631"/>
                  </a:cubicBezTo>
                  <a:lnTo>
                    <a:pt x="38315" y="76631"/>
                  </a:lnTo>
                  <a:cubicBezTo>
                    <a:pt x="17154" y="76631"/>
                    <a:pt x="0" y="59476"/>
                    <a:pt x="0" y="38315"/>
                  </a:cubicBezTo>
                  <a:lnTo>
                    <a:pt x="0" y="38315"/>
                  </a:lnTo>
                  <a:cubicBezTo>
                    <a:pt x="0" y="17154"/>
                    <a:pt x="17154" y="0"/>
                    <a:pt x="38315" y="0"/>
                  </a:cubicBezTo>
                  <a:close/>
                </a:path>
              </a:pathLst>
            </a:custGeom>
            <a:solidFill>
              <a:srgbClr val="F4F7FC"/>
            </a:solidFill>
            <a:ln w="9525" cap="rnd">
              <a:solidFill>
                <a:srgbClr val="1F92C8"/>
              </a:solidFill>
              <a:prstDash val="solid"/>
              <a:round/>
            </a:ln>
          </p:spPr>
          <p:txBody>
            <a:bodyPr/>
            <a:lstStyle/>
            <a:p>
              <a:endParaRPr lang="en-TH"/>
            </a:p>
          </p:txBody>
        </p:sp>
        <p:sp>
          <p:nvSpPr>
            <p:cNvPr id="90" name="TextBox 90"/>
            <p:cNvSpPr txBox="1"/>
            <p:nvPr/>
          </p:nvSpPr>
          <p:spPr>
            <a:xfrm>
              <a:off x="0" y="0"/>
              <a:ext cx="341427" cy="76631"/>
            </a:xfrm>
            <a:prstGeom prst="rect">
              <a:avLst/>
            </a:prstGeom>
          </p:spPr>
          <p:txBody>
            <a:bodyPr lIns="50800" tIns="50800" rIns="50800" bIns="50800" rtlCol="0" anchor="ctr"/>
            <a:lstStyle/>
            <a:p>
              <a:pPr algn="ctr">
                <a:lnSpc>
                  <a:spcPts val="1199"/>
                </a:lnSpc>
              </a:pPr>
              <a:r>
                <a:rPr lang="en-US" sz="999" b="1" dirty="0">
                  <a:solidFill>
                    <a:srgbClr val="000000"/>
                  </a:solidFill>
                  <a:latin typeface="Lato Heavy"/>
                  <a:ea typeface="Lato Heavy"/>
                  <a:cs typeface="Lato Heavy"/>
                  <a:sym typeface="Lato Heavy"/>
                </a:rPr>
                <a:t>UAE</a:t>
              </a:r>
            </a:p>
          </p:txBody>
        </p:sp>
      </p:grpSp>
      <p:grpSp>
        <p:nvGrpSpPr>
          <p:cNvPr id="91" name="Group 91"/>
          <p:cNvGrpSpPr/>
          <p:nvPr/>
        </p:nvGrpSpPr>
        <p:grpSpPr>
          <a:xfrm>
            <a:off x="14311434" y="8660989"/>
            <a:ext cx="1296356" cy="290957"/>
            <a:chOff x="0" y="0"/>
            <a:chExt cx="341427" cy="76631"/>
          </a:xfrm>
        </p:grpSpPr>
        <p:sp>
          <p:nvSpPr>
            <p:cNvPr id="92" name="Freeform 92"/>
            <p:cNvSpPr/>
            <p:nvPr/>
          </p:nvSpPr>
          <p:spPr>
            <a:xfrm>
              <a:off x="0" y="0"/>
              <a:ext cx="341427" cy="76631"/>
            </a:xfrm>
            <a:custGeom>
              <a:avLst/>
              <a:gdLst/>
              <a:ahLst/>
              <a:cxnLst/>
              <a:rect l="l" t="t" r="r" b="b"/>
              <a:pathLst>
                <a:path w="341427" h="76631">
                  <a:moveTo>
                    <a:pt x="38315" y="0"/>
                  </a:moveTo>
                  <a:lnTo>
                    <a:pt x="303112" y="0"/>
                  </a:lnTo>
                  <a:cubicBezTo>
                    <a:pt x="324273" y="0"/>
                    <a:pt x="341427" y="17154"/>
                    <a:pt x="341427" y="38315"/>
                  </a:cubicBezTo>
                  <a:lnTo>
                    <a:pt x="341427" y="38315"/>
                  </a:lnTo>
                  <a:cubicBezTo>
                    <a:pt x="341427" y="48477"/>
                    <a:pt x="337390" y="58223"/>
                    <a:pt x="330205" y="65408"/>
                  </a:cubicBezTo>
                  <a:cubicBezTo>
                    <a:pt x="323019" y="72594"/>
                    <a:pt x="313274" y="76631"/>
                    <a:pt x="303112" y="76631"/>
                  </a:cubicBezTo>
                  <a:lnTo>
                    <a:pt x="38315" y="76631"/>
                  </a:lnTo>
                  <a:cubicBezTo>
                    <a:pt x="17154" y="76631"/>
                    <a:pt x="0" y="59476"/>
                    <a:pt x="0" y="38315"/>
                  </a:cubicBezTo>
                  <a:lnTo>
                    <a:pt x="0" y="38315"/>
                  </a:lnTo>
                  <a:cubicBezTo>
                    <a:pt x="0" y="17154"/>
                    <a:pt x="17154" y="0"/>
                    <a:pt x="38315" y="0"/>
                  </a:cubicBezTo>
                  <a:close/>
                </a:path>
              </a:pathLst>
            </a:custGeom>
            <a:solidFill>
              <a:srgbClr val="F4F7FC"/>
            </a:solidFill>
            <a:ln w="9525" cap="rnd">
              <a:solidFill>
                <a:srgbClr val="1F92C8"/>
              </a:solidFill>
              <a:prstDash val="solid"/>
              <a:round/>
            </a:ln>
          </p:spPr>
          <p:txBody>
            <a:bodyPr/>
            <a:lstStyle/>
            <a:p>
              <a:endParaRPr lang="en-TH"/>
            </a:p>
          </p:txBody>
        </p:sp>
        <p:sp>
          <p:nvSpPr>
            <p:cNvPr id="93" name="TextBox 93"/>
            <p:cNvSpPr txBox="1"/>
            <p:nvPr/>
          </p:nvSpPr>
          <p:spPr>
            <a:xfrm>
              <a:off x="0" y="0"/>
              <a:ext cx="341427" cy="76631"/>
            </a:xfrm>
            <a:prstGeom prst="rect">
              <a:avLst/>
            </a:prstGeom>
          </p:spPr>
          <p:txBody>
            <a:bodyPr lIns="50800" tIns="50800" rIns="50800" bIns="50800" rtlCol="0" anchor="ctr"/>
            <a:lstStyle/>
            <a:p>
              <a:pPr algn="ctr">
                <a:lnSpc>
                  <a:spcPts val="1199"/>
                </a:lnSpc>
              </a:pPr>
              <a:r>
                <a:rPr lang="en-US" sz="999" b="1" dirty="0">
                  <a:solidFill>
                    <a:srgbClr val="000000"/>
                  </a:solidFill>
                  <a:latin typeface="Lato Heavy"/>
                  <a:ea typeface="Lato Heavy"/>
                  <a:cs typeface="Lato Heavy"/>
                  <a:sym typeface="Lato Heavy"/>
                </a:rPr>
                <a:t>UK</a:t>
              </a:r>
            </a:p>
          </p:txBody>
        </p:sp>
      </p:grpSp>
      <p:grpSp>
        <p:nvGrpSpPr>
          <p:cNvPr id="94" name="Group 94"/>
          <p:cNvGrpSpPr/>
          <p:nvPr/>
        </p:nvGrpSpPr>
        <p:grpSpPr>
          <a:xfrm>
            <a:off x="15891247" y="8660989"/>
            <a:ext cx="1296356" cy="290957"/>
            <a:chOff x="0" y="0"/>
            <a:chExt cx="341427" cy="76631"/>
          </a:xfrm>
        </p:grpSpPr>
        <p:sp>
          <p:nvSpPr>
            <p:cNvPr id="95" name="Freeform 95"/>
            <p:cNvSpPr/>
            <p:nvPr/>
          </p:nvSpPr>
          <p:spPr>
            <a:xfrm>
              <a:off x="0" y="0"/>
              <a:ext cx="341427" cy="76631"/>
            </a:xfrm>
            <a:custGeom>
              <a:avLst/>
              <a:gdLst/>
              <a:ahLst/>
              <a:cxnLst/>
              <a:rect l="l" t="t" r="r" b="b"/>
              <a:pathLst>
                <a:path w="341427" h="76631">
                  <a:moveTo>
                    <a:pt x="38315" y="0"/>
                  </a:moveTo>
                  <a:lnTo>
                    <a:pt x="303112" y="0"/>
                  </a:lnTo>
                  <a:cubicBezTo>
                    <a:pt x="324273" y="0"/>
                    <a:pt x="341427" y="17154"/>
                    <a:pt x="341427" y="38315"/>
                  </a:cubicBezTo>
                  <a:lnTo>
                    <a:pt x="341427" y="38315"/>
                  </a:lnTo>
                  <a:cubicBezTo>
                    <a:pt x="341427" y="48477"/>
                    <a:pt x="337390" y="58223"/>
                    <a:pt x="330205" y="65408"/>
                  </a:cubicBezTo>
                  <a:cubicBezTo>
                    <a:pt x="323019" y="72594"/>
                    <a:pt x="313274" y="76631"/>
                    <a:pt x="303112" y="76631"/>
                  </a:cubicBezTo>
                  <a:lnTo>
                    <a:pt x="38315" y="76631"/>
                  </a:lnTo>
                  <a:cubicBezTo>
                    <a:pt x="17154" y="76631"/>
                    <a:pt x="0" y="59476"/>
                    <a:pt x="0" y="38315"/>
                  </a:cubicBezTo>
                  <a:lnTo>
                    <a:pt x="0" y="38315"/>
                  </a:lnTo>
                  <a:cubicBezTo>
                    <a:pt x="0" y="17154"/>
                    <a:pt x="17154" y="0"/>
                    <a:pt x="38315" y="0"/>
                  </a:cubicBezTo>
                  <a:close/>
                </a:path>
              </a:pathLst>
            </a:custGeom>
            <a:solidFill>
              <a:srgbClr val="F4F7FC"/>
            </a:solidFill>
            <a:ln w="9525" cap="rnd">
              <a:solidFill>
                <a:srgbClr val="1F92C8"/>
              </a:solidFill>
              <a:prstDash val="solid"/>
              <a:round/>
            </a:ln>
          </p:spPr>
          <p:txBody>
            <a:bodyPr/>
            <a:lstStyle/>
            <a:p>
              <a:endParaRPr lang="en-TH"/>
            </a:p>
          </p:txBody>
        </p:sp>
        <p:sp>
          <p:nvSpPr>
            <p:cNvPr id="96" name="TextBox 96"/>
            <p:cNvSpPr txBox="1"/>
            <p:nvPr/>
          </p:nvSpPr>
          <p:spPr>
            <a:xfrm>
              <a:off x="0" y="0"/>
              <a:ext cx="341427" cy="76631"/>
            </a:xfrm>
            <a:prstGeom prst="rect">
              <a:avLst/>
            </a:prstGeom>
          </p:spPr>
          <p:txBody>
            <a:bodyPr lIns="50800" tIns="50800" rIns="50800" bIns="50800" rtlCol="0" anchor="ctr"/>
            <a:lstStyle/>
            <a:p>
              <a:pPr algn="ctr">
                <a:lnSpc>
                  <a:spcPts val="1199"/>
                </a:lnSpc>
              </a:pPr>
              <a:r>
                <a:rPr lang="en-US" sz="999" b="1" dirty="0">
                  <a:solidFill>
                    <a:srgbClr val="000000"/>
                  </a:solidFill>
                  <a:latin typeface="Lato Heavy"/>
                  <a:ea typeface="Lato Heavy"/>
                  <a:cs typeface="Lato Heavy"/>
                  <a:sym typeface="Lato Heavy"/>
                </a:rPr>
                <a:t>USA</a:t>
              </a:r>
            </a:p>
          </p:txBody>
        </p:sp>
      </p:grpSp>
      <p:sp>
        <p:nvSpPr>
          <p:cNvPr id="97" name="TextBox 97"/>
          <p:cNvSpPr txBox="1"/>
          <p:nvPr/>
        </p:nvSpPr>
        <p:spPr>
          <a:xfrm>
            <a:off x="12611087" y="6234550"/>
            <a:ext cx="2996704" cy="267426"/>
          </a:xfrm>
          <a:prstGeom prst="rect">
            <a:avLst/>
          </a:prstGeom>
        </p:spPr>
        <p:txBody>
          <a:bodyPr lIns="0" tIns="0" rIns="0" bIns="0" rtlCol="0" anchor="t">
            <a:spAutoFit/>
          </a:bodyPr>
          <a:lstStyle/>
          <a:p>
            <a:pPr marL="0" lvl="0" indent="0" algn="l">
              <a:lnSpc>
                <a:spcPts val="1938"/>
              </a:lnSpc>
              <a:spcBef>
                <a:spcPct val="0"/>
              </a:spcBef>
            </a:pPr>
            <a:r>
              <a:rPr lang="en-US" sz="1615" b="1" spc="-79" dirty="0">
                <a:solidFill>
                  <a:srgbClr val="000000"/>
                </a:solidFill>
                <a:latin typeface="Helvetica World Bold"/>
                <a:ea typeface="Helvetica World Bold"/>
                <a:cs typeface="Helvetica World Bold"/>
                <a:sym typeface="Helvetica World Bold"/>
              </a:rPr>
              <a:t>Our clients are across continents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1033462"/>
            <a:ext cx="16230600" cy="0"/>
          </a:xfrm>
          <a:prstGeom prst="line">
            <a:avLst/>
          </a:prstGeom>
          <a:ln w="9525" cap="flat">
            <a:solidFill>
              <a:srgbClr val="000000"/>
            </a:solidFill>
            <a:prstDash val="solid"/>
            <a:headEnd type="none" w="sm" len="sm"/>
            <a:tailEnd type="none" w="sm" len="sm"/>
          </a:ln>
        </p:spPr>
        <p:txBody>
          <a:bodyPr/>
          <a:lstStyle/>
          <a:p>
            <a:endParaRPr lang="en-TH"/>
          </a:p>
        </p:txBody>
      </p:sp>
      <p:sp>
        <p:nvSpPr>
          <p:cNvPr id="3" name="AutoShape 3"/>
          <p:cNvSpPr/>
          <p:nvPr/>
        </p:nvSpPr>
        <p:spPr>
          <a:xfrm>
            <a:off x="1028700" y="9253538"/>
            <a:ext cx="16230600" cy="0"/>
          </a:xfrm>
          <a:prstGeom prst="line">
            <a:avLst/>
          </a:prstGeom>
          <a:ln w="9525" cap="flat">
            <a:solidFill>
              <a:srgbClr val="000000"/>
            </a:solidFill>
            <a:prstDash val="solid"/>
            <a:headEnd type="none" w="sm" len="sm"/>
            <a:tailEnd type="none" w="sm" len="sm"/>
          </a:ln>
        </p:spPr>
        <p:txBody>
          <a:bodyPr/>
          <a:lstStyle/>
          <a:p>
            <a:endParaRPr lang="en-TH"/>
          </a:p>
        </p:txBody>
      </p:sp>
      <p:grpSp>
        <p:nvGrpSpPr>
          <p:cNvPr id="4" name="Group 4"/>
          <p:cNvGrpSpPr/>
          <p:nvPr/>
        </p:nvGrpSpPr>
        <p:grpSpPr>
          <a:xfrm>
            <a:off x="13855827" y="9486706"/>
            <a:ext cx="3403473" cy="562451"/>
            <a:chOff x="0" y="0"/>
            <a:chExt cx="4537964" cy="749935"/>
          </a:xfrm>
        </p:grpSpPr>
        <p:sp>
          <p:nvSpPr>
            <p:cNvPr id="5" name="Freeform 5"/>
            <p:cNvSpPr/>
            <p:nvPr/>
          </p:nvSpPr>
          <p:spPr>
            <a:xfrm>
              <a:off x="0" y="0"/>
              <a:ext cx="4537964" cy="749935"/>
            </a:xfrm>
            <a:custGeom>
              <a:avLst/>
              <a:gdLst/>
              <a:ahLst/>
              <a:cxnLst/>
              <a:rect l="l" t="t" r="r" b="b"/>
              <a:pathLst>
                <a:path w="4537964" h="749935">
                  <a:moveTo>
                    <a:pt x="0" y="0"/>
                  </a:moveTo>
                  <a:lnTo>
                    <a:pt x="4537964" y="0"/>
                  </a:lnTo>
                  <a:lnTo>
                    <a:pt x="4537964" y="749935"/>
                  </a:lnTo>
                  <a:lnTo>
                    <a:pt x="0" y="749935"/>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TH"/>
            </a:p>
          </p:txBody>
        </p:sp>
      </p:grpSp>
      <p:sp>
        <p:nvSpPr>
          <p:cNvPr id="6" name="Freeform 6"/>
          <p:cNvSpPr/>
          <p:nvPr/>
        </p:nvSpPr>
        <p:spPr>
          <a:xfrm>
            <a:off x="16165131" y="1274841"/>
            <a:ext cx="729831" cy="417994"/>
          </a:xfrm>
          <a:custGeom>
            <a:avLst/>
            <a:gdLst/>
            <a:ahLst/>
            <a:cxnLst/>
            <a:rect l="l" t="t" r="r" b="b"/>
            <a:pathLst>
              <a:path w="729831" h="417994">
                <a:moveTo>
                  <a:pt x="0" y="0"/>
                </a:moveTo>
                <a:lnTo>
                  <a:pt x="729831" y="0"/>
                </a:lnTo>
                <a:lnTo>
                  <a:pt x="729831" y="417994"/>
                </a:lnTo>
                <a:lnTo>
                  <a:pt x="0" y="41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TH"/>
          </a:p>
        </p:txBody>
      </p:sp>
      <p:sp>
        <p:nvSpPr>
          <p:cNvPr id="7" name="Freeform 7"/>
          <p:cNvSpPr/>
          <p:nvPr/>
        </p:nvSpPr>
        <p:spPr>
          <a:xfrm>
            <a:off x="269142" y="8951946"/>
            <a:ext cx="301215" cy="301592"/>
          </a:xfrm>
          <a:custGeom>
            <a:avLst/>
            <a:gdLst/>
            <a:ahLst/>
            <a:cxnLst/>
            <a:rect l="l" t="t" r="r" b="b"/>
            <a:pathLst>
              <a:path w="301215" h="301592">
                <a:moveTo>
                  <a:pt x="0" y="0"/>
                </a:moveTo>
                <a:lnTo>
                  <a:pt x="301214" y="0"/>
                </a:lnTo>
                <a:lnTo>
                  <a:pt x="301214" y="301592"/>
                </a:lnTo>
                <a:lnTo>
                  <a:pt x="0" y="30159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TH"/>
          </a:p>
        </p:txBody>
      </p:sp>
      <p:sp>
        <p:nvSpPr>
          <p:cNvPr id="8" name="TextBox 8"/>
          <p:cNvSpPr txBox="1"/>
          <p:nvPr/>
        </p:nvSpPr>
        <p:spPr>
          <a:xfrm>
            <a:off x="1028700" y="9677206"/>
            <a:ext cx="4020586" cy="209550"/>
          </a:xfrm>
          <a:prstGeom prst="rect">
            <a:avLst/>
          </a:prstGeom>
        </p:spPr>
        <p:txBody>
          <a:bodyPr lIns="0" tIns="0" rIns="0" bIns="0" rtlCol="0" anchor="t">
            <a:spAutoFit/>
          </a:bodyPr>
          <a:lstStyle/>
          <a:p>
            <a:pPr algn="l">
              <a:lnSpc>
                <a:spcPts val="1438"/>
              </a:lnSpc>
            </a:pPr>
            <a:r>
              <a:rPr lang="en-US" sz="1200" dirty="0">
                <a:solidFill>
                  <a:srgbClr val="000000"/>
                </a:solidFill>
                <a:latin typeface="Inter"/>
                <a:ea typeface="Inter"/>
                <a:cs typeface="Inter"/>
                <a:sym typeface="Inter"/>
              </a:rPr>
              <a:t>Copyright © 2024 APTelecom</a:t>
            </a:r>
          </a:p>
        </p:txBody>
      </p:sp>
      <p:sp>
        <p:nvSpPr>
          <p:cNvPr id="9" name="TextBox 9"/>
          <p:cNvSpPr txBox="1"/>
          <p:nvPr/>
        </p:nvSpPr>
        <p:spPr>
          <a:xfrm>
            <a:off x="6205521" y="9677206"/>
            <a:ext cx="4020586" cy="209550"/>
          </a:xfrm>
          <a:prstGeom prst="rect">
            <a:avLst/>
          </a:prstGeom>
        </p:spPr>
        <p:txBody>
          <a:bodyPr lIns="0" tIns="0" rIns="0" bIns="0" rtlCol="0" anchor="t">
            <a:spAutoFit/>
          </a:bodyPr>
          <a:lstStyle/>
          <a:p>
            <a:pPr algn="ctr">
              <a:lnSpc>
                <a:spcPts val="1438"/>
              </a:lnSpc>
            </a:pPr>
            <a:r>
              <a:rPr lang="en-US" sz="1200" b="1" i="1" dirty="0">
                <a:solidFill>
                  <a:srgbClr val="000000"/>
                </a:solidFill>
                <a:latin typeface="Inter Bold Italics"/>
                <a:ea typeface="Inter Bold Italics"/>
                <a:cs typeface="Inter Bold Italics"/>
                <a:sym typeface="Inter Bold Italics"/>
              </a:rPr>
              <a:t>Strictly Confidential </a:t>
            </a:r>
          </a:p>
        </p:txBody>
      </p:sp>
      <p:sp>
        <p:nvSpPr>
          <p:cNvPr id="10" name="TextBox 10"/>
          <p:cNvSpPr txBox="1"/>
          <p:nvPr/>
        </p:nvSpPr>
        <p:spPr>
          <a:xfrm>
            <a:off x="1028700" y="1352030"/>
            <a:ext cx="11261217" cy="704659"/>
          </a:xfrm>
          <a:prstGeom prst="rect">
            <a:avLst/>
          </a:prstGeom>
        </p:spPr>
        <p:txBody>
          <a:bodyPr lIns="0" tIns="0" rIns="0" bIns="0" rtlCol="0" anchor="t">
            <a:spAutoFit/>
          </a:bodyPr>
          <a:lstStyle/>
          <a:p>
            <a:pPr marL="0" lvl="0" indent="0" algn="l">
              <a:lnSpc>
                <a:spcPts val="5140"/>
              </a:lnSpc>
            </a:pPr>
            <a:r>
              <a:rPr lang="en-US" sz="4470" b="1" spc="-303" dirty="0">
                <a:solidFill>
                  <a:srgbClr val="000000"/>
                </a:solidFill>
                <a:latin typeface="Poppins Medium"/>
                <a:ea typeface="Poppins Medium"/>
                <a:cs typeface="Poppins Medium"/>
                <a:sym typeface="Poppins Medium"/>
              </a:rPr>
              <a:t>The track record of the team  </a:t>
            </a:r>
          </a:p>
        </p:txBody>
      </p:sp>
      <p:sp>
        <p:nvSpPr>
          <p:cNvPr id="11" name="AutoShape 11"/>
          <p:cNvSpPr/>
          <p:nvPr/>
        </p:nvSpPr>
        <p:spPr>
          <a:xfrm>
            <a:off x="4938459" y="7912929"/>
            <a:ext cx="11730504" cy="0"/>
          </a:xfrm>
          <a:prstGeom prst="line">
            <a:avLst/>
          </a:prstGeom>
          <a:ln w="19050" cap="flat">
            <a:solidFill>
              <a:srgbClr val="1F92C8"/>
            </a:solidFill>
            <a:prstDash val="solid"/>
            <a:headEnd type="none" w="sm" len="sm"/>
            <a:tailEnd type="diamond" w="lg" len="lg"/>
          </a:ln>
        </p:spPr>
        <p:txBody>
          <a:bodyPr/>
          <a:lstStyle/>
          <a:p>
            <a:endParaRPr lang="en-TH"/>
          </a:p>
        </p:txBody>
      </p:sp>
      <p:sp>
        <p:nvSpPr>
          <p:cNvPr id="12" name="AutoShape 12"/>
          <p:cNvSpPr/>
          <p:nvPr/>
        </p:nvSpPr>
        <p:spPr>
          <a:xfrm flipV="1">
            <a:off x="16027309" y="4406208"/>
            <a:ext cx="2260691" cy="0"/>
          </a:xfrm>
          <a:prstGeom prst="line">
            <a:avLst/>
          </a:prstGeom>
          <a:ln w="19050" cap="flat">
            <a:solidFill>
              <a:srgbClr val="1F92C8"/>
            </a:solidFill>
            <a:prstDash val="solid"/>
            <a:headEnd type="none" w="sm" len="sm"/>
            <a:tailEnd type="none" w="sm" len="sm"/>
          </a:ln>
        </p:spPr>
        <p:txBody>
          <a:bodyPr/>
          <a:lstStyle/>
          <a:p>
            <a:endParaRPr lang="en-TH"/>
          </a:p>
        </p:txBody>
      </p:sp>
      <p:grpSp>
        <p:nvGrpSpPr>
          <p:cNvPr id="13" name="Group 13"/>
          <p:cNvGrpSpPr/>
          <p:nvPr/>
        </p:nvGrpSpPr>
        <p:grpSpPr>
          <a:xfrm>
            <a:off x="8308119" y="6686323"/>
            <a:ext cx="8895952" cy="2333852"/>
            <a:chOff x="0" y="0"/>
            <a:chExt cx="2342967" cy="614677"/>
          </a:xfrm>
        </p:grpSpPr>
        <p:sp>
          <p:nvSpPr>
            <p:cNvPr id="14" name="Freeform 14"/>
            <p:cNvSpPr/>
            <p:nvPr/>
          </p:nvSpPr>
          <p:spPr>
            <a:xfrm>
              <a:off x="0" y="0"/>
              <a:ext cx="2342967" cy="614677"/>
            </a:xfrm>
            <a:custGeom>
              <a:avLst/>
              <a:gdLst/>
              <a:ahLst/>
              <a:cxnLst/>
              <a:rect l="l" t="t" r="r" b="b"/>
              <a:pathLst>
                <a:path w="2342967" h="614677">
                  <a:moveTo>
                    <a:pt x="17405" y="0"/>
                  </a:moveTo>
                  <a:lnTo>
                    <a:pt x="2325561" y="0"/>
                  </a:lnTo>
                  <a:cubicBezTo>
                    <a:pt x="2335174" y="0"/>
                    <a:pt x="2342967" y="7793"/>
                    <a:pt x="2342967" y="17405"/>
                  </a:cubicBezTo>
                  <a:lnTo>
                    <a:pt x="2342967" y="597272"/>
                  </a:lnTo>
                  <a:cubicBezTo>
                    <a:pt x="2342967" y="606884"/>
                    <a:pt x="2335174" y="614677"/>
                    <a:pt x="2325561" y="614677"/>
                  </a:cubicBezTo>
                  <a:lnTo>
                    <a:pt x="17405" y="614677"/>
                  </a:lnTo>
                  <a:cubicBezTo>
                    <a:pt x="7793" y="614677"/>
                    <a:pt x="0" y="606884"/>
                    <a:pt x="0" y="597272"/>
                  </a:cubicBezTo>
                  <a:lnTo>
                    <a:pt x="0" y="17405"/>
                  </a:lnTo>
                  <a:cubicBezTo>
                    <a:pt x="0" y="7793"/>
                    <a:pt x="7793" y="0"/>
                    <a:pt x="17405" y="0"/>
                  </a:cubicBezTo>
                  <a:close/>
                </a:path>
              </a:pathLst>
            </a:custGeom>
            <a:solidFill>
              <a:srgbClr val="1F92C8"/>
            </a:solidFill>
            <a:ln cap="sq">
              <a:noFill/>
              <a:prstDash val="solid"/>
              <a:miter/>
            </a:ln>
          </p:spPr>
          <p:txBody>
            <a:bodyPr/>
            <a:lstStyle/>
            <a:p>
              <a:endParaRPr lang="en-TH"/>
            </a:p>
          </p:txBody>
        </p:sp>
        <p:sp>
          <p:nvSpPr>
            <p:cNvPr id="15" name="TextBox 15"/>
            <p:cNvSpPr txBox="1"/>
            <p:nvPr/>
          </p:nvSpPr>
          <p:spPr>
            <a:xfrm>
              <a:off x="0" y="-28575"/>
              <a:ext cx="2342967" cy="643252"/>
            </a:xfrm>
            <a:prstGeom prst="rect">
              <a:avLst/>
            </a:prstGeom>
          </p:spPr>
          <p:txBody>
            <a:bodyPr lIns="50800" tIns="50800" rIns="50800" bIns="50800" rtlCol="0" anchor="ctr"/>
            <a:lstStyle/>
            <a:p>
              <a:pPr algn="ctr">
                <a:lnSpc>
                  <a:spcPts val="2159"/>
                </a:lnSpc>
              </a:pPr>
              <a:endParaRPr dirty="0"/>
            </a:p>
          </p:txBody>
        </p:sp>
      </p:grpSp>
      <p:grpSp>
        <p:nvGrpSpPr>
          <p:cNvPr id="16" name="Group 16"/>
          <p:cNvGrpSpPr/>
          <p:nvPr/>
        </p:nvGrpSpPr>
        <p:grpSpPr>
          <a:xfrm>
            <a:off x="5804657" y="2926194"/>
            <a:ext cx="10222652" cy="2960030"/>
            <a:chOff x="0" y="0"/>
            <a:chExt cx="2692386" cy="779596"/>
          </a:xfrm>
        </p:grpSpPr>
        <p:sp>
          <p:nvSpPr>
            <p:cNvPr id="17" name="Freeform 17"/>
            <p:cNvSpPr/>
            <p:nvPr/>
          </p:nvSpPr>
          <p:spPr>
            <a:xfrm>
              <a:off x="0" y="0"/>
              <a:ext cx="2692386" cy="779596"/>
            </a:xfrm>
            <a:custGeom>
              <a:avLst/>
              <a:gdLst/>
              <a:ahLst/>
              <a:cxnLst/>
              <a:rect l="l" t="t" r="r" b="b"/>
              <a:pathLst>
                <a:path w="2692386" h="779596">
                  <a:moveTo>
                    <a:pt x="15147" y="0"/>
                  </a:moveTo>
                  <a:lnTo>
                    <a:pt x="2677239" y="0"/>
                  </a:lnTo>
                  <a:cubicBezTo>
                    <a:pt x="2681256" y="0"/>
                    <a:pt x="2685109" y="1596"/>
                    <a:pt x="2687949" y="4436"/>
                  </a:cubicBezTo>
                  <a:cubicBezTo>
                    <a:pt x="2690790" y="7277"/>
                    <a:pt x="2692386" y="11129"/>
                    <a:pt x="2692386" y="15147"/>
                  </a:cubicBezTo>
                  <a:lnTo>
                    <a:pt x="2692386" y="764450"/>
                  </a:lnTo>
                  <a:cubicBezTo>
                    <a:pt x="2692386" y="768467"/>
                    <a:pt x="2690790" y="772319"/>
                    <a:pt x="2687949" y="775160"/>
                  </a:cubicBezTo>
                  <a:cubicBezTo>
                    <a:pt x="2685109" y="778000"/>
                    <a:pt x="2681256" y="779596"/>
                    <a:pt x="2677239" y="779596"/>
                  </a:cubicBezTo>
                  <a:lnTo>
                    <a:pt x="15147" y="779596"/>
                  </a:lnTo>
                  <a:cubicBezTo>
                    <a:pt x="11129" y="779596"/>
                    <a:pt x="7277" y="778000"/>
                    <a:pt x="4436" y="775160"/>
                  </a:cubicBezTo>
                  <a:cubicBezTo>
                    <a:pt x="1596" y="772319"/>
                    <a:pt x="0" y="768467"/>
                    <a:pt x="0" y="764450"/>
                  </a:cubicBezTo>
                  <a:lnTo>
                    <a:pt x="0" y="15147"/>
                  </a:lnTo>
                  <a:cubicBezTo>
                    <a:pt x="0" y="11129"/>
                    <a:pt x="1596" y="7277"/>
                    <a:pt x="4436" y="4436"/>
                  </a:cubicBezTo>
                  <a:cubicBezTo>
                    <a:pt x="7277" y="1596"/>
                    <a:pt x="11129" y="0"/>
                    <a:pt x="15147" y="0"/>
                  </a:cubicBezTo>
                  <a:close/>
                </a:path>
              </a:pathLst>
            </a:custGeom>
            <a:solidFill>
              <a:srgbClr val="FFFFFF"/>
            </a:solidFill>
            <a:ln w="19050" cap="sq">
              <a:solidFill>
                <a:srgbClr val="1F92C8"/>
              </a:solidFill>
              <a:prstDash val="solid"/>
              <a:miter/>
            </a:ln>
          </p:spPr>
          <p:txBody>
            <a:bodyPr/>
            <a:lstStyle/>
            <a:p>
              <a:endParaRPr lang="en-TH"/>
            </a:p>
          </p:txBody>
        </p:sp>
        <p:sp>
          <p:nvSpPr>
            <p:cNvPr id="18" name="TextBox 18"/>
            <p:cNvSpPr txBox="1"/>
            <p:nvPr/>
          </p:nvSpPr>
          <p:spPr>
            <a:xfrm>
              <a:off x="0" y="-28575"/>
              <a:ext cx="2692386" cy="808171"/>
            </a:xfrm>
            <a:prstGeom prst="rect">
              <a:avLst/>
            </a:prstGeom>
          </p:spPr>
          <p:txBody>
            <a:bodyPr lIns="50800" tIns="50800" rIns="50800" bIns="50800" rtlCol="0" anchor="ctr"/>
            <a:lstStyle/>
            <a:p>
              <a:pPr algn="ctr">
                <a:lnSpc>
                  <a:spcPts val="2159"/>
                </a:lnSpc>
              </a:pPr>
              <a:endParaRPr dirty="0"/>
            </a:p>
          </p:txBody>
        </p:sp>
      </p:grpSp>
      <p:grpSp>
        <p:nvGrpSpPr>
          <p:cNvPr id="19" name="Group 19"/>
          <p:cNvGrpSpPr/>
          <p:nvPr/>
        </p:nvGrpSpPr>
        <p:grpSpPr>
          <a:xfrm>
            <a:off x="1096029" y="2641837"/>
            <a:ext cx="3842440" cy="6201500"/>
            <a:chOff x="0" y="0"/>
            <a:chExt cx="518923" cy="837514"/>
          </a:xfrm>
        </p:grpSpPr>
        <p:sp>
          <p:nvSpPr>
            <p:cNvPr id="20" name="Freeform 20"/>
            <p:cNvSpPr/>
            <p:nvPr/>
          </p:nvSpPr>
          <p:spPr>
            <a:xfrm>
              <a:off x="0" y="0"/>
              <a:ext cx="518923" cy="837514"/>
            </a:xfrm>
            <a:custGeom>
              <a:avLst/>
              <a:gdLst/>
              <a:ahLst/>
              <a:cxnLst/>
              <a:rect l="l" t="t" r="r" b="b"/>
              <a:pathLst>
                <a:path w="518923" h="837514">
                  <a:moveTo>
                    <a:pt x="40297" y="0"/>
                  </a:moveTo>
                  <a:lnTo>
                    <a:pt x="478626" y="0"/>
                  </a:lnTo>
                  <a:cubicBezTo>
                    <a:pt x="500881" y="0"/>
                    <a:pt x="518923" y="18042"/>
                    <a:pt x="518923" y="40297"/>
                  </a:cubicBezTo>
                  <a:lnTo>
                    <a:pt x="518923" y="797217"/>
                  </a:lnTo>
                  <a:cubicBezTo>
                    <a:pt x="518923" y="807905"/>
                    <a:pt x="514677" y="818154"/>
                    <a:pt x="507120" y="825712"/>
                  </a:cubicBezTo>
                  <a:cubicBezTo>
                    <a:pt x="499563" y="833269"/>
                    <a:pt x="489313" y="837514"/>
                    <a:pt x="478626" y="837514"/>
                  </a:cubicBezTo>
                  <a:lnTo>
                    <a:pt x="40297" y="837514"/>
                  </a:lnTo>
                  <a:cubicBezTo>
                    <a:pt x="18042" y="837514"/>
                    <a:pt x="0" y="819473"/>
                    <a:pt x="0" y="797217"/>
                  </a:cubicBezTo>
                  <a:lnTo>
                    <a:pt x="0" y="40297"/>
                  </a:lnTo>
                  <a:cubicBezTo>
                    <a:pt x="0" y="18042"/>
                    <a:pt x="18042" y="0"/>
                    <a:pt x="40297" y="0"/>
                  </a:cubicBezTo>
                  <a:close/>
                </a:path>
              </a:pathLst>
            </a:custGeom>
            <a:blipFill>
              <a:blip r:embed="rId7" cstate="email">
                <a:extLst>
                  <a:ext uri="{28A0092B-C50C-407E-A947-70E740481C1C}">
                    <a14:useLocalDpi xmlns:a14="http://schemas.microsoft.com/office/drawing/2010/main"/>
                  </a:ext>
                </a:extLst>
              </a:blip>
              <a:stretch>
                <a:fillRect/>
              </a:stretch>
            </a:blipFill>
            <a:ln w="19050" cap="sq">
              <a:solidFill>
                <a:srgbClr val="AEBFCD"/>
              </a:solidFill>
              <a:prstDash val="solid"/>
              <a:miter/>
            </a:ln>
          </p:spPr>
          <p:txBody>
            <a:bodyPr/>
            <a:lstStyle/>
            <a:p>
              <a:endParaRPr lang="en-TH"/>
            </a:p>
          </p:txBody>
        </p:sp>
      </p:grpSp>
      <p:grpSp>
        <p:nvGrpSpPr>
          <p:cNvPr id="21" name="Group 21"/>
          <p:cNvGrpSpPr/>
          <p:nvPr/>
        </p:nvGrpSpPr>
        <p:grpSpPr>
          <a:xfrm>
            <a:off x="4319135" y="2770298"/>
            <a:ext cx="478658" cy="478658"/>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92C8"/>
            </a:solidFill>
          </p:spPr>
          <p:txBody>
            <a:bodyPr/>
            <a:lstStyle/>
            <a:p>
              <a:endParaRPr lang="en-TH"/>
            </a:p>
          </p:txBody>
        </p:sp>
        <p:sp>
          <p:nvSpPr>
            <p:cNvPr id="23" name="TextBox 23"/>
            <p:cNvSpPr txBox="1"/>
            <p:nvPr/>
          </p:nvSpPr>
          <p:spPr>
            <a:xfrm>
              <a:off x="76200" y="47625"/>
              <a:ext cx="660400" cy="688975"/>
            </a:xfrm>
            <a:prstGeom prst="rect">
              <a:avLst/>
            </a:prstGeom>
          </p:spPr>
          <p:txBody>
            <a:bodyPr lIns="50800" tIns="50800" rIns="50800" bIns="50800" rtlCol="0" anchor="ctr"/>
            <a:lstStyle/>
            <a:p>
              <a:pPr algn="ctr">
                <a:lnSpc>
                  <a:spcPts val="2159"/>
                </a:lnSpc>
              </a:pPr>
              <a:endParaRPr dirty="0"/>
            </a:p>
          </p:txBody>
        </p:sp>
      </p:grpSp>
      <p:sp>
        <p:nvSpPr>
          <p:cNvPr id="24" name="Freeform 24"/>
          <p:cNvSpPr/>
          <p:nvPr/>
        </p:nvSpPr>
        <p:spPr>
          <a:xfrm>
            <a:off x="4475031" y="2926194"/>
            <a:ext cx="166868" cy="166868"/>
          </a:xfrm>
          <a:custGeom>
            <a:avLst/>
            <a:gdLst/>
            <a:ahLst/>
            <a:cxnLst/>
            <a:rect l="l" t="t" r="r" b="b"/>
            <a:pathLst>
              <a:path w="166868" h="166868">
                <a:moveTo>
                  <a:pt x="0" y="0"/>
                </a:moveTo>
                <a:lnTo>
                  <a:pt x="166867" y="0"/>
                </a:lnTo>
                <a:lnTo>
                  <a:pt x="166867" y="166867"/>
                </a:lnTo>
                <a:lnTo>
                  <a:pt x="0" y="16686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TH"/>
          </a:p>
        </p:txBody>
      </p:sp>
      <p:grpSp>
        <p:nvGrpSpPr>
          <p:cNvPr id="25" name="Group 25"/>
          <p:cNvGrpSpPr/>
          <p:nvPr/>
        </p:nvGrpSpPr>
        <p:grpSpPr>
          <a:xfrm>
            <a:off x="6353776" y="7645374"/>
            <a:ext cx="535109" cy="535109"/>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7FC"/>
            </a:solidFill>
            <a:ln w="19050" cap="sq">
              <a:solidFill>
                <a:srgbClr val="1F92C8"/>
              </a:solidFill>
              <a:prstDash val="solid"/>
              <a:miter/>
            </a:ln>
          </p:spPr>
          <p:txBody>
            <a:bodyPr/>
            <a:lstStyle/>
            <a:p>
              <a:endParaRPr lang="en-TH"/>
            </a:p>
          </p:txBody>
        </p:sp>
        <p:sp>
          <p:nvSpPr>
            <p:cNvPr id="27" name="TextBox 27"/>
            <p:cNvSpPr txBox="1"/>
            <p:nvPr/>
          </p:nvSpPr>
          <p:spPr>
            <a:xfrm>
              <a:off x="76200" y="47625"/>
              <a:ext cx="660400" cy="688975"/>
            </a:xfrm>
            <a:prstGeom prst="rect">
              <a:avLst/>
            </a:prstGeom>
          </p:spPr>
          <p:txBody>
            <a:bodyPr lIns="50800" tIns="50800" rIns="50800" bIns="50800" rtlCol="0" anchor="ctr"/>
            <a:lstStyle/>
            <a:p>
              <a:pPr algn="ctr">
                <a:lnSpc>
                  <a:spcPts val="2159"/>
                </a:lnSpc>
              </a:pPr>
              <a:endParaRPr dirty="0"/>
            </a:p>
          </p:txBody>
        </p:sp>
      </p:grpSp>
      <p:grpSp>
        <p:nvGrpSpPr>
          <p:cNvPr id="28" name="Group 28"/>
          <p:cNvGrpSpPr/>
          <p:nvPr/>
        </p:nvGrpSpPr>
        <p:grpSpPr>
          <a:xfrm>
            <a:off x="16668963" y="4172073"/>
            <a:ext cx="535109" cy="535109"/>
            <a:chOff x="0" y="0"/>
            <a:chExt cx="713479" cy="713479"/>
          </a:xfrm>
        </p:grpSpPr>
        <p:grpSp>
          <p:nvGrpSpPr>
            <p:cNvPr id="29" name="Group 29"/>
            <p:cNvGrpSpPr/>
            <p:nvPr/>
          </p:nvGrpSpPr>
          <p:grpSpPr>
            <a:xfrm>
              <a:off x="0" y="0"/>
              <a:ext cx="713479" cy="713479"/>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7FC"/>
              </a:solidFill>
              <a:ln w="19050" cap="sq">
                <a:solidFill>
                  <a:srgbClr val="AEBFCD"/>
                </a:solidFill>
                <a:prstDash val="solid"/>
                <a:miter/>
              </a:ln>
            </p:spPr>
            <p:txBody>
              <a:bodyPr/>
              <a:lstStyle/>
              <a:p>
                <a:endParaRPr lang="en-TH"/>
              </a:p>
            </p:txBody>
          </p:sp>
          <p:sp>
            <p:nvSpPr>
              <p:cNvPr id="31" name="TextBox 31"/>
              <p:cNvSpPr txBox="1"/>
              <p:nvPr/>
            </p:nvSpPr>
            <p:spPr>
              <a:xfrm>
                <a:off x="76200" y="47625"/>
                <a:ext cx="660400" cy="688975"/>
              </a:xfrm>
              <a:prstGeom prst="rect">
                <a:avLst/>
              </a:prstGeom>
            </p:spPr>
            <p:txBody>
              <a:bodyPr lIns="50800" tIns="50800" rIns="50800" bIns="50800" rtlCol="0" anchor="ctr"/>
              <a:lstStyle/>
              <a:p>
                <a:pPr algn="ctr">
                  <a:lnSpc>
                    <a:spcPts val="2159"/>
                  </a:lnSpc>
                </a:pPr>
                <a:endParaRPr dirty="0"/>
              </a:p>
            </p:txBody>
          </p:sp>
        </p:grpSp>
        <p:sp>
          <p:nvSpPr>
            <p:cNvPr id="32" name="Freeform 32"/>
            <p:cNvSpPr/>
            <p:nvPr/>
          </p:nvSpPr>
          <p:spPr>
            <a:xfrm>
              <a:off x="169400" y="169400"/>
              <a:ext cx="374678" cy="374678"/>
            </a:xfrm>
            <a:custGeom>
              <a:avLst/>
              <a:gdLst/>
              <a:ahLst/>
              <a:cxnLst/>
              <a:rect l="l" t="t" r="r" b="b"/>
              <a:pathLst>
                <a:path w="374678" h="374678">
                  <a:moveTo>
                    <a:pt x="0" y="0"/>
                  </a:moveTo>
                  <a:lnTo>
                    <a:pt x="374678" y="0"/>
                  </a:lnTo>
                  <a:lnTo>
                    <a:pt x="374678" y="374678"/>
                  </a:lnTo>
                  <a:lnTo>
                    <a:pt x="0" y="37467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TH"/>
            </a:p>
          </p:txBody>
        </p:sp>
      </p:grpSp>
      <p:sp>
        <p:nvSpPr>
          <p:cNvPr id="33" name="Freeform 33"/>
          <p:cNvSpPr/>
          <p:nvPr/>
        </p:nvSpPr>
        <p:spPr>
          <a:xfrm>
            <a:off x="6481050" y="7772648"/>
            <a:ext cx="280560" cy="280560"/>
          </a:xfrm>
          <a:custGeom>
            <a:avLst/>
            <a:gdLst/>
            <a:ahLst/>
            <a:cxnLst/>
            <a:rect l="l" t="t" r="r" b="b"/>
            <a:pathLst>
              <a:path w="280560" h="280560">
                <a:moveTo>
                  <a:pt x="0" y="0"/>
                </a:moveTo>
                <a:lnTo>
                  <a:pt x="280561" y="0"/>
                </a:lnTo>
                <a:lnTo>
                  <a:pt x="280561" y="280561"/>
                </a:lnTo>
                <a:lnTo>
                  <a:pt x="0" y="28056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TH"/>
          </a:p>
        </p:txBody>
      </p:sp>
      <p:sp>
        <p:nvSpPr>
          <p:cNvPr id="34" name="TextBox 34"/>
          <p:cNvSpPr txBox="1"/>
          <p:nvPr/>
        </p:nvSpPr>
        <p:spPr>
          <a:xfrm>
            <a:off x="6252230" y="3251590"/>
            <a:ext cx="4957851" cy="342900"/>
          </a:xfrm>
          <a:prstGeom prst="rect">
            <a:avLst/>
          </a:prstGeom>
        </p:spPr>
        <p:txBody>
          <a:bodyPr lIns="0" tIns="0" rIns="0" bIns="0" rtlCol="0" anchor="t">
            <a:spAutoFit/>
          </a:bodyPr>
          <a:lstStyle/>
          <a:p>
            <a:pPr marL="0" lvl="0" indent="0" algn="l">
              <a:lnSpc>
                <a:spcPts val="2520"/>
              </a:lnSpc>
              <a:spcBef>
                <a:spcPct val="0"/>
              </a:spcBef>
            </a:pPr>
            <a:r>
              <a:rPr lang="en-US" sz="2100" b="1" spc="-102" dirty="0">
                <a:solidFill>
                  <a:srgbClr val="000000"/>
                </a:solidFill>
                <a:latin typeface="Helvetica World Bold"/>
                <a:ea typeface="Helvetica World Bold"/>
                <a:cs typeface="Helvetica World Bold"/>
                <a:sym typeface="Helvetica World Bold"/>
              </a:rPr>
              <a:t>Implemented and Commercialized </a:t>
            </a:r>
          </a:p>
        </p:txBody>
      </p:sp>
      <p:sp>
        <p:nvSpPr>
          <p:cNvPr id="35" name="TextBox 35"/>
          <p:cNvSpPr txBox="1"/>
          <p:nvPr/>
        </p:nvSpPr>
        <p:spPr>
          <a:xfrm>
            <a:off x="8815220" y="6976203"/>
            <a:ext cx="2394861" cy="342900"/>
          </a:xfrm>
          <a:prstGeom prst="rect">
            <a:avLst/>
          </a:prstGeom>
        </p:spPr>
        <p:txBody>
          <a:bodyPr lIns="0" tIns="0" rIns="0" bIns="0" rtlCol="0" anchor="t">
            <a:spAutoFit/>
          </a:bodyPr>
          <a:lstStyle/>
          <a:p>
            <a:pPr marL="0" lvl="0" indent="0" algn="l">
              <a:lnSpc>
                <a:spcPts val="2520"/>
              </a:lnSpc>
              <a:spcBef>
                <a:spcPct val="0"/>
              </a:spcBef>
            </a:pPr>
            <a:r>
              <a:rPr lang="en-US" sz="2100" b="1" spc="-102" dirty="0">
                <a:solidFill>
                  <a:srgbClr val="F4F7FC"/>
                </a:solidFill>
                <a:latin typeface="Helvetica World Bold"/>
                <a:ea typeface="Helvetica World Bold"/>
                <a:cs typeface="Helvetica World Bold"/>
                <a:sym typeface="Helvetica World Bold"/>
              </a:rPr>
              <a:t>Commercialized </a:t>
            </a:r>
          </a:p>
        </p:txBody>
      </p:sp>
      <p:grpSp>
        <p:nvGrpSpPr>
          <p:cNvPr id="36" name="Group 36"/>
          <p:cNvGrpSpPr/>
          <p:nvPr/>
        </p:nvGrpSpPr>
        <p:grpSpPr>
          <a:xfrm>
            <a:off x="6252230" y="3881116"/>
            <a:ext cx="1732460" cy="290957"/>
            <a:chOff x="0" y="0"/>
            <a:chExt cx="456286" cy="76631"/>
          </a:xfrm>
        </p:grpSpPr>
        <p:sp>
          <p:nvSpPr>
            <p:cNvPr id="37" name="Freeform 37"/>
            <p:cNvSpPr/>
            <p:nvPr/>
          </p:nvSpPr>
          <p:spPr>
            <a:xfrm>
              <a:off x="0" y="0"/>
              <a:ext cx="456286" cy="76631"/>
            </a:xfrm>
            <a:custGeom>
              <a:avLst/>
              <a:gdLst/>
              <a:ahLst/>
              <a:cxnLst/>
              <a:rect l="l" t="t" r="r" b="b"/>
              <a:pathLst>
                <a:path w="456286" h="76631">
                  <a:moveTo>
                    <a:pt x="38315" y="0"/>
                  </a:moveTo>
                  <a:lnTo>
                    <a:pt x="417970" y="0"/>
                  </a:lnTo>
                  <a:cubicBezTo>
                    <a:pt x="428132" y="0"/>
                    <a:pt x="437878" y="4037"/>
                    <a:pt x="445063" y="11222"/>
                  </a:cubicBezTo>
                  <a:cubicBezTo>
                    <a:pt x="452249" y="18408"/>
                    <a:pt x="456286" y="28153"/>
                    <a:pt x="456286" y="38315"/>
                  </a:cubicBezTo>
                  <a:lnTo>
                    <a:pt x="456286" y="38315"/>
                  </a:lnTo>
                  <a:cubicBezTo>
                    <a:pt x="456286" y="59476"/>
                    <a:pt x="439131" y="76631"/>
                    <a:pt x="417970" y="76631"/>
                  </a:cubicBezTo>
                  <a:lnTo>
                    <a:pt x="38315" y="76631"/>
                  </a:lnTo>
                  <a:cubicBezTo>
                    <a:pt x="17154" y="76631"/>
                    <a:pt x="0" y="59476"/>
                    <a:pt x="0" y="38315"/>
                  </a:cubicBezTo>
                  <a:lnTo>
                    <a:pt x="0" y="38315"/>
                  </a:lnTo>
                  <a:cubicBezTo>
                    <a:pt x="0" y="17154"/>
                    <a:pt x="17154" y="0"/>
                    <a:pt x="38315" y="0"/>
                  </a:cubicBezTo>
                  <a:close/>
                </a:path>
              </a:pathLst>
            </a:custGeom>
            <a:solidFill>
              <a:srgbClr val="FFFFFF"/>
            </a:solidFill>
            <a:ln w="9525" cap="rnd">
              <a:solidFill>
                <a:srgbClr val="A6A6A6"/>
              </a:solidFill>
              <a:prstDash val="solid"/>
              <a:round/>
            </a:ln>
          </p:spPr>
          <p:txBody>
            <a:bodyPr/>
            <a:lstStyle/>
            <a:p>
              <a:endParaRPr lang="en-TH"/>
            </a:p>
          </p:txBody>
        </p:sp>
        <p:sp>
          <p:nvSpPr>
            <p:cNvPr id="38" name="TextBox 38"/>
            <p:cNvSpPr txBox="1"/>
            <p:nvPr/>
          </p:nvSpPr>
          <p:spPr>
            <a:xfrm>
              <a:off x="0" y="0"/>
              <a:ext cx="456286" cy="76631"/>
            </a:xfrm>
            <a:prstGeom prst="rect">
              <a:avLst/>
            </a:prstGeom>
          </p:spPr>
          <p:txBody>
            <a:bodyPr lIns="50800" tIns="50800" rIns="50800" bIns="50800" rtlCol="0" anchor="ctr"/>
            <a:lstStyle/>
            <a:p>
              <a:pPr algn="ctr">
                <a:lnSpc>
                  <a:spcPts val="1199"/>
                </a:lnSpc>
              </a:pPr>
              <a:r>
                <a:rPr lang="en-US" sz="999" b="1" dirty="0">
                  <a:solidFill>
                    <a:srgbClr val="000000"/>
                  </a:solidFill>
                  <a:latin typeface="Lato Heavy"/>
                  <a:ea typeface="Lato Heavy"/>
                  <a:cs typeface="Lato Heavy"/>
                  <a:sym typeface="Lato Heavy"/>
                </a:rPr>
                <a:t>PACIFIC CROSSING 1</a:t>
              </a:r>
            </a:p>
          </p:txBody>
        </p:sp>
      </p:grpSp>
      <p:grpSp>
        <p:nvGrpSpPr>
          <p:cNvPr id="39" name="Group 39"/>
          <p:cNvGrpSpPr/>
          <p:nvPr/>
        </p:nvGrpSpPr>
        <p:grpSpPr>
          <a:xfrm>
            <a:off x="8202172" y="3881116"/>
            <a:ext cx="1732460" cy="290957"/>
            <a:chOff x="0" y="0"/>
            <a:chExt cx="456286" cy="76631"/>
          </a:xfrm>
        </p:grpSpPr>
        <p:sp>
          <p:nvSpPr>
            <p:cNvPr id="40" name="Freeform 40"/>
            <p:cNvSpPr/>
            <p:nvPr/>
          </p:nvSpPr>
          <p:spPr>
            <a:xfrm>
              <a:off x="0" y="0"/>
              <a:ext cx="456286" cy="76631"/>
            </a:xfrm>
            <a:custGeom>
              <a:avLst/>
              <a:gdLst/>
              <a:ahLst/>
              <a:cxnLst/>
              <a:rect l="l" t="t" r="r" b="b"/>
              <a:pathLst>
                <a:path w="456286" h="76631">
                  <a:moveTo>
                    <a:pt x="38315" y="0"/>
                  </a:moveTo>
                  <a:lnTo>
                    <a:pt x="417970" y="0"/>
                  </a:lnTo>
                  <a:cubicBezTo>
                    <a:pt x="428132" y="0"/>
                    <a:pt x="437878" y="4037"/>
                    <a:pt x="445063" y="11222"/>
                  </a:cubicBezTo>
                  <a:cubicBezTo>
                    <a:pt x="452249" y="18408"/>
                    <a:pt x="456286" y="28153"/>
                    <a:pt x="456286" y="38315"/>
                  </a:cubicBezTo>
                  <a:lnTo>
                    <a:pt x="456286" y="38315"/>
                  </a:lnTo>
                  <a:cubicBezTo>
                    <a:pt x="456286" y="59476"/>
                    <a:pt x="439131" y="76631"/>
                    <a:pt x="417970" y="76631"/>
                  </a:cubicBezTo>
                  <a:lnTo>
                    <a:pt x="38315" y="76631"/>
                  </a:lnTo>
                  <a:cubicBezTo>
                    <a:pt x="17154" y="76631"/>
                    <a:pt x="0" y="59476"/>
                    <a:pt x="0" y="38315"/>
                  </a:cubicBezTo>
                  <a:lnTo>
                    <a:pt x="0" y="38315"/>
                  </a:lnTo>
                  <a:cubicBezTo>
                    <a:pt x="0" y="17154"/>
                    <a:pt x="17154" y="0"/>
                    <a:pt x="38315" y="0"/>
                  </a:cubicBezTo>
                  <a:close/>
                </a:path>
              </a:pathLst>
            </a:custGeom>
            <a:solidFill>
              <a:srgbClr val="FFFFFF"/>
            </a:solidFill>
            <a:ln w="9525" cap="rnd">
              <a:solidFill>
                <a:srgbClr val="A6A6A6"/>
              </a:solidFill>
              <a:prstDash val="solid"/>
              <a:round/>
            </a:ln>
          </p:spPr>
          <p:txBody>
            <a:bodyPr/>
            <a:lstStyle/>
            <a:p>
              <a:endParaRPr lang="en-TH"/>
            </a:p>
          </p:txBody>
        </p:sp>
        <p:sp>
          <p:nvSpPr>
            <p:cNvPr id="41" name="TextBox 41"/>
            <p:cNvSpPr txBox="1"/>
            <p:nvPr/>
          </p:nvSpPr>
          <p:spPr>
            <a:xfrm>
              <a:off x="0" y="0"/>
              <a:ext cx="456286" cy="76631"/>
            </a:xfrm>
            <a:prstGeom prst="rect">
              <a:avLst/>
            </a:prstGeom>
          </p:spPr>
          <p:txBody>
            <a:bodyPr lIns="50800" tIns="50800" rIns="50800" bIns="50800" rtlCol="0" anchor="ctr"/>
            <a:lstStyle/>
            <a:p>
              <a:pPr marL="0" lvl="0" indent="0" algn="ctr">
                <a:lnSpc>
                  <a:spcPts val="1199"/>
                </a:lnSpc>
                <a:spcBef>
                  <a:spcPct val="0"/>
                </a:spcBef>
              </a:pPr>
              <a:r>
                <a:rPr lang="en-US" sz="999" b="1" u="none" strike="noStrike" dirty="0">
                  <a:solidFill>
                    <a:srgbClr val="000000"/>
                  </a:solidFill>
                  <a:latin typeface="Lato Heavy"/>
                  <a:ea typeface="Lato Heavy"/>
                  <a:cs typeface="Lato Heavy"/>
                  <a:sym typeface="Lato Heavy"/>
                </a:rPr>
                <a:t>PACIFIC CROSSING 2</a:t>
              </a:r>
            </a:p>
          </p:txBody>
        </p:sp>
      </p:grpSp>
      <p:grpSp>
        <p:nvGrpSpPr>
          <p:cNvPr id="42" name="Group 42"/>
          <p:cNvGrpSpPr/>
          <p:nvPr/>
        </p:nvGrpSpPr>
        <p:grpSpPr>
          <a:xfrm>
            <a:off x="10152113" y="3881116"/>
            <a:ext cx="1732460" cy="290957"/>
            <a:chOff x="0" y="0"/>
            <a:chExt cx="456286" cy="76631"/>
          </a:xfrm>
        </p:grpSpPr>
        <p:sp>
          <p:nvSpPr>
            <p:cNvPr id="43" name="Freeform 43"/>
            <p:cNvSpPr/>
            <p:nvPr/>
          </p:nvSpPr>
          <p:spPr>
            <a:xfrm>
              <a:off x="0" y="0"/>
              <a:ext cx="456286" cy="76631"/>
            </a:xfrm>
            <a:custGeom>
              <a:avLst/>
              <a:gdLst/>
              <a:ahLst/>
              <a:cxnLst/>
              <a:rect l="l" t="t" r="r" b="b"/>
              <a:pathLst>
                <a:path w="456286" h="76631">
                  <a:moveTo>
                    <a:pt x="38315" y="0"/>
                  </a:moveTo>
                  <a:lnTo>
                    <a:pt x="417970" y="0"/>
                  </a:lnTo>
                  <a:cubicBezTo>
                    <a:pt x="428132" y="0"/>
                    <a:pt x="437878" y="4037"/>
                    <a:pt x="445063" y="11222"/>
                  </a:cubicBezTo>
                  <a:cubicBezTo>
                    <a:pt x="452249" y="18408"/>
                    <a:pt x="456286" y="28153"/>
                    <a:pt x="456286" y="38315"/>
                  </a:cubicBezTo>
                  <a:lnTo>
                    <a:pt x="456286" y="38315"/>
                  </a:lnTo>
                  <a:cubicBezTo>
                    <a:pt x="456286" y="59476"/>
                    <a:pt x="439131" y="76631"/>
                    <a:pt x="417970" y="76631"/>
                  </a:cubicBezTo>
                  <a:lnTo>
                    <a:pt x="38315" y="76631"/>
                  </a:lnTo>
                  <a:cubicBezTo>
                    <a:pt x="17154" y="76631"/>
                    <a:pt x="0" y="59476"/>
                    <a:pt x="0" y="38315"/>
                  </a:cubicBezTo>
                  <a:lnTo>
                    <a:pt x="0" y="38315"/>
                  </a:lnTo>
                  <a:cubicBezTo>
                    <a:pt x="0" y="17154"/>
                    <a:pt x="17154" y="0"/>
                    <a:pt x="38315" y="0"/>
                  </a:cubicBezTo>
                  <a:close/>
                </a:path>
              </a:pathLst>
            </a:custGeom>
            <a:solidFill>
              <a:srgbClr val="FFFFFF"/>
            </a:solidFill>
            <a:ln w="9525" cap="rnd">
              <a:solidFill>
                <a:srgbClr val="A6A6A6"/>
              </a:solidFill>
              <a:prstDash val="solid"/>
              <a:round/>
            </a:ln>
          </p:spPr>
          <p:txBody>
            <a:bodyPr/>
            <a:lstStyle/>
            <a:p>
              <a:endParaRPr lang="en-TH"/>
            </a:p>
          </p:txBody>
        </p:sp>
        <p:sp>
          <p:nvSpPr>
            <p:cNvPr id="44" name="TextBox 44"/>
            <p:cNvSpPr txBox="1"/>
            <p:nvPr/>
          </p:nvSpPr>
          <p:spPr>
            <a:xfrm>
              <a:off x="0" y="0"/>
              <a:ext cx="456286" cy="76631"/>
            </a:xfrm>
            <a:prstGeom prst="rect">
              <a:avLst/>
            </a:prstGeom>
          </p:spPr>
          <p:txBody>
            <a:bodyPr lIns="50800" tIns="50800" rIns="50800" bIns="50800" rtlCol="0" anchor="ctr"/>
            <a:lstStyle/>
            <a:p>
              <a:pPr marL="0" lvl="0" indent="0" algn="ctr">
                <a:lnSpc>
                  <a:spcPts val="1199"/>
                </a:lnSpc>
                <a:spcBef>
                  <a:spcPct val="0"/>
                </a:spcBef>
              </a:pPr>
              <a:r>
                <a:rPr lang="en-US" sz="999" b="1" u="none" strike="noStrike" dirty="0">
                  <a:solidFill>
                    <a:srgbClr val="000000"/>
                  </a:solidFill>
                  <a:latin typeface="Lato Heavy"/>
                  <a:ea typeface="Lato Heavy"/>
                  <a:cs typeface="Lato Heavy"/>
                  <a:sym typeface="Lato Heavy"/>
                </a:rPr>
                <a:t>TASMAN 1</a:t>
              </a:r>
            </a:p>
          </p:txBody>
        </p:sp>
      </p:grpSp>
      <p:grpSp>
        <p:nvGrpSpPr>
          <p:cNvPr id="45" name="Group 45"/>
          <p:cNvGrpSpPr/>
          <p:nvPr/>
        </p:nvGrpSpPr>
        <p:grpSpPr>
          <a:xfrm>
            <a:off x="12102054" y="3881116"/>
            <a:ext cx="1732460" cy="290957"/>
            <a:chOff x="0" y="0"/>
            <a:chExt cx="456286" cy="76631"/>
          </a:xfrm>
        </p:grpSpPr>
        <p:sp>
          <p:nvSpPr>
            <p:cNvPr id="46" name="Freeform 46"/>
            <p:cNvSpPr/>
            <p:nvPr/>
          </p:nvSpPr>
          <p:spPr>
            <a:xfrm>
              <a:off x="0" y="0"/>
              <a:ext cx="456286" cy="76631"/>
            </a:xfrm>
            <a:custGeom>
              <a:avLst/>
              <a:gdLst/>
              <a:ahLst/>
              <a:cxnLst/>
              <a:rect l="l" t="t" r="r" b="b"/>
              <a:pathLst>
                <a:path w="456286" h="76631">
                  <a:moveTo>
                    <a:pt x="38315" y="0"/>
                  </a:moveTo>
                  <a:lnTo>
                    <a:pt x="417970" y="0"/>
                  </a:lnTo>
                  <a:cubicBezTo>
                    <a:pt x="428132" y="0"/>
                    <a:pt x="437878" y="4037"/>
                    <a:pt x="445063" y="11222"/>
                  </a:cubicBezTo>
                  <a:cubicBezTo>
                    <a:pt x="452249" y="18408"/>
                    <a:pt x="456286" y="28153"/>
                    <a:pt x="456286" y="38315"/>
                  </a:cubicBezTo>
                  <a:lnTo>
                    <a:pt x="456286" y="38315"/>
                  </a:lnTo>
                  <a:cubicBezTo>
                    <a:pt x="456286" y="59476"/>
                    <a:pt x="439131" y="76631"/>
                    <a:pt x="417970" y="76631"/>
                  </a:cubicBezTo>
                  <a:lnTo>
                    <a:pt x="38315" y="76631"/>
                  </a:lnTo>
                  <a:cubicBezTo>
                    <a:pt x="17154" y="76631"/>
                    <a:pt x="0" y="59476"/>
                    <a:pt x="0" y="38315"/>
                  </a:cubicBezTo>
                  <a:lnTo>
                    <a:pt x="0" y="38315"/>
                  </a:lnTo>
                  <a:cubicBezTo>
                    <a:pt x="0" y="17154"/>
                    <a:pt x="17154" y="0"/>
                    <a:pt x="38315" y="0"/>
                  </a:cubicBezTo>
                  <a:close/>
                </a:path>
              </a:pathLst>
            </a:custGeom>
            <a:solidFill>
              <a:srgbClr val="FFFFFF"/>
            </a:solidFill>
            <a:ln w="9525" cap="rnd">
              <a:solidFill>
                <a:srgbClr val="A6A6A6"/>
              </a:solidFill>
              <a:prstDash val="solid"/>
              <a:round/>
            </a:ln>
          </p:spPr>
          <p:txBody>
            <a:bodyPr/>
            <a:lstStyle/>
            <a:p>
              <a:endParaRPr lang="en-TH"/>
            </a:p>
          </p:txBody>
        </p:sp>
        <p:sp>
          <p:nvSpPr>
            <p:cNvPr id="47" name="TextBox 47"/>
            <p:cNvSpPr txBox="1"/>
            <p:nvPr/>
          </p:nvSpPr>
          <p:spPr>
            <a:xfrm>
              <a:off x="0" y="0"/>
              <a:ext cx="456286" cy="76631"/>
            </a:xfrm>
            <a:prstGeom prst="rect">
              <a:avLst/>
            </a:prstGeom>
          </p:spPr>
          <p:txBody>
            <a:bodyPr lIns="50800" tIns="50800" rIns="50800" bIns="50800" rtlCol="0" anchor="ctr"/>
            <a:lstStyle/>
            <a:p>
              <a:pPr marL="0" lvl="0" indent="0" algn="ctr">
                <a:lnSpc>
                  <a:spcPts val="1199"/>
                </a:lnSpc>
                <a:spcBef>
                  <a:spcPct val="0"/>
                </a:spcBef>
              </a:pPr>
              <a:r>
                <a:rPr lang="en-US" sz="999" b="1" u="none" strike="noStrike" dirty="0">
                  <a:solidFill>
                    <a:srgbClr val="000000"/>
                  </a:solidFill>
                  <a:latin typeface="Lato Heavy"/>
                  <a:ea typeface="Lato Heavy"/>
                  <a:cs typeface="Lato Heavy"/>
                  <a:sym typeface="Lato Heavy"/>
                </a:rPr>
                <a:t>APNG 1</a:t>
              </a:r>
            </a:p>
          </p:txBody>
        </p:sp>
      </p:grpSp>
      <p:grpSp>
        <p:nvGrpSpPr>
          <p:cNvPr id="48" name="Group 48"/>
          <p:cNvGrpSpPr/>
          <p:nvPr/>
        </p:nvGrpSpPr>
        <p:grpSpPr>
          <a:xfrm>
            <a:off x="14051995" y="3881116"/>
            <a:ext cx="1732460" cy="290957"/>
            <a:chOff x="0" y="0"/>
            <a:chExt cx="456286" cy="76631"/>
          </a:xfrm>
        </p:grpSpPr>
        <p:sp>
          <p:nvSpPr>
            <p:cNvPr id="49" name="Freeform 49"/>
            <p:cNvSpPr/>
            <p:nvPr/>
          </p:nvSpPr>
          <p:spPr>
            <a:xfrm>
              <a:off x="0" y="0"/>
              <a:ext cx="456286" cy="76631"/>
            </a:xfrm>
            <a:custGeom>
              <a:avLst/>
              <a:gdLst/>
              <a:ahLst/>
              <a:cxnLst/>
              <a:rect l="l" t="t" r="r" b="b"/>
              <a:pathLst>
                <a:path w="456286" h="76631">
                  <a:moveTo>
                    <a:pt x="38315" y="0"/>
                  </a:moveTo>
                  <a:lnTo>
                    <a:pt x="417970" y="0"/>
                  </a:lnTo>
                  <a:cubicBezTo>
                    <a:pt x="428132" y="0"/>
                    <a:pt x="437878" y="4037"/>
                    <a:pt x="445063" y="11222"/>
                  </a:cubicBezTo>
                  <a:cubicBezTo>
                    <a:pt x="452249" y="18408"/>
                    <a:pt x="456286" y="28153"/>
                    <a:pt x="456286" y="38315"/>
                  </a:cubicBezTo>
                  <a:lnTo>
                    <a:pt x="456286" y="38315"/>
                  </a:lnTo>
                  <a:cubicBezTo>
                    <a:pt x="456286" y="59476"/>
                    <a:pt x="439131" y="76631"/>
                    <a:pt x="417970" y="76631"/>
                  </a:cubicBezTo>
                  <a:lnTo>
                    <a:pt x="38315" y="76631"/>
                  </a:lnTo>
                  <a:cubicBezTo>
                    <a:pt x="17154" y="76631"/>
                    <a:pt x="0" y="59476"/>
                    <a:pt x="0" y="38315"/>
                  </a:cubicBezTo>
                  <a:lnTo>
                    <a:pt x="0" y="38315"/>
                  </a:lnTo>
                  <a:cubicBezTo>
                    <a:pt x="0" y="17154"/>
                    <a:pt x="17154" y="0"/>
                    <a:pt x="38315" y="0"/>
                  </a:cubicBezTo>
                  <a:close/>
                </a:path>
              </a:pathLst>
            </a:custGeom>
            <a:solidFill>
              <a:srgbClr val="FFFFFF"/>
            </a:solidFill>
            <a:ln w="9525" cap="rnd">
              <a:solidFill>
                <a:srgbClr val="A6A6A6"/>
              </a:solidFill>
              <a:prstDash val="solid"/>
              <a:round/>
            </a:ln>
          </p:spPr>
          <p:txBody>
            <a:bodyPr/>
            <a:lstStyle/>
            <a:p>
              <a:endParaRPr lang="en-TH"/>
            </a:p>
          </p:txBody>
        </p:sp>
        <p:sp>
          <p:nvSpPr>
            <p:cNvPr id="50" name="TextBox 50"/>
            <p:cNvSpPr txBox="1"/>
            <p:nvPr/>
          </p:nvSpPr>
          <p:spPr>
            <a:xfrm>
              <a:off x="0" y="0"/>
              <a:ext cx="456286" cy="76631"/>
            </a:xfrm>
            <a:prstGeom prst="rect">
              <a:avLst/>
            </a:prstGeom>
          </p:spPr>
          <p:txBody>
            <a:bodyPr lIns="50800" tIns="50800" rIns="50800" bIns="50800" rtlCol="0" anchor="ctr"/>
            <a:lstStyle/>
            <a:p>
              <a:pPr marL="0" lvl="0" indent="0" algn="ctr">
                <a:lnSpc>
                  <a:spcPts val="1199"/>
                </a:lnSpc>
                <a:spcBef>
                  <a:spcPct val="0"/>
                </a:spcBef>
              </a:pPr>
              <a:r>
                <a:rPr lang="en-US" sz="999" b="1" u="none" strike="noStrike" dirty="0">
                  <a:solidFill>
                    <a:srgbClr val="000000"/>
                  </a:solidFill>
                  <a:latin typeface="Lato Heavy"/>
                  <a:ea typeface="Lato Heavy"/>
                  <a:cs typeface="Lato Heavy"/>
                  <a:sym typeface="Lato Heavy"/>
                </a:rPr>
                <a:t>ANZCAN</a:t>
              </a:r>
            </a:p>
          </p:txBody>
        </p:sp>
      </p:grpSp>
      <p:grpSp>
        <p:nvGrpSpPr>
          <p:cNvPr id="51" name="Group 51"/>
          <p:cNvGrpSpPr/>
          <p:nvPr/>
        </p:nvGrpSpPr>
        <p:grpSpPr>
          <a:xfrm>
            <a:off x="6252230" y="4299866"/>
            <a:ext cx="1732460" cy="290957"/>
            <a:chOff x="0" y="0"/>
            <a:chExt cx="456286" cy="76631"/>
          </a:xfrm>
        </p:grpSpPr>
        <p:sp>
          <p:nvSpPr>
            <p:cNvPr id="52" name="Freeform 52"/>
            <p:cNvSpPr/>
            <p:nvPr/>
          </p:nvSpPr>
          <p:spPr>
            <a:xfrm>
              <a:off x="0" y="0"/>
              <a:ext cx="456286" cy="76631"/>
            </a:xfrm>
            <a:custGeom>
              <a:avLst/>
              <a:gdLst/>
              <a:ahLst/>
              <a:cxnLst/>
              <a:rect l="l" t="t" r="r" b="b"/>
              <a:pathLst>
                <a:path w="456286" h="76631">
                  <a:moveTo>
                    <a:pt x="38315" y="0"/>
                  </a:moveTo>
                  <a:lnTo>
                    <a:pt x="417970" y="0"/>
                  </a:lnTo>
                  <a:cubicBezTo>
                    <a:pt x="428132" y="0"/>
                    <a:pt x="437878" y="4037"/>
                    <a:pt x="445063" y="11222"/>
                  </a:cubicBezTo>
                  <a:cubicBezTo>
                    <a:pt x="452249" y="18408"/>
                    <a:pt x="456286" y="28153"/>
                    <a:pt x="456286" y="38315"/>
                  </a:cubicBezTo>
                  <a:lnTo>
                    <a:pt x="456286" y="38315"/>
                  </a:lnTo>
                  <a:cubicBezTo>
                    <a:pt x="456286" y="59476"/>
                    <a:pt x="439131" y="76631"/>
                    <a:pt x="417970" y="76631"/>
                  </a:cubicBezTo>
                  <a:lnTo>
                    <a:pt x="38315" y="76631"/>
                  </a:lnTo>
                  <a:cubicBezTo>
                    <a:pt x="17154" y="76631"/>
                    <a:pt x="0" y="59476"/>
                    <a:pt x="0" y="38315"/>
                  </a:cubicBezTo>
                  <a:lnTo>
                    <a:pt x="0" y="38315"/>
                  </a:lnTo>
                  <a:cubicBezTo>
                    <a:pt x="0" y="17154"/>
                    <a:pt x="17154" y="0"/>
                    <a:pt x="38315" y="0"/>
                  </a:cubicBezTo>
                  <a:close/>
                </a:path>
              </a:pathLst>
            </a:custGeom>
            <a:solidFill>
              <a:srgbClr val="FFFFFF"/>
            </a:solidFill>
            <a:ln w="9525" cap="rnd">
              <a:solidFill>
                <a:srgbClr val="A6A6A6"/>
              </a:solidFill>
              <a:prstDash val="solid"/>
              <a:round/>
            </a:ln>
          </p:spPr>
          <p:txBody>
            <a:bodyPr/>
            <a:lstStyle/>
            <a:p>
              <a:endParaRPr lang="en-TH"/>
            </a:p>
          </p:txBody>
        </p:sp>
        <p:sp>
          <p:nvSpPr>
            <p:cNvPr id="53" name="TextBox 53"/>
            <p:cNvSpPr txBox="1"/>
            <p:nvPr/>
          </p:nvSpPr>
          <p:spPr>
            <a:xfrm>
              <a:off x="0" y="0"/>
              <a:ext cx="456286" cy="76631"/>
            </a:xfrm>
            <a:prstGeom prst="rect">
              <a:avLst/>
            </a:prstGeom>
          </p:spPr>
          <p:txBody>
            <a:bodyPr lIns="50800" tIns="50800" rIns="50800" bIns="50800" rtlCol="0" anchor="ctr"/>
            <a:lstStyle/>
            <a:p>
              <a:pPr algn="ctr">
                <a:lnSpc>
                  <a:spcPts val="1199"/>
                </a:lnSpc>
              </a:pPr>
              <a:r>
                <a:rPr lang="en-US" sz="999" b="1" dirty="0">
                  <a:solidFill>
                    <a:srgbClr val="000000"/>
                  </a:solidFill>
                  <a:latin typeface="Lato Heavy"/>
                  <a:ea typeface="Lato Heavy"/>
                  <a:cs typeface="Lato Heavy"/>
                  <a:sym typeface="Lato Heavy"/>
                </a:rPr>
                <a:t>AIS</a:t>
              </a:r>
            </a:p>
          </p:txBody>
        </p:sp>
      </p:grpSp>
      <p:grpSp>
        <p:nvGrpSpPr>
          <p:cNvPr id="54" name="Group 54"/>
          <p:cNvGrpSpPr/>
          <p:nvPr/>
        </p:nvGrpSpPr>
        <p:grpSpPr>
          <a:xfrm>
            <a:off x="8202172" y="4299866"/>
            <a:ext cx="1732460" cy="290957"/>
            <a:chOff x="0" y="0"/>
            <a:chExt cx="456286" cy="76631"/>
          </a:xfrm>
        </p:grpSpPr>
        <p:sp>
          <p:nvSpPr>
            <p:cNvPr id="55" name="Freeform 55"/>
            <p:cNvSpPr/>
            <p:nvPr/>
          </p:nvSpPr>
          <p:spPr>
            <a:xfrm>
              <a:off x="0" y="0"/>
              <a:ext cx="456286" cy="76631"/>
            </a:xfrm>
            <a:custGeom>
              <a:avLst/>
              <a:gdLst/>
              <a:ahLst/>
              <a:cxnLst/>
              <a:rect l="l" t="t" r="r" b="b"/>
              <a:pathLst>
                <a:path w="456286" h="76631">
                  <a:moveTo>
                    <a:pt x="38315" y="0"/>
                  </a:moveTo>
                  <a:lnTo>
                    <a:pt x="417970" y="0"/>
                  </a:lnTo>
                  <a:cubicBezTo>
                    <a:pt x="428132" y="0"/>
                    <a:pt x="437878" y="4037"/>
                    <a:pt x="445063" y="11222"/>
                  </a:cubicBezTo>
                  <a:cubicBezTo>
                    <a:pt x="452249" y="18408"/>
                    <a:pt x="456286" y="28153"/>
                    <a:pt x="456286" y="38315"/>
                  </a:cubicBezTo>
                  <a:lnTo>
                    <a:pt x="456286" y="38315"/>
                  </a:lnTo>
                  <a:cubicBezTo>
                    <a:pt x="456286" y="59476"/>
                    <a:pt x="439131" y="76631"/>
                    <a:pt x="417970" y="76631"/>
                  </a:cubicBezTo>
                  <a:lnTo>
                    <a:pt x="38315" y="76631"/>
                  </a:lnTo>
                  <a:cubicBezTo>
                    <a:pt x="17154" y="76631"/>
                    <a:pt x="0" y="59476"/>
                    <a:pt x="0" y="38315"/>
                  </a:cubicBezTo>
                  <a:lnTo>
                    <a:pt x="0" y="38315"/>
                  </a:lnTo>
                  <a:cubicBezTo>
                    <a:pt x="0" y="17154"/>
                    <a:pt x="17154" y="0"/>
                    <a:pt x="38315" y="0"/>
                  </a:cubicBezTo>
                  <a:close/>
                </a:path>
              </a:pathLst>
            </a:custGeom>
            <a:solidFill>
              <a:srgbClr val="FFFFFF"/>
            </a:solidFill>
            <a:ln w="9525" cap="rnd">
              <a:solidFill>
                <a:srgbClr val="A6A6A6"/>
              </a:solidFill>
              <a:prstDash val="solid"/>
              <a:round/>
            </a:ln>
          </p:spPr>
          <p:txBody>
            <a:bodyPr/>
            <a:lstStyle/>
            <a:p>
              <a:endParaRPr lang="en-TH"/>
            </a:p>
          </p:txBody>
        </p:sp>
        <p:sp>
          <p:nvSpPr>
            <p:cNvPr id="56" name="TextBox 56"/>
            <p:cNvSpPr txBox="1"/>
            <p:nvPr/>
          </p:nvSpPr>
          <p:spPr>
            <a:xfrm>
              <a:off x="0" y="0"/>
              <a:ext cx="456286" cy="76631"/>
            </a:xfrm>
            <a:prstGeom prst="rect">
              <a:avLst/>
            </a:prstGeom>
          </p:spPr>
          <p:txBody>
            <a:bodyPr lIns="50800" tIns="50800" rIns="50800" bIns="50800" rtlCol="0" anchor="ctr"/>
            <a:lstStyle/>
            <a:p>
              <a:pPr marL="0" lvl="0" indent="0" algn="ctr">
                <a:lnSpc>
                  <a:spcPts val="1199"/>
                </a:lnSpc>
                <a:spcBef>
                  <a:spcPct val="0"/>
                </a:spcBef>
              </a:pPr>
              <a:r>
                <a:rPr lang="en-US" sz="999" b="1" dirty="0">
                  <a:solidFill>
                    <a:srgbClr val="000000"/>
                  </a:solidFill>
                  <a:latin typeface="Lato Heavy"/>
                  <a:ea typeface="Lato Heavy"/>
                  <a:cs typeface="Lato Heavy"/>
                  <a:sym typeface="Lato Heavy"/>
                </a:rPr>
                <a:t>JASURUS</a:t>
              </a:r>
            </a:p>
          </p:txBody>
        </p:sp>
      </p:grpSp>
      <p:grpSp>
        <p:nvGrpSpPr>
          <p:cNvPr id="57" name="Group 57"/>
          <p:cNvGrpSpPr/>
          <p:nvPr/>
        </p:nvGrpSpPr>
        <p:grpSpPr>
          <a:xfrm>
            <a:off x="10152113" y="4299866"/>
            <a:ext cx="1732460" cy="290957"/>
            <a:chOff x="0" y="0"/>
            <a:chExt cx="456286" cy="76631"/>
          </a:xfrm>
        </p:grpSpPr>
        <p:sp>
          <p:nvSpPr>
            <p:cNvPr id="58" name="Freeform 58"/>
            <p:cNvSpPr/>
            <p:nvPr/>
          </p:nvSpPr>
          <p:spPr>
            <a:xfrm>
              <a:off x="0" y="0"/>
              <a:ext cx="456286" cy="76631"/>
            </a:xfrm>
            <a:custGeom>
              <a:avLst/>
              <a:gdLst/>
              <a:ahLst/>
              <a:cxnLst/>
              <a:rect l="l" t="t" r="r" b="b"/>
              <a:pathLst>
                <a:path w="456286" h="76631">
                  <a:moveTo>
                    <a:pt x="38315" y="0"/>
                  </a:moveTo>
                  <a:lnTo>
                    <a:pt x="417970" y="0"/>
                  </a:lnTo>
                  <a:cubicBezTo>
                    <a:pt x="428132" y="0"/>
                    <a:pt x="437878" y="4037"/>
                    <a:pt x="445063" y="11222"/>
                  </a:cubicBezTo>
                  <a:cubicBezTo>
                    <a:pt x="452249" y="18408"/>
                    <a:pt x="456286" y="28153"/>
                    <a:pt x="456286" y="38315"/>
                  </a:cubicBezTo>
                  <a:lnTo>
                    <a:pt x="456286" y="38315"/>
                  </a:lnTo>
                  <a:cubicBezTo>
                    <a:pt x="456286" y="59476"/>
                    <a:pt x="439131" y="76631"/>
                    <a:pt x="417970" y="76631"/>
                  </a:cubicBezTo>
                  <a:lnTo>
                    <a:pt x="38315" y="76631"/>
                  </a:lnTo>
                  <a:cubicBezTo>
                    <a:pt x="17154" y="76631"/>
                    <a:pt x="0" y="59476"/>
                    <a:pt x="0" y="38315"/>
                  </a:cubicBezTo>
                  <a:lnTo>
                    <a:pt x="0" y="38315"/>
                  </a:lnTo>
                  <a:cubicBezTo>
                    <a:pt x="0" y="17154"/>
                    <a:pt x="17154" y="0"/>
                    <a:pt x="38315" y="0"/>
                  </a:cubicBezTo>
                  <a:close/>
                </a:path>
              </a:pathLst>
            </a:custGeom>
            <a:solidFill>
              <a:srgbClr val="FFFFFF"/>
            </a:solidFill>
            <a:ln w="9525" cap="rnd">
              <a:solidFill>
                <a:srgbClr val="A6A6A6"/>
              </a:solidFill>
              <a:prstDash val="solid"/>
              <a:round/>
            </a:ln>
          </p:spPr>
          <p:txBody>
            <a:bodyPr/>
            <a:lstStyle/>
            <a:p>
              <a:endParaRPr lang="en-TH"/>
            </a:p>
          </p:txBody>
        </p:sp>
        <p:sp>
          <p:nvSpPr>
            <p:cNvPr id="59" name="TextBox 59"/>
            <p:cNvSpPr txBox="1"/>
            <p:nvPr/>
          </p:nvSpPr>
          <p:spPr>
            <a:xfrm>
              <a:off x="0" y="0"/>
              <a:ext cx="456286" cy="76631"/>
            </a:xfrm>
            <a:prstGeom prst="rect">
              <a:avLst/>
            </a:prstGeom>
          </p:spPr>
          <p:txBody>
            <a:bodyPr lIns="50800" tIns="50800" rIns="50800" bIns="50800" rtlCol="0" anchor="ctr"/>
            <a:lstStyle/>
            <a:p>
              <a:pPr marL="0" lvl="0" indent="0" algn="ctr">
                <a:lnSpc>
                  <a:spcPts val="1199"/>
                </a:lnSpc>
                <a:spcBef>
                  <a:spcPct val="0"/>
                </a:spcBef>
              </a:pPr>
              <a:r>
                <a:rPr lang="en-US" sz="999" b="1" dirty="0">
                  <a:solidFill>
                    <a:srgbClr val="000000"/>
                  </a:solidFill>
                  <a:latin typeface="Lato Heavy"/>
                  <a:ea typeface="Lato Heavy"/>
                  <a:cs typeface="Lato Heavy"/>
                  <a:sym typeface="Lato Heavy"/>
                </a:rPr>
                <a:t>PACRIM EAST</a:t>
              </a:r>
            </a:p>
          </p:txBody>
        </p:sp>
      </p:grpSp>
      <p:grpSp>
        <p:nvGrpSpPr>
          <p:cNvPr id="60" name="Group 60"/>
          <p:cNvGrpSpPr/>
          <p:nvPr/>
        </p:nvGrpSpPr>
        <p:grpSpPr>
          <a:xfrm>
            <a:off x="12102054" y="4299866"/>
            <a:ext cx="1732460" cy="290957"/>
            <a:chOff x="0" y="0"/>
            <a:chExt cx="456286" cy="76631"/>
          </a:xfrm>
        </p:grpSpPr>
        <p:sp>
          <p:nvSpPr>
            <p:cNvPr id="61" name="Freeform 61"/>
            <p:cNvSpPr/>
            <p:nvPr/>
          </p:nvSpPr>
          <p:spPr>
            <a:xfrm>
              <a:off x="0" y="0"/>
              <a:ext cx="456286" cy="76631"/>
            </a:xfrm>
            <a:custGeom>
              <a:avLst/>
              <a:gdLst/>
              <a:ahLst/>
              <a:cxnLst/>
              <a:rect l="l" t="t" r="r" b="b"/>
              <a:pathLst>
                <a:path w="456286" h="76631">
                  <a:moveTo>
                    <a:pt x="38315" y="0"/>
                  </a:moveTo>
                  <a:lnTo>
                    <a:pt x="417970" y="0"/>
                  </a:lnTo>
                  <a:cubicBezTo>
                    <a:pt x="428132" y="0"/>
                    <a:pt x="437878" y="4037"/>
                    <a:pt x="445063" y="11222"/>
                  </a:cubicBezTo>
                  <a:cubicBezTo>
                    <a:pt x="452249" y="18408"/>
                    <a:pt x="456286" y="28153"/>
                    <a:pt x="456286" y="38315"/>
                  </a:cubicBezTo>
                  <a:lnTo>
                    <a:pt x="456286" y="38315"/>
                  </a:lnTo>
                  <a:cubicBezTo>
                    <a:pt x="456286" y="59476"/>
                    <a:pt x="439131" y="76631"/>
                    <a:pt x="417970" y="76631"/>
                  </a:cubicBezTo>
                  <a:lnTo>
                    <a:pt x="38315" y="76631"/>
                  </a:lnTo>
                  <a:cubicBezTo>
                    <a:pt x="17154" y="76631"/>
                    <a:pt x="0" y="59476"/>
                    <a:pt x="0" y="38315"/>
                  </a:cubicBezTo>
                  <a:lnTo>
                    <a:pt x="0" y="38315"/>
                  </a:lnTo>
                  <a:cubicBezTo>
                    <a:pt x="0" y="17154"/>
                    <a:pt x="17154" y="0"/>
                    <a:pt x="38315" y="0"/>
                  </a:cubicBezTo>
                  <a:close/>
                </a:path>
              </a:pathLst>
            </a:custGeom>
            <a:solidFill>
              <a:srgbClr val="FFFFFF"/>
            </a:solidFill>
            <a:ln w="9525" cap="rnd">
              <a:solidFill>
                <a:srgbClr val="A6A6A6"/>
              </a:solidFill>
              <a:prstDash val="solid"/>
              <a:round/>
            </a:ln>
          </p:spPr>
          <p:txBody>
            <a:bodyPr/>
            <a:lstStyle/>
            <a:p>
              <a:endParaRPr lang="en-TH"/>
            </a:p>
          </p:txBody>
        </p:sp>
        <p:sp>
          <p:nvSpPr>
            <p:cNvPr id="62" name="TextBox 62"/>
            <p:cNvSpPr txBox="1"/>
            <p:nvPr/>
          </p:nvSpPr>
          <p:spPr>
            <a:xfrm>
              <a:off x="0" y="0"/>
              <a:ext cx="456286" cy="76631"/>
            </a:xfrm>
            <a:prstGeom prst="rect">
              <a:avLst/>
            </a:prstGeom>
          </p:spPr>
          <p:txBody>
            <a:bodyPr lIns="50800" tIns="50800" rIns="50800" bIns="50800" rtlCol="0" anchor="ctr"/>
            <a:lstStyle/>
            <a:p>
              <a:pPr marL="0" lvl="0" indent="0" algn="ctr">
                <a:lnSpc>
                  <a:spcPts val="1199"/>
                </a:lnSpc>
                <a:spcBef>
                  <a:spcPct val="0"/>
                </a:spcBef>
              </a:pPr>
              <a:r>
                <a:rPr lang="en-US" sz="999" b="1" dirty="0">
                  <a:solidFill>
                    <a:srgbClr val="000000"/>
                  </a:solidFill>
                  <a:latin typeface="Lato Heavy"/>
                  <a:ea typeface="Lato Heavy"/>
                  <a:cs typeface="Lato Heavy"/>
                  <a:sym typeface="Lato Heavy"/>
                </a:rPr>
                <a:t>TASMAN 2</a:t>
              </a:r>
            </a:p>
          </p:txBody>
        </p:sp>
      </p:grpSp>
      <p:grpSp>
        <p:nvGrpSpPr>
          <p:cNvPr id="63" name="Group 63"/>
          <p:cNvGrpSpPr/>
          <p:nvPr/>
        </p:nvGrpSpPr>
        <p:grpSpPr>
          <a:xfrm>
            <a:off x="14051995" y="4299866"/>
            <a:ext cx="1732460" cy="290957"/>
            <a:chOff x="0" y="0"/>
            <a:chExt cx="456286" cy="76631"/>
          </a:xfrm>
        </p:grpSpPr>
        <p:sp>
          <p:nvSpPr>
            <p:cNvPr id="64" name="Freeform 64"/>
            <p:cNvSpPr/>
            <p:nvPr/>
          </p:nvSpPr>
          <p:spPr>
            <a:xfrm>
              <a:off x="0" y="0"/>
              <a:ext cx="456286" cy="76631"/>
            </a:xfrm>
            <a:custGeom>
              <a:avLst/>
              <a:gdLst/>
              <a:ahLst/>
              <a:cxnLst/>
              <a:rect l="l" t="t" r="r" b="b"/>
              <a:pathLst>
                <a:path w="456286" h="76631">
                  <a:moveTo>
                    <a:pt x="38315" y="0"/>
                  </a:moveTo>
                  <a:lnTo>
                    <a:pt x="417970" y="0"/>
                  </a:lnTo>
                  <a:cubicBezTo>
                    <a:pt x="428132" y="0"/>
                    <a:pt x="437878" y="4037"/>
                    <a:pt x="445063" y="11222"/>
                  </a:cubicBezTo>
                  <a:cubicBezTo>
                    <a:pt x="452249" y="18408"/>
                    <a:pt x="456286" y="28153"/>
                    <a:pt x="456286" y="38315"/>
                  </a:cubicBezTo>
                  <a:lnTo>
                    <a:pt x="456286" y="38315"/>
                  </a:lnTo>
                  <a:cubicBezTo>
                    <a:pt x="456286" y="59476"/>
                    <a:pt x="439131" y="76631"/>
                    <a:pt x="417970" y="76631"/>
                  </a:cubicBezTo>
                  <a:lnTo>
                    <a:pt x="38315" y="76631"/>
                  </a:lnTo>
                  <a:cubicBezTo>
                    <a:pt x="17154" y="76631"/>
                    <a:pt x="0" y="59476"/>
                    <a:pt x="0" y="38315"/>
                  </a:cubicBezTo>
                  <a:lnTo>
                    <a:pt x="0" y="38315"/>
                  </a:lnTo>
                  <a:cubicBezTo>
                    <a:pt x="0" y="17154"/>
                    <a:pt x="17154" y="0"/>
                    <a:pt x="38315" y="0"/>
                  </a:cubicBezTo>
                  <a:close/>
                </a:path>
              </a:pathLst>
            </a:custGeom>
            <a:solidFill>
              <a:srgbClr val="FFFFFF"/>
            </a:solidFill>
            <a:ln w="9525" cap="rnd">
              <a:solidFill>
                <a:srgbClr val="A6A6A6"/>
              </a:solidFill>
              <a:prstDash val="solid"/>
              <a:round/>
            </a:ln>
          </p:spPr>
          <p:txBody>
            <a:bodyPr/>
            <a:lstStyle/>
            <a:p>
              <a:endParaRPr lang="en-TH"/>
            </a:p>
          </p:txBody>
        </p:sp>
        <p:sp>
          <p:nvSpPr>
            <p:cNvPr id="65" name="TextBox 65"/>
            <p:cNvSpPr txBox="1"/>
            <p:nvPr/>
          </p:nvSpPr>
          <p:spPr>
            <a:xfrm>
              <a:off x="0" y="0"/>
              <a:ext cx="456286" cy="76631"/>
            </a:xfrm>
            <a:prstGeom prst="rect">
              <a:avLst/>
            </a:prstGeom>
          </p:spPr>
          <p:txBody>
            <a:bodyPr lIns="50800" tIns="50800" rIns="50800" bIns="50800" rtlCol="0" anchor="ctr"/>
            <a:lstStyle/>
            <a:p>
              <a:pPr marL="0" lvl="0" indent="0" algn="ctr">
                <a:lnSpc>
                  <a:spcPts val="1199"/>
                </a:lnSpc>
                <a:spcBef>
                  <a:spcPct val="0"/>
                </a:spcBef>
              </a:pPr>
              <a:r>
                <a:rPr lang="en-US" sz="999" b="1" dirty="0">
                  <a:solidFill>
                    <a:srgbClr val="000000"/>
                  </a:solidFill>
                  <a:latin typeface="Lato Heavy"/>
                  <a:ea typeface="Lato Heavy"/>
                  <a:cs typeface="Lato Heavy"/>
                  <a:sym typeface="Lato Heavy"/>
                </a:rPr>
                <a:t>PACRIM WEST</a:t>
              </a:r>
            </a:p>
          </p:txBody>
        </p:sp>
      </p:grpSp>
      <p:grpSp>
        <p:nvGrpSpPr>
          <p:cNvPr id="66" name="Group 66"/>
          <p:cNvGrpSpPr/>
          <p:nvPr/>
        </p:nvGrpSpPr>
        <p:grpSpPr>
          <a:xfrm>
            <a:off x="6252230" y="4714648"/>
            <a:ext cx="1732460" cy="290957"/>
            <a:chOff x="0" y="0"/>
            <a:chExt cx="456286" cy="76631"/>
          </a:xfrm>
        </p:grpSpPr>
        <p:sp>
          <p:nvSpPr>
            <p:cNvPr id="67" name="Freeform 67"/>
            <p:cNvSpPr/>
            <p:nvPr/>
          </p:nvSpPr>
          <p:spPr>
            <a:xfrm>
              <a:off x="0" y="0"/>
              <a:ext cx="456286" cy="76631"/>
            </a:xfrm>
            <a:custGeom>
              <a:avLst/>
              <a:gdLst/>
              <a:ahLst/>
              <a:cxnLst/>
              <a:rect l="l" t="t" r="r" b="b"/>
              <a:pathLst>
                <a:path w="456286" h="76631">
                  <a:moveTo>
                    <a:pt x="38315" y="0"/>
                  </a:moveTo>
                  <a:lnTo>
                    <a:pt x="417970" y="0"/>
                  </a:lnTo>
                  <a:cubicBezTo>
                    <a:pt x="428132" y="0"/>
                    <a:pt x="437878" y="4037"/>
                    <a:pt x="445063" y="11222"/>
                  </a:cubicBezTo>
                  <a:cubicBezTo>
                    <a:pt x="452249" y="18408"/>
                    <a:pt x="456286" y="28153"/>
                    <a:pt x="456286" y="38315"/>
                  </a:cubicBezTo>
                  <a:lnTo>
                    <a:pt x="456286" y="38315"/>
                  </a:lnTo>
                  <a:cubicBezTo>
                    <a:pt x="456286" y="59476"/>
                    <a:pt x="439131" y="76631"/>
                    <a:pt x="417970" y="76631"/>
                  </a:cubicBezTo>
                  <a:lnTo>
                    <a:pt x="38315" y="76631"/>
                  </a:lnTo>
                  <a:cubicBezTo>
                    <a:pt x="17154" y="76631"/>
                    <a:pt x="0" y="59476"/>
                    <a:pt x="0" y="38315"/>
                  </a:cubicBezTo>
                  <a:lnTo>
                    <a:pt x="0" y="38315"/>
                  </a:lnTo>
                  <a:cubicBezTo>
                    <a:pt x="0" y="17154"/>
                    <a:pt x="17154" y="0"/>
                    <a:pt x="38315" y="0"/>
                  </a:cubicBezTo>
                  <a:close/>
                </a:path>
              </a:pathLst>
            </a:custGeom>
            <a:solidFill>
              <a:srgbClr val="FFFFFF"/>
            </a:solidFill>
            <a:ln w="9525" cap="rnd">
              <a:solidFill>
                <a:srgbClr val="A6A6A6"/>
              </a:solidFill>
              <a:prstDash val="solid"/>
              <a:round/>
            </a:ln>
          </p:spPr>
          <p:txBody>
            <a:bodyPr/>
            <a:lstStyle/>
            <a:p>
              <a:endParaRPr lang="en-TH"/>
            </a:p>
          </p:txBody>
        </p:sp>
        <p:sp>
          <p:nvSpPr>
            <p:cNvPr id="68" name="TextBox 68"/>
            <p:cNvSpPr txBox="1"/>
            <p:nvPr/>
          </p:nvSpPr>
          <p:spPr>
            <a:xfrm>
              <a:off x="0" y="0"/>
              <a:ext cx="456286" cy="76631"/>
            </a:xfrm>
            <a:prstGeom prst="rect">
              <a:avLst/>
            </a:prstGeom>
          </p:spPr>
          <p:txBody>
            <a:bodyPr lIns="50800" tIns="50800" rIns="50800" bIns="50800" rtlCol="0" anchor="ctr"/>
            <a:lstStyle/>
            <a:p>
              <a:pPr algn="ctr">
                <a:lnSpc>
                  <a:spcPts val="1199"/>
                </a:lnSpc>
              </a:pPr>
              <a:r>
                <a:rPr lang="en-US" sz="999" b="1" dirty="0">
                  <a:solidFill>
                    <a:srgbClr val="000000"/>
                  </a:solidFill>
                  <a:latin typeface="Lato Heavy"/>
                  <a:ea typeface="Lato Heavy"/>
                  <a:cs typeface="Lato Heavy"/>
                  <a:sym typeface="Lato Heavy"/>
                </a:rPr>
                <a:t>ATISA</a:t>
              </a:r>
            </a:p>
          </p:txBody>
        </p:sp>
      </p:grpSp>
      <p:grpSp>
        <p:nvGrpSpPr>
          <p:cNvPr id="69" name="Group 69"/>
          <p:cNvGrpSpPr/>
          <p:nvPr/>
        </p:nvGrpSpPr>
        <p:grpSpPr>
          <a:xfrm>
            <a:off x="8202172" y="4714648"/>
            <a:ext cx="1732460" cy="290957"/>
            <a:chOff x="0" y="0"/>
            <a:chExt cx="456286" cy="76631"/>
          </a:xfrm>
        </p:grpSpPr>
        <p:sp>
          <p:nvSpPr>
            <p:cNvPr id="70" name="Freeform 70"/>
            <p:cNvSpPr/>
            <p:nvPr/>
          </p:nvSpPr>
          <p:spPr>
            <a:xfrm>
              <a:off x="0" y="0"/>
              <a:ext cx="456286" cy="76631"/>
            </a:xfrm>
            <a:custGeom>
              <a:avLst/>
              <a:gdLst/>
              <a:ahLst/>
              <a:cxnLst/>
              <a:rect l="l" t="t" r="r" b="b"/>
              <a:pathLst>
                <a:path w="456286" h="76631">
                  <a:moveTo>
                    <a:pt x="38315" y="0"/>
                  </a:moveTo>
                  <a:lnTo>
                    <a:pt x="417970" y="0"/>
                  </a:lnTo>
                  <a:cubicBezTo>
                    <a:pt x="428132" y="0"/>
                    <a:pt x="437878" y="4037"/>
                    <a:pt x="445063" y="11222"/>
                  </a:cubicBezTo>
                  <a:cubicBezTo>
                    <a:pt x="452249" y="18408"/>
                    <a:pt x="456286" y="28153"/>
                    <a:pt x="456286" y="38315"/>
                  </a:cubicBezTo>
                  <a:lnTo>
                    <a:pt x="456286" y="38315"/>
                  </a:lnTo>
                  <a:cubicBezTo>
                    <a:pt x="456286" y="59476"/>
                    <a:pt x="439131" y="76631"/>
                    <a:pt x="417970" y="76631"/>
                  </a:cubicBezTo>
                  <a:lnTo>
                    <a:pt x="38315" y="76631"/>
                  </a:lnTo>
                  <a:cubicBezTo>
                    <a:pt x="17154" y="76631"/>
                    <a:pt x="0" y="59476"/>
                    <a:pt x="0" y="38315"/>
                  </a:cubicBezTo>
                  <a:lnTo>
                    <a:pt x="0" y="38315"/>
                  </a:lnTo>
                  <a:cubicBezTo>
                    <a:pt x="0" y="17154"/>
                    <a:pt x="17154" y="0"/>
                    <a:pt x="38315" y="0"/>
                  </a:cubicBezTo>
                  <a:close/>
                </a:path>
              </a:pathLst>
            </a:custGeom>
            <a:solidFill>
              <a:srgbClr val="FFFFFF"/>
            </a:solidFill>
            <a:ln w="9525" cap="rnd">
              <a:solidFill>
                <a:srgbClr val="A6A6A6"/>
              </a:solidFill>
              <a:prstDash val="solid"/>
              <a:round/>
            </a:ln>
          </p:spPr>
          <p:txBody>
            <a:bodyPr/>
            <a:lstStyle/>
            <a:p>
              <a:endParaRPr lang="en-TH"/>
            </a:p>
          </p:txBody>
        </p:sp>
        <p:sp>
          <p:nvSpPr>
            <p:cNvPr id="71" name="TextBox 71"/>
            <p:cNvSpPr txBox="1"/>
            <p:nvPr/>
          </p:nvSpPr>
          <p:spPr>
            <a:xfrm>
              <a:off x="0" y="0"/>
              <a:ext cx="456286" cy="76631"/>
            </a:xfrm>
            <a:prstGeom prst="rect">
              <a:avLst/>
            </a:prstGeom>
          </p:spPr>
          <p:txBody>
            <a:bodyPr lIns="50800" tIns="50800" rIns="50800" bIns="50800" rtlCol="0" anchor="ctr"/>
            <a:lstStyle/>
            <a:p>
              <a:pPr marL="0" lvl="0" indent="0" algn="ctr">
                <a:lnSpc>
                  <a:spcPts val="1199"/>
                </a:lnSpc>
                <a:spcBef>
                  <a:spcPct val="0"/>
                </a:spcBef>
              </a:pPr>
              <a:r>
                <a:rPr lang="en-US" sz="999" b="1" dirty="0">
                  <a:solidFill>
                    <a:srgbClr val="000000"/>
                  </a:solidFill>
                  <a:latin typeface="Lato Heavy"/>
                  <a:ea typeface="Lato Heavy"/>
                  <a:cs typeface="Lato Heavy"/>
                  <a:sym typeface="Lato Heavy"/>
                </a:rPr>
                <a:t>TONGA CABLE</a:t>
              </a:r>
            </a:p>
          </p:txBody>
        </p:sp>
      </p:grpSp>
      <p:grpSp>
        <p:nvGrpSpPr>
          <p:cNvPr id="72" name="Group 72"/>
          <p:cNvGrpSpPr/>
          <p:nvPr/>
        </p:nvGrpSpPr>
        <p:grpSpPr>
          <a:xfrm>
            <a:off x="10152113" y="4714648"/>
            <a:ext cx="1732460" cy="290957"/>
            <a:chOff x="0" y="0"/>
            <a:chExt cx="456286" cy="76631"/>
          </a:xfrm>
        </p:grpSpPr>
        <p:sp>
          <p:nvSpPr>
            <p:cNvPr id="73" name="Freeform 73"/>
            <p:cNvSpPr/>
            <p:nvPr/>
          </p:nvSpPr>
          <p:spPr>
            <a:xfrm>
              <a:off x="0" y="0"/>
              <a:ext cx="456286" cy="76631"/>
            </a:xfrm>
            <a:custGeom>
              <a:avLst/>
              <a:gdLst/>
              <a:ahLst/>
              <a:cxnLst/>
              <a:rect l="l" t="t" r="r" b="b"/>
              <a:pathLst>
                <a:path w="456286" h="76631">
                  <a:moveTo>
                    <a:pt x="38315" y="0"/>
                  </a:moveTo>
                  <a:lnTo>
                    <a:pt x="417970" y="0"/>
                  </a:lnTo>
                  <a:cubicBezTo>
                    <a:pt x="428132" y="0"/>
                    <a:pt x="437878" y="4037"/>
                    <a:pt x="445063" y="11222"/>
                  </a:cubicBezTo>
                  <a:cubicBezTo>
                    <a:pt x="452249" y="18408"/>
                    <a:pt x="456286" y="28153"/>
                    <a:pt x="456286" y="38315"/>
                  </a:cubicBezTo>
                  <a:lnTo>
                    <a:pt x="456286" y="38315"/>
                  </a:lnTo>
                  <a:cubicBezTo>
                    <a:pt x="456286" y="59476"/>
                    <a:pt x="439131" y="76631"/>
                    <a:pt x="417970" y="76631"/>
                  </a:cubicBezTo>
                  <a:lnTo>
                    <a:pt x="38315" y="76631"/>
                  </a:lnTo>
                  <a:cubicBezTo>
                    <a:pt x="17154" y="76631"/>
                    <a:pt x="0" y="59476"/>
                    <a:pt x="0" y="38315"/>
                  </a:cubicBezTo>
                  <a:lnTo>
                    <a:pt x="0" y="38315"/>
                  </a:lnTo>
                  <a:cubicBezTo>
                    <a:pt x="0" y="17154"/>
                    <a:pt x="17154" y="0"/>
                    <a:pt x="38315" y="0"/>
                  </a:cubicBezTo>
                  <a:close/>
                </a:path>
              </a:pathLst>
            </a:custGeom>
            <a:solidFill>
              <a:srgbClr val="FFFFFF"/>
            </a:solidFill>
            <a:ln w="9525" cap="rnd">
              <a:solidFill>
                <a:srgbClr val="A6A6A6"/>
              </a:solidFill>
              <a:prstDash val="solid"/>
              <a:round/>
            </a:ln>
          </p:spPr>
          <p:txBody>
            <a:bodyPr/>
            <a:lstStyle/>
            <a:p>
              <a:endParaRPr lang="en-TH"/>
            </a:p>
          </p:txBody>
        </p:sp>
        <p:sp>
          <p:nvSpPr>
            <p:cNvPr id="74" name="TextBox 74"/>
            <p:cNvSpPr txBox="1"/>
            <p:nvPr/>
          </p:nvSpPr>
          <p:spPr>
            <a:xfrm>
              <a:off x="0" y="0"/>
              <a:ext cx="456286" cy="76631"/>
            </a:xfrm>
            <a:prstGeom prst="rect">
              <a:avLst/>
            </a:prstGeom>
          </p:spPr>
          <p:txBody>
            <a:bodyPr lIns="50800" tIns="50800" rIns="50800" bIns="50800" rtlCol="0" anchor="ctr"/>
            <a:lstStyle/>
            <a:p>
              <a:pPr marL="0" lvl="0" indent="0" algn="ctr">
                <a:lnSpc>
                  <a:spcPts val="1199"/>
                </a:lnSpc>
                <a:spcBef>
                  <a:spcPct val="0"/>
                </a:spcBef>
              </a:pPr>
              <a:r>
                <a:rPr lang="en-US" sz="999" b="1" dirty="0">
                  <a:solidFill>
                    <a:srgbClr val="000000"/>
                  </a:solidFill>
                  <a:latin typeface="Lato Heavy"/>
                  <a:ea typeface="Lato Heavy"/>
                  <a:cs typeface="Lato Heavy"/>
                  <a:sym typeface="Lato Heavy"/>
                </a:rPr>
                <a:t>APNG 2</a:t>
              </a:r>
            </a:p>
          </p:txBody>
        </p:sp>
      </p:grpSp>
      <p:grpSp>
        <p:nvGrpSpPr>
          <p:cNvPr id="75" name="Group 75"/>
          <p:cNvGrpSpPr/>
          <p:nvPr/>
        </p:nvGrpSpPr>
        <p:grpSpPr>
          <a:xfrm>
            <a:off x="12102054" y="4714648"/>
            <a:ext cx="1732460" cy="290957"/>
            <a:chOff x="0" y="0"/>
            <a:chExt cx="456286" cy="76631"/>
          </a:xfrm>
        </p:grpSpPr>
        <p:sp>
          <p:nvSpPr>
            <p:cNvPr id="76" name="Freeform 76"/>
            <p:cNvSpPr/>
            <p:nvPr/>
          </p:nvSpPr>
          <p:spPr>
            <a:xfrm>
              <a:off x="0" y="0"/>
              <a:ext cx="456286" cy="76631"/>
            </a:xfrm>
            <a:custGeom>
              <a:avLst/>
              <a:gdLst/>
              <a:ahLst/>
              <a:cxnLst/>
              <a:rect l="l" t="t" r="r" b="b"/>
              <a:pathLst>
                <a:path w="456286" h="76631">
                  <a:moveTo>
                    <a:pt x="38315" y="0"/>
                  </a:moveTo>
                  <a:lnTo>
                    <a:pt x="417970" y="0"/>
                  </a:lnTo>
                  <a:cubicBezTo>
                    <a:pt x="428132" y="0"/>
                    <a:pt x="437878" y="4037"/>
                    <a:pt x="445063" y="11222"/>
                  </a:cubicBezTo>
                  <a:cubicBezTo>
                    <a:pt x="452249" y="18408"/>
                    <a:pt x="456286" y="28153"/>
                    <a:pt x="456286" y="38315"/>
                  </a:cubicBezTo>
                  <a:lnTo>
                    <a:pt x="456286" y="38315"/>
                  </a:lnTo>
                  <a:cubicBezTo>
                    <a:pt x="456286" y="59476"/>
                    <a:pt x="439131" y="76631"/>
                    <a:pt x="417970" y="76631"/>
                  </a:cubicBezTo>
                  <a:lnTo>
                    <a:pt x="38315" y="76631"/>
                  </a:lnTo>
                  <a:cubicBezTo>
                    <a:pt x="17154" y="76631"/>
                    <a:pt x="0" y="59476"/>
                    <a:pt x="0" y="38315"/>
                  </a:cubicBezTo>
                  <a:lnTo>
                    <a:pt x="0" y="38315"/>
                  </a:lnTo>
                  <a:cubicBezTo>
                    <a:pt x="0" y="17154"/>
                    <a:pt x="17154" y="0"/>
                    <a:pt x="38315" y="0"/>
                  </a:cubicBezTo>
                  <a:close/>
                </a:path>
              </a:pathLst>
            </a:custGeom>
            <a:solidFill>
              <a:srgbClr val="FFFFFF"/>
            </a:solidFill>
            <a:ln w="9525" cap="rnd">
              <a:solidFill>
                <a:srgbClr val="A6A6A6"/>
              </a:solidFill>
              <a:prstDash val="solid"/>
              <a:round/>
            </a:ln>
          </p:spPr>
          <p:txBody>
            <a:bodyPr/>
            <a:lstStyle/>
            <a:p>
              <a:endParaRPr lang="en-TH"/>
            </a:p>
          </p:txBody>
        </p:sp>
        <p:sp>
          <p:nvSpPr>
            <p:cNvPr id="77" name="TextBox 77"/>
            <p:cNvSpPr txBox="1"/>
            <p:nvPr/>
          </p:nvSpPr>
          <p:spPr>
            <a:xfrm>
              <a:off x="0" y="0"/>
              <a:ext cx="456286" cy="76631"/>
            </a:xfrm>
            <a:prstGeom prst="rect">
              <a:avLst/>
            </a:prstGeom>
          </p:spPr>
          <p:txBody>
            <a:bodyPr lIns="50800" tIns="50800" rIns="50800" bIns="50800" rtlCol="0" anchor="ctr"/>
            <a:lstStyle/>
            <a:p>
              <a:pPr marL="0" lvl="0" indent="0" algn="ctr">
                <a:lnSpc>
                  <a:spcPts val="1199"/>
                </a:lnSpc>
                <a:spcBef>
                  <a:spcPct val="0"/>
                </a:spcBef>
              </a:pPr>
              <a:r>
                <a:rPr lang="en-US" sz="999" b="1" dirty="0">
                  <a:solidFill>
                    <a:srgbClr val="000000"/>
                  </a:solidFill>
                  <a:latin typeface="Lato Heavy"/>
                  <a:ea typeface="Lato Heavy"/>
                  <a:cs typeface="Lato Heavy"/>
                  <a:sym typeface="Lato Heavy"/>
                </a:rPr>
                <a:t>HONOTUA</a:t>
              </a:r>
            </a:p>
          </p:txBody>
        </p:sp>
      </p:grpSp>
      <p:grpSp>
        <p:nvGrpSpPr>
          <p:cNvPr id="78" name="Group 78"/>
          <p:cNvGrpSpPr/>
          <p:nvPr/>
        </p:nvGrpSpPr>
        <p:grpSpPr>
          <a:xfrm>
            <a:off x="14051995" y="4714648"/>
            <a:ext cx="1732460" cy="290957"/>
            <a:chOff x="0" y="0"/>
            <a:chExt cx="456286" cy="76631"/>
          </a:xfrm>
        </p:grpSpPr>
        <p:sp>
          <p:nvSpPr>
            <p:cNvPr id="79" name="Freeform 79"/>
            <p:cNvSpPr/>
            <p:nvPr/>
          </p:nvSpPr>
          <p:spPr>
            <a:xfrm>
              <a:off x="0" y="0"/>
              <a:ext cx="456286" cy="76631"/>
            </a:xfrm>
            <a:custGeom>
              <a:avLst/>
              <a:gdLst/>
              <a:ahLst/>
              <a:cxnLst/>
              <a:rect l="l" t="t" r="r" b="b"/>
              <a:pathLst>
                <a:path w="456286" h="76631">
                  <a:moveTo>
                    <a:pt x="38315" y="0"/>
                  </a:moveTo>
                  <a:lnTo>
                    <a:pt x="417970" y="0"/>
                  </a:lnTo>
                  <a:cubicBezTo>
                    <a:pt x="428132" y="0"/>
                    <a:pt x="437878" y="4037"/>
                    <a:pt x="445063" y="11222"/>
                  </a:cubicBezTo>
                  <a:cubicBezTo>
                    <a:pt x="452249" y="18408"/>
                    <a:pt x="456286" y="28153"/>
                    <a:pt x="456286" y="38315"/>
                  </a:cubicBezTo>
                  <a:lnTo>
                    <a:pt x="456286" y="38315"/>
                  </a:lnTo>
                  <a:cubicBezTo>
                    <a:pt x="456286" y="59476"/>
                    <a:pt x="439131" y="76631"/>
                    <a:pt x="417970" y="76631"/>
                  </a:cubicBezTo>
                  <a:lnTo>
                    <a:pt x="38315" y="76631"/>
                  </a:lnTo>
                  <a:cubicBezTo>
                    <a:pt x="17154" y="76631"/>
                    <a:pt x="0" y="59476"/>
                    <a:pt x="0" y="38315"/>
                  </a:cubicBezTo>
                  <a:lnTo>
                    <a:pt x="0" y="38315"/>
                  </a:lnTo>
                  <a:cubicBezTo>
                    <a:pt x="0" y="17154"/>
                    <a:pt x="17154" y="0"/>
                    <a:pt x="38315" y="0"/>
                  </a:cubicBezTo>
                  <a:close/>
                </a:path>
              </a:pathLst>
            </a:custGeom>
            <a:solidFill>
              <a:srgbClr val="FFFFFF"/>
            </a:solidFill>
            <a:ln w="9525" cap="rnd">
              <a:solidFill>
                <a:srgbClr val="A6A6A6"/>
              </a:solidFill>
              <a:prstDash val="solid"/>
              <a:round/>
            </a:ln>
          </p:spPr>
          <p:txBody>
            <a:bodyPr/>
            <a:lstStyle/>
            <a:p>
              <a:endParaRPr lang="en-TH"/>
            </a:p>
          </p:txBody>
        </p:sp>
        <p:sp>
          <p:nvSpPr>
            <p:cNvPr id="80" name="TextBox 80"/>
            <p:cNvSpPr txBox="1"/>
            <p:nvPr/>
          </p:nvSpPr>
          <p:spPr>
            <a:xfrm>
              <a:off x="0" y="0"/>
              <a:ext cx="456286" cy="76631"/>
            </a:xfrm>
            <a:prstGeom prst="rect">
              <a:avLst/>
            </a:prstGeom>
          </p:spPr>
          <p:txBody>
            <a:bodyPr lIns="50800" tIns="50800" rIns="50800" bIns="50800" rtlCol="0" anchor="ctr"/>
            <a:lstStyle/>
            <a:p>
              <a:pPr marL="0" lvl="0" indent="0" algn="ctr">
                <a:lnSpc>
                  <a:spcPts val="1199"/>
                </a:lnSpc>
                <a:spcBef>
                  <a:spcPct val="0"/>
                </a:spcBef>
              </a:pPr>
              <a:r>
                <a:rPr lang="en-US" sz="999" b="1" dirty="0">
                  <a:solidFill>
                    <a:srgbClr val="000000"/>
                  </a:solidFill>
                  <a:latin typeface="Lato Heavy"/>
                  <a:ea typeface="Lato Heavy"/>
                  <a:cs typeface="Lato Heavy"/>
                  <a:sym typeface="Lato Heavy"/>
                </a:rPr>
                <a:t>ASH</a:t>
              </a:r>
            </a:p>
          </p:txBody>
        </p:sp>
      </p:grpSp>
      <p:grpSp>
        <p:nvGrpSpPr>
          <p:cNvPr id="81" name="Group 81"/>
          <p:cNvGrpSpPr/>
          <p:nvPr/>
        </p:nvGrpSpPr>
        <p:grpSpPr>
          <a:xfrm>
            <a:off x="6252230" y="5133398"/>
            <a:ext cx="1732460" cy="290957"/>
            <a:chOff x="0" y="0"/>
            <a:chExt cx="456286" cy="76631"/>
          </a:xfrm>
        </p:grpSpPr>
        <p:sp>
          <p:nvSpPr>
            <p:cNvPr id="82" name="Freeform 82"/>
            <p:cNvSpPr/>
            <p:nvPr/>
          </p:nvSpPr>
          <p:spPr>
            <a:xfrm>
              <a:off x="0" y="0"/>
              <a:ext cx="456286" cy="76631"/>
            </a:xfrm>
            <a:custGeom>
              <a:avLst/>
              <a:gdLst/>
              <a:ahLst/>
              <a:cxnLst/>
              <a:rect l="l" t="t" r="r" b="b"/>
              <a:pathLst>
                <a:path w="456286" h="76631">
                  <a:moveTo>
                    <a:pt x="38315" y="0"/>
                  </a:moveTo>
                  <a:lnTo>
                    <a:pt x="417970" y="0"/>
                  </a:lnTo>
                  <a:cubicBezTo>
                    <a:pt x="428132" y="0"/>
                    <a:pt x="437878" y="4037"/>
                    <a:pt x="445063" y="11222"/>
                  </a:cubicBezTo>
                  <a:cubicBezTo>
                    <a:pt x="452249" y="18408"/>
                    <a:pt x="456286" y="28153"/>
                    <a:pt x="456286" y="38315"/>
                  </a:cubicBezTo>
                  <a:lnTo>
                    <a:pt x="456286" y="38315"/>
                  </a:lnTo>
                  <a:cubicBezTo>
                    <a:pt x="456286" y="59476"/>
                    <a:pt x="439131" y="76631"/>
                    <a:pt x="417970" y="76631"/>
                  </a:cubicBezTo>
                  <a:lnTo>
                    <a:pt x="38315" y="76631"/>
                  </a:lnTo>
                  <a:cubicBezTo>
                    <a:pt x="17154" y="76631"/>
                    <a:pt x="0" y="59476"/>
                    <a:pt x="0" y="38315"/>
                  </a:cubicBezTo>
                  <a:lnTo>
                    <a:pt x="0" y="38315"/>
                  </a:lnTo>
                  <a:cubicBezTo>
                    <a:pt x="0" y="17154"/>
                    <a:pt x="17154" y="0"/>
                    <a:pt x="38315" y="0"/>
                  </a:cubicBezTo>
                  <a:close/>
                </a:path>
              </a:pathLst>
            </a:custGeom>
            <a:solidFill>
              <a:srgbClr val="FFFFFF"/>
            </a:solidFill>
            <a:ln w="9525" cap="rnd">
              <a:solidFill>
                <a:srgbClr val="A6A6A6"/>
              </a:solidFill>
              <a:prstDash val="solid"/>
              <a:round/>
            </a:ln>
          </p:spPr>
          <p:txBody>
            <a:bodyPr/>
            <a:lstStyle/>
            <a:p>
              <a:endParaRPr lang="en-TH"/>
            </a:p>
          </p:txBody>
        </p:sp>
        <p:sp>
          <p:nvSpPr>
            <p:cNvPr id="83" name="TextBox 83"/>
            <p:cNvSpPr txBox="1"/>
            <p:nvPr/>
          </p:nvSpPr>
          <p:spPr>
            <a:xfrm>
              <a:off x="0" y="0"/>
              <a:ext cx="456286" cy="76631"/>
            </a:xfrm>
            <a:prstGeom prst="rect">
              <a:avLst/>
            </a:prstGeom>
          </p:spPr>
          <p:txBody>
            <a:bodyPr lIns="50800" tIns="50800" rIns="50800" bIns="50800" rtlCol="0" anchor="ctr"/>
            <a:lstStyle/>
            <a:p>
              <a:pPr algn="ctr">
                <a:lnSpc>
                  <a:spcPts val="1199"/>
                </a:lnSpc>
              </a:pPr>
              <a:r>
                <a:rPr lang="en-US" sz="999" b="1" dirty="0">
                  <a:solidFill>
                    <a:srgbClr val="000000"/>
                  </a:solidFill>
                  <a:latin typeface="Lato Heavy"/>
                  <a:ea typeface="Lato Heavy"/>
                  <a:cs typeface="Lato Heavy"/>
                  <a:sym typeface="Lato Heavy"/>
                </a:rPr>
                <a:t>SAS</a:t>
              </a:r>
            </a:p>
          </p:txBody>
        </p:sp>
      </p:grpSp>
      <p:grpSp>
        <p:nvGrpSpPr>
          <p:cNvPr id="84" name="Group 84"/>
          <p:cNvGrpSpPr/>
          <p:nvPr/>
        </p:nvGrpSpPr>
        <p:grpSpPr>
          <a:xfrm>
            <a:off x="8202172" y="5133398"/>
            <a:ext cx="1732460" cy="290957"/>
            <a:chOff x="0" y="0"/>
            <a:chExt cx="456286" cy="76631"/>
          </a:xfrm>
        </p:grpSpPr>
        <p:sp>
          <p:nvSpPr>
            <p:cNvPr id="85" name="Freeform 85"/>
            <p:cNvSpPr/>
            <p:nvPr/>
          </p:nvSpPr>
          <p:spPr>
            <a:xfrm>
              <a:off x="0" y="0"/>
              <a:ext cx="456286" cy="76631"/>
            </a:xfrm>
            <a:custGeom>
              <a:avLst/>
              <a:gdLst/>
              <a:ahLst/>
              <a:cxnLst/>
              <a:rect l="l" t="t" r="r" b="b"/>
              <a:pathLst>
                <a:path w="456286" h="76631">
                  <a:moveTo>
                    <a:pt x="38315" y="0"/>
                  </a:moveTo>
                  <a:lnTo>
                    <a:pt x="417970" y="0"/>
                  </a:lnTo>
                  <a:cubicBezTo>
                    <a:pt x="428132" y="0"/>
                    <a:pt x="437878" y="4037"/>
                    <a:pt x="445063" y="11222"/>
                  </a:cubicBezTo>
                  <a:cubicBezTo>
                    <a:pt x="452249" y="18408"/>
                    <a:pt x="456286" y="28153"/>
                    <a:pt x="456286" y="38315"/>
                  </a:cubicBezTo>
                  <a:lnTo>
                    <a:pt x="456286" y="38315"/>
                  </a:lnTo>
                  <a:cubicBezTo>
                    <a:pt x="456286" y="59476"/>
                    <a:pt x="439131" y="76631"/>
                    <a:pt x="417970" y="76631"/>
                  </a:cubicBezTo>
                  <a:lnTo>
                    <a:pt x="38315" y="76631"/>
                  </a:lnTo>
                  <a:cubicBezTo>
                    <a:pt x="17154" y="76631"/>
                    <a:pt x="0" y="59476"/>
                    <a:pt x="0" y="38315"/>
                  </a:cubicBezTo>
                  <a:lnTo>
                    <a:pt x="0" y="38315"/>
                  </a:lnTo>
                  <a:cubicBezTo>
                    <a:pt x="0" y="17154"/>
                    <a:pt x="17154" y="0"/>
                    <a:pt x="38315" y="0"/>
                  </a:cubicBezTo>
                  <a:close/>
                </a:path>
              </a:pathLst>
            </a:custGeom>
            <a:solidFill>
              <a:srgbClr val="FFFFFF"/>
            </a:solidFill>
            <a:ln w="9525" cap="rnd">
              <a:solidFill>
                <a:srgbClr val="A6A6A6"/>
              </a:solidFill>
              <a:prstDash val="solid"/>
              <a:round/>
            </a:ln>
          </p:spPr>
          <p:txBody>
            <a:bodyPr/>
            <a:lstStyle/>
            <a:p>
              <a:endParaRPr lang="en-TH"/>
            </a:p>
          </p:txBody>
        </p:sp>
        <p:sp>
          <p:nvSpPr>
            <p:cNvPr id="86" name="TextBox 86"/>
            <p:cNvSpPr txBox="1"/>
            <p:nvPr/>
          </p:nvSpPr>
          <p:spPr>
            <a:xfrm>
              <a:off x="0" y="0"/>
              <a:ext cx="456286" cy="76631"/>
            </a:xfrm>
            <a:prstGeom prst="rect">
              <a:avLst/>
            </a:prstGeom>
          </p:spPr>
          <p:txBody>
            <a:bodyPr lIns="50800" tIns="50800" rIns="50800" bIns="50800" rtlCol="0" anchor="ctr"/>
            <a:lstStyle/>
            <a:p>
              <a:pPr marL="0" lvl="0" indent="0" algn="ctr">
                <a:lnSpc>
                  <a:spcPts val="1199"/>
                </a:lnSpc>
                <a:spcBef>
                  <a:spcPct val="0"/>
                </a:spcBef>
              </a:pPr>
              <a:r>
                <a:rPr lang="en-US" sz="999" b="1" dirty="0">
                  <a:solidFill>
                    <a:srgbClr val="000000"/>
                  </a:solidFill>
                  <a:latin typeface="Lato Heavy"/>
                  <a:ea typeface="Lato Heavy"/>
                  <a:cs typeface="Lato Heavy"/>
                  <a:sym typeface="Lato Heavy"/>
                </a:rPr>
                <a:t>TUISAMOA</a:t>
              </a:r>
            </a:p>
          </p:txBody>
        </p:sp>
      </p:grpSp>
      <p:grpSp>
        <p:nvGrpSpPr>
          <p:cNvPr id="87" name="Group 87"/>
          <p:cNvGrpSpPr/>
          <p:nvPr/>
        </p:nvGrpSpPr>
        <p:grpSpPr>
          <a:xfrm>
            <a:off x="10152113" y="5133398"/>
            <a:ext cx="1732460" cy="290957"/>
            <a:chOff x="0" y="0"/>
            <a:chExt cx="456286" cy="76631"/>
          </a:xfrm>
        </p:grpSpPr>
        <p:sp>
          <p:nvSpPr>
            <p:cNvPr id="88" name="Freeform 88"/>
            <p:cNvSpPr/>
            <p:nvPr/>
          </p:nvSpPr>
          <p:spPr>
            <a:xfrm>
              <a:off x="0" y="0"/>
              <a:ext cx="456286" cy="76631"/>
            </a:xfrm>
            <a:custGeom>
              <a:avLst/>
              <a:gdLst/>
              <a:ahLst/>
              <a:cxnLst/>
              <a:rect l="l" t="t" r="r" b="b"/>
              <a:pathLst>
                <a:path w="456286" h="76631">
                  <a:moveTo>
                    <a:pt x="38315" y="0"/>
                  </a:moveTo>
                  <a:lnTo>
                    <a:pt x="417970" y="0"/>
                  </a:lnTo>
                  <a:cubicBezTo>
                    <a:pt x="428132" y="0"/>
                    <a:pt x="437878" y="4037"/>
                    <a:pt x="445063" y="11222"/>
                  </a:cubicBezTo>
                  <a:cubicBezTo>
                    <a:pt x="452249" y="18408"/>
                    <a:pt x="456286" y="28153"/>
                    <a:pt x="456286" y="38315"/>
                  </a:cubicBezTo>
                  <a:lnTo>
                    <a:pt x="456286" y="38315"/>
                  </a:lnTo>
                  <a:cubicBezTo>
                    <a:pt x="456286" y="59476"/>
                    <a:pt x="439131" y="76631"/>
                    <a:pt x="417970" y="76631"/>
                  </a:cubicBezTo>
                  <a:lnTo>
                    <a:pt x="38315" y="76631"/>
                  </a:lnTo>
                  <a:cubicBezTo>
                    <a:pt x="17154" y="76631"/>
                    <a:pt x="0" y="59476"/>
                    <a:pt x="0" y="38315"/>
                  </a:cubicBezTo>
                  <a:lnTo>
                    <a:pt x="0" y="38315"/>
                  </a:lnTo>
                  <a:cubicBezTo>
                    <a:pt x="0" y="17154"/>
                    <a:pt x="17154" y="0"/>
                    <a:pt x="38315" y="0"/>
                  </a:cubicBezTo>
                  <a:close/>
                </a:path>
              </a:pathLst>
            </a:custGeom>
            <a:solidFill>
              <a:srgbClr val="FFFFFF"/>
            </a:solidFill>
            <a:ln w="9525" cap="rnd">
              <a:solidFill>
                <a:srgbClr val="A6A6A6"/>
              </a:solidFill>
              <a:prstDash val="solid"/>
              <a:round/>
            </a:ln>
          </p:spPr>
          <p:txBody>
            <a:bodyPr/>
            <a:lstStyle/>
            <a:p>
              <a:endParaRPr lang="en-TH"/>
            </a:p>
          </p:txBody>
        </p:sp>
        <p:sp>
          <p:nvSpPr>
            <p:cNvPr id="89" name="TextBox 89"/>
            <p:cNvSpPr txBox="1"/>
            <p:nvPr/>
          </p:nvSpPr>
          <p:spPr>
            <a:xfrm>
              <a:off x="0" y="0"/>
              <a:ext cx="456286" cy="76631"/>
            </a:xfrm>
            <a:prstGeom prst="rect">
              <a:avLst/>
            </a:prstGeom>
          </p:spPr>
          <p:txBody>
            <a:bodyPr lIns="50800" tIns="50800" rIns="50800" bIns="50800" rtlCol="0" anchor="ctr"/>
            <a:lstStyle/>
            <a:p>
              <a:pPr marL="0" lvl="0" indent="0" algn="ctr">
                <a:lnSpc>
                  <a:spcPts val="1199"/>
                </a:lnSpc>
                <a:spcBef>
                  <a:spcPct val="0"/>
                </a:spcBef>
              </a:pPr>
              <a:r>
                <a:rPr lang="en-US" sz="999" b="1" dirty="0">
                  <a:solidFill>
                    <a:srgbClr val="000000"/>
                  </a:solidFill>
                  <a:latin typeface="Lato Heavy"/>
                  <a:ea typeface="Lato Heavy"/>
                  <a:cs typeface="Lato Heavy"/>
                  <a:sym typeface="Lato Heavy"/>
                </a:rPr>
                <a:t>SCCN</a:t>
              </a:r>
            </a:p>
          </p:txBody>
        </p:sp>
      </p:grpSp>
      <p:grpSp>
        <p:nvGrpSpPr>
          <p:cNvPr id="90" name="Group 90"/>
          <p:cNvGrpSpPr/>
          <p:nvPr/>
        </p:nvGrpSpPr>
        <p:grpSpPr>
          <a:xfrm>
            <a:off x="12102054" y="5133398"/>
            <a:ext cx="1732460" cy="290957"/>
            <a:chOff x="0" y="0"/>
            <a:chExt cx="456286" cy="76631"/>
          </a:xfrm>
        </p:grpSpPr>
        <p:sp>
          <p:nvSpPr>
            <p:cNvPr id="91" name="Freeform 91"/>
            <p:cNvSpPr/>
            <p:nvPr/>
          </p:nvSpPr>
          <p:spPr>
            <a:xfrm>
              <a:off x="0" y="0"/>
              <a:ext cx="456286" cy="76631"/>
            </a:xfrm>
            <a:custGeom>
              <a:avLst/>
              <a:gdLst/>
              <a:ahLst/>
              <a:cxnLst/>
              <a:rect l="l" t="t" r="r" b="b"/>
              <a:pathLst>
                <a:path w="456286" h="76631">
                  <a:moveTo>
                    <a:pt x="38315" y="0"/>
                  </a:moveTo>
                  <a:lnTo>
                    <a:pt x="417970" y="0"/>
                  </a:lnTo>
                  <a:cubicBezTo>
                    <a:pt x="428132" y="0"/>
                    <a:pt x="437878" y="4037"/>
                    <a:pt x="445063" y="11222"/>
                  </a:cubicBezTo>
                  <a:cubicBezTo>
                    <a:pt x="452249" y="18408"/>
                    <a:pt x="456286" y="28153"/>
                    <a:pt x="456286" y="38315"/>
                  </a:cubicBezTo>
                  <a:lnTo>
                    <a:pt x="456286" y="38315"/>
                  </a:lnTo>
                  <a:cubicBezTo>
                    <a:pt x="456286" y="59476"/>
                    <a:pt x="439131" y="76631"/>
                    <a:pt x="417970" y="76631"/>
                  </a:cubicBezTo>
                  <a:lnTo>
                    <a:pt x="38315" y="76631"/>
                  </a:lnTo>
                  <a:cubicBezTo>
                    <a:pt x="17154" y="76631"/>
                    <a:pt x="0" y="59476"/>
                    <a:pt x="0" y="38315"/>
                  </a:cubicBezTo>
                  <a:lnTo>
                    <a:pt x="0" y="38315"/>
                  </a:lnTo>
                  <a:cubicBezTo>
                    <a:pt x="0" y="17154"/>
                    <a:pt x="17154" y="0"/>
                    <a:pt x="38315" y="0"/>
                  </a:cubicBezTo>
                  <a:close/>
                </a:path>
              </a:pathLst>
            </a:custGeom>
            <a:solidFill>
              <a:srgbClr val="FFFFFF"/>
            </a:solidFill>
            <a:ln w="9525" cap="rnd">
              <a:solidFill>
                <a:srgbClr val="A6A6A6"/>
              </a:solidFill>
              <a:prstDash val="solid"/>
              <a:round/>
            </a:ln>
          </p:spPr>
          <p:txBody>
            <a:bodyPr/>
            <a:lstStyle/>
            <a:p>
              <a:endParaRPr lang="en-TH"/>
            </a:p>
          </p:txBody>
        </p:sp>
        <p:sp>
          <p:nvSpPr>
            <p:cNvPr id="92" name="TextBox 92"/>
            <p:cNvSpPr txBox="1"/>
            <p:nvPr/>
          </p:nvSpPr>
          <p:spPr>
            <a:xfrm>
              <a:off x="0" y="0"/>
              <a:ext cx="456286" cy="76631"/>
            </a:xfrm>
            <a:prstGeom prst="rect">
              <a:avLst/>
            </a:prstGeom>
          </p:spPr>
          <p:txBody>
            <a:bodyPr lIns="50800" tIns="50800" rIns="50800" bIns="50800" rtlCol="0" anchor="ctr"/>
            <a:lstStyle/>
            <a:p>
              <a:pPr marL="0" lvl="0" indent="0" algn="ctr">
                <a:lnSpc>
                  <a:spcPts val="1199"/>
                </a:lnSpc>
                <a:spcBef>
                  <a:spcPct val="0"/>
                </a:spcBef>
              </a:pPr>
              <a:r>
                <a:rPr lang="en-US" sz="999" b="1" dirty="0">
                  <a:solidFill>
                    <a:srgbClr val="000000"/>
                  </a:solidFill>
                  <a:latin typeface="Lato Heavy"/>
                  <a:ea typeface="Lato Heavy"/>
                  <a:cs typeface="Lato Heavy"/>
                  <a:sym typeface="Lato Heavy"/>
                </a:rPr>
                <a:t>SMW3</a:t>
              </a:r>
            </a:p>
          </p:txBody>
        </p:sp>
      </p:grpSp>
      <p:grpSp>
        <p:nvGrpSpPr>
          <p:cNvPr id="93" name="Group 93"/>
          <p:cNvGrpSpPr/>
          <p:nvPr/>
        </p:nvGrpSpPr>
        <p:grpSpPr>
          <a:xfrm>
            <a:off x="14051995" y="5133398"/>
            <a:ext cx="1732460" cy="290957"/>
            <a:chOff x="0" y="0"/>
            <a:chExt cx="456286" cy="76631"/>
          </a:xfrm>
        </p:grpSpPr>
        <p:sp>
          <p:nvSpPr>
            <p:cNvPr id="94" name="Freeform 94"/>
            <p:cNvSpPr/>
            <p:nvPr/>
          </p:nvSpPr>
          <p:spPr>
            <a:xfrm>
              <a:off x="0" y="0"/>
              <a:ext cx="456286" cy="76631"/>
            </a:xfrm>
            <a:custGeom>
              <a:avLst/>
              <a:gdLst/>
              <a:ahLst/>
              <a:cxnLst/>
              <a:rect l="l" t="t" r="r" b="b"/>
              <a:pathLst>
                <a:path w="456286" h="76631">
                  <a:moveTo>
                    <a:pt x="38315" y="0"/>
                  </a:moveTo>
                  <a:lnTo>
                    <a:pt x="417970" y="0"/>
                  </a:lnTo>
                  <a:cubicBezTo>
                    <a:pt x="428132" y="0"/>
                    <a:pt x="437878" y="4037"/>
                    <a:pt x="445063" y="11222"/>
                  </a:cubicBezTo>
                  <a:cubicBezTo>
                    <a:pt x="452249" y="18408"/>
                    <a:pt x="456286" y="28153"/>
                    <a:pt x="456286" y="38315"/>
                  </a:cubicBezTo>
                  <a:lnTo>
                    <a:pt x="456286" y="38315"/>
                  </a:lnTo>
                  <a:cubicBezTo>
                    <a:pt x="456286" y="59476"/>
                    <a:pt x="439131" y="76631"/>
                    <a:pt x="417970" y="76631"/>
                  </a:cubicBezTo>
                  <a:lnTo>
                    <a:pt x="38315" y="76631"/>
                  </a:lnTo>
                  <a:cubicBezTo>
                    <a:pt x="17154" y="76631"/>
                    <a:pt x="0" y="59476"/>
                    <a:pt x="0" y="38315"/>
                  </a:cubicBezTo>
                  <a:lnTo>
                    <a:pt x="0" y="38315"/>
                  </a:lnTo>
                  <a:cubicBezTo>
                    <a:pt x="0" y="17154"/>
                    <a:pt x="17154" y="0"/>
                    <a:pt x="38315" y="0"/>
                  </a:cubicBezTo>
                  <a:close/>
                </a:path>
              </a:pathLst>
            </a:custGeom>
            <a:solidFill>
              <a:srgbClr val="FFFFFF"/>
            </a:solidFill>
            <a:ln w="9525" cap="rnd">
              <a:solidFill>
                <a:srgbClr val="A6A6A6"/>
              </a:solidFill>
              <a:prstDash val="solid"/>
              <a:round/>
            </a:ln>
          </p:spPr>
          <p:txBody>
            <a:bodyPr/>
            <a:lstStyle/>
            <a:p>
              <a:endParaRPr lang="en-TH"/>
            </a:p>
          </p:txBody>
        </p:sp>
        <p:sp>
          <p:nvSpPr>
            <p:cNvPr id="95" name="TextBox 95"/>
            <p:cNvSpPr txBox="1"/>
            <p:nvPr/>
          </p:nvSpPr>
          <p:spPr>
            <a:xfrm>
              <a:off x="0" y="0"/>
              <a:ext cx="456286" cy="76631"/>
            </a:xfrm>
            <a:prstGeom prst="rect">
              <a:avLst/>
            </a:prstGeom>
          </p:spPr>
          <p:txBody>
            <a:bodyPr lIns="50800" tIns="50800" rIns="50800" bIns="50800" rtlCol="0" anchor="ctr"/>
            <a:lstStyle/>
            <a:p>
              <a:pPr marL="0" lvl="0" indent="0" algn="ctr">
                <a:lnSpc>
                  <a:spcPts val="1199"/>
                </a:lnSpc>
                <a:spcBef>
                  <a:spcPct val="0"/>
                </a:spcBef>
              </a:pPr>
              <a:r>
                <a:rPr lang="en-US" sz="999" b="1" dirty="0">
                  <a:solidFill>
                    <a:srgbClr val="000000"/>
                  </a:solidFill>
                  <a:latin typeface="Lato Heavy"/>
                  <a:ea typeface="Lato Heavy"/>
                  <a:cs typeface="Lato Heavy"/>
                  <a:sym typeface="Lato Heavy"/>
                </a:rPr>
                <a:t>AJC</a:t>
              </a:r>
            </a:p>
          </p:txBody>
        </p:sp>
      </p:grpSp>
      <p:grpSp>
        <p:nvGrpSpPr>
          <p:cNvPr id="96" name="Group 96"/>
          <p:cNvGrpSpPr/>
          <p:nvPr/>
        </p:nvGrpSpPr>
        <p:grpSpPr>
          <a:xfrm>
            <a:off x="8815220" y="7560469"/>
            <a:ext cx="1732460" cy="290957"/>
            <a:chOff x="0" y="0"/>
            <a:chExt cx="456286" cy="76631"/>
          </a:xfrm>
        </p:grpSpPr>
        <p:sp>
          <p:nvSpPr>
            <p:cNvPr id="97" name="Freeform 97"/>
            <p:cNvSpPr/>
            <p:nvPr/>
          </p:nvSpPr>
          <p:spPr>
            <a:xfrm>
              <a:off x="0" y="0"/>
              <a:ext cx="456286" cy="76631"/>
            </a:xfrm>
            <a:custGeom>
              <a:avLst/>
              <a:gdLst/>
              <a:ahLst/>
              <a:cxnLst/>
              <a:rect l="l" t="t" r="r" b="b"/>
              <a:pathLst>
                <a:path w="456286" h="76631">
                  <a:moveTo>
                    <a:pt x="38315" y="0"/>
                  </a:moveTo>
                  <a:lnTo>
                    <a:pt x="417970" y="0"/>
                  </a:lnTo>
                  <a:cubicBezTo>
                    <a:pt x="428132" y="0"/>
                    <a:pt x="437878" y="4037"/>
                    <a:pt x="445063" y="11222"/>
                  </a:cubicBezTo>
                  <a:cubicBezTo>
                    <a:pt x="452249" y="18408"/>
                    <a:pt x="456286" y="28153"/>
                    <a:pt x="456286" y="38315"/>
                  </a:cubicBezTo>
                  <a:lnTo>
                    <a:pt x="456286" y="38315"/>
                  </a:lnTo>
                  <a:cubicBezTo>
                    <a:pt x="456286" y="59476"/>
                    <a:pt x="439131" y="76631"/>
                    <a:pt x="417970" y="76631"/>
                  </a:cubicBezTo>
                  <a:lnTo>
                    <a:pt x="38315" y="76631"/>
                  </a:lnTo>
                  <a:cubicBezTo>
                    <a:pt x="17154" y="76631"/>
                    <a:pt x="0" y="59476"/>
                    <a:pt x="0" y="38315"/>
                  </a:cubicBezTo>
                  <a:lnTo>
                    <a:pt x="0" y="38315"/>
                  </a:lnTo>
                  <a:cubicBezTo>
                    <a:pt x="0" y="17154"/>
                    <a:pt x="17154" y="0"/>
                    <a:pt x="38315" y="0"/>
                  </a:cubicBezTo>
                  <a:close/>
                </a:path>
              </a:pathLst>
            </a:custGeom>
            <a:solidFill>
              <a:srgbClr val="000000">
                <a:alpha val="0"/>
              </a:srgbClr>
            </a:solidFill>
            <a:ln w="9525" cap="rnd">
              <a:solidFill>
                <a:srgbClr val="F2F2F2"/>
              </a:solidFill>
              <a:prstDash val="solid"/>
              <a:round/>
            </a:ln>
          </p:spPr>
          <p:txBody>
            <a:bodyPr/>
            <a:lstStyle/>
            <a:p>
              <a:endParaRPr lang="en-TH"/>
            </a:p>
          </p:txBody>
        </p:sp>
        <p:sp>
          <p:nvSpPr>
            <p:cNvPr id="98" name="TextBox 98"/>
            <p:cNvSpPr txBox="1"/>
            <p:nvPr/>
          </p:nvSpPr>
          <p:spPr>
            <a:xfrm>
              <a:off x="0" y="0"/>
              <a:ext cx="456286" cy="76631"/>
            </a:xfrm>
            <a:prstGeom prst="rect">
              <a:avLst/>
            </a:prstGeom>
          </p:spPr>
          <p:txBody>
            <a:bodyPr lIns="50800" tIns="50800" rIns="50800" bIns="50800" rtlCol="0" anchor="ctr"/>
            <a:lstStyle/>
            <a:p>
              <a:pPr algn="ctr">
                <a:lnSpc>
                  <a:spcPts val="1199"/>
                </a:lnSpc>
              </a:pPr>
              <a:r>
                <a:rPr lang="en-US" sz="999" b="1" dirty="0">
                  <a:solidFill>
                    <a:srgbClr val="FFFFFF"/>
                  </a:solidFill>
                  <a:latin typeface="Lato Heavy"/>
                  <a:ea typeface="Lato Heavy"/>
                  <a:cs typeface="Lato Heavy"/>
                  <a:sym typeface="Lato Heavy"/>
                </a:rPr>
                <a:t>AEC-1</a:t>
              </a:r>
            </a:p>
          </p:txBody>
        </p:sp>
      </p:grpSp>
      <p:grpSp>
        <p:nvGrpSpPr>
          <p:cNvPr id="99" name="Group 99"/>
          <p:cNvGrpSpPr/>
          <p:nvPr/>
        </p:nvGrpSpPr>
        <p:grpSpPr>
          <a:xfrm>
            <a:off x="10765161" y="7560469"/>
            <a:ext cx="1732460" cy="290957"/>
            <a:chOff x="0" y="0"/>
            <a:chExt cx="456286" cy="76631"/>
          </a:xfrm>
        </p:grpSpPr>
        <p:sp>
          <p:nvSpPr>
            <p:cNvPr id="100" name="Freeform 100"/>
            <p:cNvSpPr/>
            <p:nvPr/>
          </p:nvSpPr>
          <p:spPr>
            <a:xfrm>
              <a:off x="0" y="0"/>
              <a:ext cx="456286" cy="76631"/>
            </a:xfrm>
            <a:custGeom>
              <a:avLst/>
              <a:gdLst/>
              <a:ahLst/>
              <a:cxnLst/>
              <a:rect l="l" t="t" r="r" b="b"/>
              <a:pathLst>
                <a:path w="456286" h="76631">
                  <a:moveTo>
                    <a:pt x="38315" y="0"/>
                  </a:moveTo>
                  <a:lnTo>
                    <a:pt x="417970" y="0"/>
                  </a:lnTo>
                  <a:cubicBezTo>
                    <a:pt x="428132" y="0"/>
                    <a:pt x="437878" y="4037"/>
                    <a:pt x="445063" y="11222"/>
                  </a:cubicBezTo>
                  <a:cubicBezTo>
                    <a:pt x="452249" y="18408"/>
                    <a:pt x="456286" y="28153"/>
                    <a:pt x="456286" y="38315"/>
                  </a:cubicBezTo>
                  <a:lnTo>
                    <a:pt x="456286" y="38315"/>
                  </a:lnTo>
                  <a:cubicBezTo>
                    <a:pt x="456286" y="59476"/>
                    <a:pt x="439131" y="76631"/>
                    <a:pt x="417970" y="76631"/>
                  </a:cubicBezTo>
                  <a:lnTo>
                    <a:pt x="38315" y="76631"/>
                  </a:lnTo>
                  <a:cubicBezTo>
                    <a:pt x="17154" y="76631"/>
                    <a:pt x="0" y="59476"/>
                    <a:pt x="0" y="38315"/>
                  </a:cubicBezTo>
                  <a:lnTo>
                    <a:pt x="0" y="38315"/>
                  </a:lnTo>
                  <a:cubicBezTo>
                    <a:pt x="0" y="17154"/>
                    <a:pt x="17154" y="0"/>
                    <a:pt x="38315" y="0"/>
                  </a:cubicBezTo>
                  <a:close/>
                </a:path>
              </a:pathLst>
            </a:custGeom>
            <a:solidFill>
              <a:srgbClr val="000000">
                <a:alpha val="0"/>
              </a:srgbClr>
            </a:solidFill>
            <a:ln w="9525" cap="rnd">
              <a:solidFill>
                <a:srgbClr val="F2F2F2"/>
              </a:solidFill>
              <a:prstDash val="solid"/>
              <a:round/>
            </a:ln>
          </p:spPr>
          <p:txBody>
            <a:bodyPr/>
            <a:lstStyle/>
            <a:p>
              <a:endParaRPr lang="en-TH"/>
            </a:p>
          </p:txBody>
        </p:sp>
        <p:sp>
          <p:nvSpPr>
            <p:cNvPr id="101" name="TextBox 101"/>
            <p:cNvSpPr txBox="1"/>
            <p:nvPr/>
          </p:nvSpPr>
          <p:spPr>
            <a:xfrm>
              <a:off x="0" y="0"/>
              <a:ext cx="456286" cy="76631"/>
            </a:xfrm>
            <a:prstGeom prst="rect">
              <a:avLst/>
            </a:prstGeom>
          </p:spPr>
          <p:txBody>
            <a:bodyPr lIns="50800" tIns="50800" rIns="50800" bIns="50800" rtlCol="0" anchor="ctr"/>
            <a:lstStyle/>
            <a:p>
              <a:pPr marL="0" lvl="0" indent="0" algn="ctr">
                <a:lnSpc>
                  <a:spcPts val="1199"/>
                </a:lnSpc>
                <a:spcBef>
                  <a:spcPct val="0"/>
                </a:spcBef>
              </a:pPr>
              <a:r>
                <a:rPr lang="en-US" sz="999" b="1" dirty="0">
                  <a:solidFill>
                    <a:srgbClr val="FFFFFF"/>
                  </a:solidFill>
                  <a:latin typeface="Lato Heavy"/>
                  <a:ea typeface="Lato Heavy"/>
                  <a:cs typeface="Lato Heavy"/>
                  <a:sym typeface="Lato Heavy"/>
                </a:rPr>
                <a:t>WACS</a:t>
              </a:r>
            </a:p>
          </p:txBody>
        </p:sp>
      </p:grpSp>
      <p:grpSp>
        <p:nvGrpSpPr>
          <p:cNvPr id="102" name="Group 102"/>
          <p:cNvGrpSpPr/>
          <p:nvPr/>
        </p:nvGrpSpPr>
        <p:grpSpPr>
          <a:xfrm>
            <a:off x="12715102" y="7560469"/>
            <a:ext cx="1732460" cy="290957"/>
            <a:chOff x="0" y="0"/>
            <a:chExt cx="456286" cy="76631"/>
          </a:xfrm>
        </p:grpSpPr>
        <p:sp>
          <p:nvSpPr>
            <p:cNvPr id="103" name="Freeform 103"/>
            <p:cNvSpPr/>
            <p:nvPr/>
          </p:nvSpPr>
          <p:spPr>
            <a:xfrm>
              <a:off x="0" y="0"/>
              <a:ext cx="456286" cy="76631"/>
            </a:xfrm>
            <a:custGeom>
              <a:avLst/>
              <a:gdLst/>
              <a:ahLst/>
              <a:cxnLst/>
              <a:rect l="l" t="t" r="r" b="b"/>
              <a:pathLst>
                <a:path w="456286" h="76631">
                  <a:moveTo>
                    <a:pt x="38315" y="0"/>
                  </a:moveTo>
                  <a:lnTo>
                    <a:pt x="417970" y="0"/>
                  </a:lnTo>
                  <a:cubicBezTo>
                    <a:pt x="428132" y="0"/>
                    <a:pt x="437878" y="4037"/>
                    <a:pt x="445063" y="11222"/>
                  </a:cubicBezTo>
                  <a:cubicBezTo>
                    <a:pt x="452249" y="18408"/>
                    <a:pt x="456286" y="28153"/>
                    <a:pt x="456286" y="38315"/>
                  </a:cubicBezTo>
                  <a:lnTo>
                    <a:pt x="456286" y="38315"/>
                  </a:lnTo>
                  <a:cubicBezTo>
                    <a:pt x="456286" y="59476"/>
                    <a:pt x="439131" y="76631"/>
                    <a:pt x="417970" y="76631"/>
                  </a:cubicBezTo>
                  <a:lnTo>
                    <a:pt x="38315" y="76631"/>
                  </a:lnTo>
                  <a:cubicBezTo>
                    <a:pt x="17154" y="76631"/>
                    <a:pt x="0" y="59476"/>
                    <a:pt x="0" y="38315"/>
                  </a:cubicBezTo>
                  <a:lnTo>
                    <a:pt x="0" y="38315"/>
                  </a:lnTo>
                  <a:cubicBezTo>
                    <a:pt x="0" y="17154"/>
                    <a:pt x="17154" y="0"/>
                    <a:pt x="38315" y="0"/>
                  </a:cubicBezTo>
                  <a:close/>
                </a:path>
              </a:pathLst>
            </a:custGeom>
            <a:solidFill>
              <a:srgbClr val="000000">
                <a:alpha val="0"/>
              </a:srgbClr>
            </a:solidFill>
            <a:ln w="9525" cap="rnd">
              <a:solidFill>
                <a:srgbClr val="F2F2F2"/>
              </a:solidFill>
              <a:prstDash val="solid"/>
              <a:round/>
            </a:ln>
          </p:spPr>
          <p:txBody>
            <a:bodyPr/>
            <a:lstStyle/>
            <a:p>
              <a:endParaRPr lang="en-TH"/>
            </a:p>
          </p:txBody>
        </p:sp>
        <p:sp>
          <p:nvSpPr>
            <p:cNvPr id="104" name="TextBox 104"/>
            <p:cNvSpPr txBox="1"/>
            <p:nvPr/>
          </p:nvSpPr>
          <p:spPr>
            <a:xfrm>
              <a:off x="0" y="0"/>
              <a:ext cx="456286" cy="76631"/>
            </a:xfrm>
            <a:prstGeom prst="rect">
              <a:avLst/>
            </a:prstGeom>
          </p:spPr>
          <p:txBody>
            <a:bodyPr lIns="50800" tIns="50800" rIns="50800" bIns="50800" rtlCol="0" anchor="ctr"/>
            <a:lstStyle/>
            <a:p>
              <a:pPr marL="0" lvl="0" indent="0" algn="ctr">
                <a:lnSpc>
                  <a:spcPts val="1199"/>
                </a:lnSpc>
                <a:spcBef>
                  <a:spcPct val="0"/>
                </a:spcBef>
              </a:pPr>
              <a:r>
                <a:rPr lang="en-US" sz="999" b="1" dirty="0">
                  <a:solidFill>
                    <a:srgbClr val="FFFFFF"/>
                  </a:solidFill>
                  <a:latin typeface="Lato Heavy"/>
                  <a:ea typeface="Lato Heavy"/>
                  <a:cs typeface="Lato Heavy"/>
                  <a:sym typeface="Lato Heavy"/>
                </a:rPr>
                <a:t>SACS</a:t>
              </a:r>
            </a:p>
          </p:txBody>
        </p:sp>
      </p:grpSp>
      <p:grpSp>
        <p:nvGrpSpPr>
          <p:cNvPr id="105" name="Group 105"/>
          <p:cNvGrpSpPr/>
          <p:nvPr/>
        </p:nvGrpSpPr>
        <p:grpSpPr>
          <a:xfrm>
            <a:off x="14665044" y="7560469"/>
            <a:ext cx="1732460" cy="290957"/>
            <a:chOff x="0" y="0"/>
            <a:chExt cx="456286" cy="76631"/>
          </a:xfrm>
        </p:grpSpPr>
        <p:sp>
          <p:nvSpPr>
            <p:cNvPr id="106" name="Freeform 106"/>
            <p:cNvSpPr/>
            <p:nvPr/>
          </p:nvSpPr>
          <p:spPr>
            <a:xfrm>
              <a:off x="0" y="0"/>
              <a:ext cx="456286" cy="76631"/>
            </a:xfrm>
            <a:custGeom>
              <a:avLst/>
              <a:gdLst/>
              <a:ahLst/>
              <a:cxnLst/>
              <a:rect l="l" t="t" r="r" b="b"/>
              <a:pathLst>
                <a:path w="456286" h="76631">
                  <a:moveTo>
                    <a:pt x="38315" y="0"/>
                  </a:moveTo>
                  <a:lnTo>
                    <a:pt x="417970" y="0"/>
                  </a:lnTo>
                  <a:cubicBezTo>
                    <a:pt x="428132" y="0"/>
                    <a:pt x="437878" y="4037"/>
                    <a:pt x="445063" y="11222"/>
                  </a:cubicBezTo>
                  <a:cubicBezTo>
                    <a:pt x="452249" y="18408"/>
                    <a:pt x="456286" y="28153"/>
                    <a:pt x="456286" y="38315"/>
                  </a:cubicBezTo>
                  <a:lnTo>
                    <a:pt x="456286" y="38315"/>
                  </a:lnTo>
                  <a:cubicBezTo>
                    <a:pt x="456286" y="59476"/>
                    <a:pt x="439131" y="76631"/>
                    <a:pt x="417970" y="76631"/>
                  </a:cubicBezTo>
                  <a:lnTo>
                    <a:pt x="38315" y="76631"/>
                  </a:lnTo>
                  <a:cubicBezTo>
                    <a:pt x="17154" y="76631"/>
                    <a:pt x="0" y="59476"/>
                    <a:pt x="0" y="38315"/>
                  </a:cubicBezTo>
                  <a:lnTo>
                    <a:pt x="0" y="38315"/>
                  </a:lnTo>
                  <a:cubicBezTo>
                    <a:pt x="0" y="17154"/>
                    <a:pt x="17154" y="0"/>
                    <a:pt x="38315" y="0"/>
                  </a:cubicBezTo>
                  <a:close/>
                </a:path>
              </a:pathLst>
            </a:custGeom>
            <a:solidFill>
              <a:srgbClr val="000000">
                <a:alpha val="0"/>
              </a:srgbClr>
            </a:solidFill>
            <a:ln w="9525" cap="rnd">
              <a:solidFill>
                <a:srgbClr val="F2F2F2"/>
              </a:solidFill>
              <a:prstDash val="solid"/>
              <a:round/>
            </a:ln>
          </p:spPr>
          <p:txBody>
            <a:bodyPr/>
            <a:lstStyle/>
            <a:p>
              <a:endParaRPr lang="en-TH"/>
            </a:p>
          </p:txBody>
        </p:sp>
        <p:sp>
          <p:nvSpPr>
            <p:cNvPr id="107" name="TextBox 107"/>
            <p:cNvSpPr txBox="1"/>
            <p:nvPr/>
          </p:nvSpPr>
          <p:spPr>
            <a:xfrm>
              <a:off x="0" y="0"/>
              <a:ext cx="456286" cy="76631"/>
            </a:xfrm>
            <a:prstGeom prst="rect">
              <a:avLst/>
            </a:prstGeom>
          </p:spPr>
          <p:txBody>
            <a:bodyPr lIns="50800" tIns="50800" rIns="50800" bIns="50800" rtlCol="0" anchor="ctr"/>
            <a:lstStyle/>
            <a:p>
              <a:pPr marL="0" lvl="0" indent="0" algn="ctr">
                <a:lnSpc>
                  <a:spcPts val="1199"/>
                </a:lnSpc>
                <a:spcBef>
                  <a:spcPct val="0"/>
                </a:spcBef>
              </a:pPr>
              <a:r>
                <a:rPr lang="en-US" sz="999" b="1" dirty="0">
                  <a:solidFill>
                    <a:srgbClr val="FFFFFF"/>
                  </a:solidFill>
                  <a:latin typeface="Lato Heavy"/>
                  <a:ea typeface="Lato Heavy"/>
                  <a:cs typeface="Lato Heavy"/>
                  <a:sym typeface="Lato Heavy"/>
                </a:rPr>
                <a:t>MONET</a:t>
              </a:r>
            </a:p>
          </p:txBody>
        </p:sp>
      </p:grpSp>
      <p:grpSp>
        <p:nvGrpSpPr>
          <p:cNvPr id="108" name="Group 108"/>
          <p:cNvGrpSpPr/>
          <p:nvPr/>
        </p:nvGrpSpPr>
        <p:grpSpPr>
          <a:xfrm>
            <a:off x="8815220" y="7975251"/>
            <a:ext cx="1732460" cy="290957"/>
            <a:chOff x="0" y="0"/>
            <a:chExt cx="456286" cy="76631"/>
          </a:xfrm>
        </p:grpSpPr>
        <p:sp>
          <p:nvSpPr>
            <p:cNvPr id="109" name="Freeform 109"/>
            <p:cNvSpPr/>
            <p:nvPr/>
          </p:nvSpPr>
          <p:spPr>
            <a:xfrm>
              <a:off x="0" y="0"/>
              <a:ext cx="456286" cy="76631"/>
            </a:xfrm>
            <a:custGeom>
              <a:avLst/>
              <a:gdLst/>
              <a:ahLst/>
              <a:cxnLst/>
              <a:rect l="l" t="t" r="r" b="b"/>
              <a:pathLst>
                <a:path w="456286" h="76631">
                  <a:moveTo>
                    <a:pt x="38315" y="0"/>
                  </a:moveTo>
                  <a:lnTo>
                    <a:pt x="417970" y="0"/>
                  </a:lnTo>
                  <a:cubicBezTo>
                    <a:pt x="428132" y="0"/>
                    <a:pt x="437878" y="4037"/>
                    <a:pt x="445063" y="11222"/>
                  </a:cubicBezTo>
                  <a:cubicBezTo>
                    <a:pt x="452249" y="18408"/>
                    <a:pt x="456286" y="28153"/>
                    <a:pt x="456286" y="38315"/>
                  </a:cubicBezTo>
                  <a:lnTo>
                    <a:pt x="456286" y="38315"/>
                  </a:lnTo>
                  <a:cubicBezTo>
                    <a:pt x="456286" y="59476"/>
                    <a:pt x="439131" y="76631"/>
                    <a:pt x="417970" y="76631"/>
                  </a:cubicBezTo>
                  <a:lnTo>
                    <a:pt x="38315" y="76631"/>
                  </a:lnTo>
                  <a:cubicBezTo>
                    <a:pt x="17154" y="76631"/>
                    <a:pt x="0" y="59476"/>
                    <a:pt x="0" y="38315"/>
                  </a:cubicBezTo>
                  <a:lnTo>
                    <a:pt x="0" y="38315"/>
                  </a:lnTo>
                  <a:cubicBezTo>
                    <a:pt x="0" y="17154"/>
                    <a:pt x="17154" y="0"/>
                    <a:pt x="38315" y="0"/>
                  </a:cubicBezTo>
                  <a:close/>
                </a:path>
              </a:pathLst>
            </a:custGeom>
            <a:solidFill>
              <a:srgbClr val="000000">
                <a:alpha val="0"/>
              </a:srgbClr>
            </a:solidFill>
            <a:ln w="9525" cap="rnd">
              <a:solidFill>
                <a:srgbClr val="F2F2F2"/>
              </a:solidFill>
              <a:prstDash val="solid"/>
              <a:round/>
            </a:ln>
          </p:spPr>
          <p:txBody>
            <a:bodyPr/>
            <a:lstStyle/>
            <a:p>
              <a:endParaRPr lang="en-TH"/>
            </a:p>
          </p:txBody>
        </p:sp>
        <p:sp>
          <p:nvSpPr>
            <p:cNvPr id="110" name="TextBox 110"/>
            <p:cNvSpPr txBox="1"/>
            <p:nvPr/>
          </p:nvSpPr>
          <p:spPr>
            <a:xfrm>
              <a:off x="0" y="0"/>
              <a:ext cx="456286" cy="76631"/>
            </a:xfrm>
            <a:prstGeom prst="rect">
              <a:avLst/>
            </a:prstGeom>
          </p:spPr>
          <p:txBody>
            <a:bodyPr lIns="50800" tIns="50800" rIns="50800" bIns="50800" rtlCol="0" anchor="ctr"/>
            <a:lstStyle/>
            <a:p>
              <a:pPr algn="ctr">
                <a:lnSpc>
                  <a:spcPts val="1199"/>
                </a:lnSpc>
              </a:pPr>
              <a:r>
                <a:rPr lang="en-US" sz="999" b="1" dirty="0">
                  <a:solidFill>
                    <a:srgbClr val="FFFFFF"/>
                  </a:solidFill>
                  <a:latin typeface="Lato Heavy"/>
                  <a:ea typeface="Lato Heavy"/>
                  <a:cs typeface="Lato Heavy"/>
                  <a:sym typeface="Lato Heavy"/>
                </a:rPr>
                <a:t>MCT</a:t>
              </a:r>
            </a:p>
          </p:txBody>
        </p:sp>
      </p:grpSp>
      <p:grpSp>
        <p:nvGrpSpPr>
          <p:cNvPr id="111" name="Group 111"/>
          <p:cNvGrpSpPr/>
          <p:nvPr/>
        </p:nvGrpSpPr>
        <p:grpSpPr>
          <a:xfrm>
            <a:off x="10765161" y="7975251"/>
            <a:ext cx="1732460" cy="290957"/>
            <a:chOff x="0" y="0"/>
            <a:chExt cx="456286" cy="76631"/>
          </a:xfrm>
        </p:grpSpPr>
        <p:sp>
          <p:nvSpPr>
            <p:cNvPr id="112" name="Freeform 112"/>
            <p:cNvSpPr/>
            <p:nvPr/>
          </p:nvSpPr>
          <p:spPr>
            <a:xfrm>
              <a:off x="0" y="0"/>
              <a:ext cx="456286" cy="76631"/>
            </a:xfrm>
            <a:custGeom>
              <a:avLst/>
              <a:gdLst/>
              <a:ahLst/>
              <a:cxnLst/>
              <a:rect l="l" t="t" r="r" b="b"/>
              <a:pathLst>
                <a:path w="456286" h="76631">
                  <a:moveTo>
                    <a:pt x="38315" y="0"/>
                  </a:moveTo>
                  <a:lnTo>
                    <a:pt x="417970" y="0"/>
                  </a:lnTo>
                  <a:cubicBezTo>
                    <a:pt x="428132" y="0"/>
                    <a:pt x="437878" y="4037"/>
                    <a:pt x="445063" y="11222"/>
                  </a:cubicBezTo>
                  <a:cubicBezTo>
                    <a:pt x="452249" y="18408"/>
                    <a:pt x="456286" y="28153"/>
                    <a:pt x="456286" y="38315"/>
                  </a:cubicBezTo>
                  <a:lnTo>
                    <a:pt x="456286" y="38315"/>
                  </a:lnTo>
                  <a:cubicBezTo>
                    <a:pt x="456286" y="59476"/>
                    <a:pt x="439131" y="76631"/>
                    <a:pt x="417970" y="76631"/>
                  </a:cubicBezTo>
                  <a:lnTo>
                    <a:pt x="38315" y="76631"/>
                  </a:lnTo>
                  <a:cubicBezTo>
                    <a:pt x="17154" y="76631"/>
                    <a:pt x="0" y="59476"/>
                    <a:pt x="0" y="38315"/>
                  </a:cubicBezTo>
                  <a:lnTo>
                    <a:pt x="0" y="38315"/>
                  </a:lnTo>
                  <a:cubicBezTo>
                    <a:pt x="0" y="17154"/>
                    <a:pt x="17154" y="0"/>
                    <a:pt x="38315" y="0"/>
                  </a:cubicBezTo>
                  <a:close/>
                </a:path>
              </a:pathLst>
            </a:custGeom>
            <a:solidFill>
              <a:srgbClr val="000000">
                <a:alpha val="0"/>
              </a:srgbClr>
            </a:solidFill>
            <a:ln w="9525" cap="rnd">
              <a:solidFill>
                <a:srgbClr val="F2F2F2"/>
              </a:solidFill>
              <a:prstDash val="solid"/>
              <a:round/>
            </a:ln>
          </p:spPr>
          <p:txBody>
            <a:bodyPr/>
            <a:lstStyle/>
            <a:p>
              <a:endParaRPr lang="en-TH"/>
            </a:p>
          </p:txBody>
        </p:sp>
        <p:sp>
          <p:nvSpPr>
            <p:cNvPr id="113" name="TextBox 113"/>
            <p:cNvSpPr txBox="1"/>
            <p:nvPr/>
          </p:nvSpPr>
          <p:spPr>
            <a:xfrm>
              <a:off x="0" y="0"/>
              <a:ext cx="456286" cy="76631"/>
            </a:xfrm>
            <a:prstGeom prst="rect">
              <a:avLst/>
            </a:prstGeom>
          </p:spPr>
          <p:txBody>
            <a:bodyPr lIns="50800" tIns="50800" rIns="50800" bIns="50800" rtlCol="0" anchor="ctr"/>
            <a:lstStyle/>
            <a:p>
              <a:pPr marL="0" lvl="0" indent="0" algn="ctr">
                <a:lnSpc>
                  <a:spcPts val="1199"/>
                </a:lnSpc>
                <a:spcBef>
                  <a:spcPct val="0"/>
                </a:spcBef>
              </a:pPr>
              <a:r>
                <a:rPr lang="en-US" sz="999" b="1" dirty="0">
                  <a:solidFill>
                    <a:srgbClr val="FFFFFF"/>
                  </a:solidFill>
                  <a:latin typeface="Lato Heavy"/>
                  <a:ea typeface="Lato Heavy"/>
                  <a:cs typeface="Lato Heavy"/>
                  <a:sym typeface="Lato Heavy"/>
                </a:rPr>
                <a:t>MENA</a:t>
              </a:r>
            </a:p>
          </p:txBody>
        </p:sp>
      </p:grpSp>
      <p:grpSp>
        <p:nvGrpSpPr>
          <p:cNvPr id="114" name="Group 114"/>
          <p:cNvGrpSpPr/>
          <p:nvPr/>
        </p:nvGrpSpPr>
        <p:grpSpPr>
          <a:xfrm>
            <a:off x="12715102" y="7975251"/>
            <a:ext cx="1732460" cy="290957"/>
            <a:chOff x="0" y="0"/>
            <a:chExt cx="456286" cy="76631"/>
          </a:xfrm>
        </p:grpSpPr>
        <p:sp>
          <p:nvSpPr>
            <p:cNvPr id="115" name="Freeform 115"/>
            <p:cNvSpPr/>
            <p:nvPr/>
          </p:nvSpPr>
          <p:spPr>
            <a:xfrm>
              <a:off x="0" y="0"/>
              <a:ext cx="456286" cy="76631"/>
            </a:xfrm>
            <a:custGeom>
              <a:avLst/>
              <a:gdLst/>
              <a:ahLst/>
              <a:cxnLst/>
              <a:rect l="l" t="t" r="r" b="b"/>
              <a:pathLst>
                <a:path w="456286" h="76631">
                  <a:moveTo>
                    <a:pt x="38315" y="0"/>
                  </a:moveTo>
                  <a:lnTo>
                    <a:pt x="417970" y="0"/>
                  </a:lnTo>
                  <a:cubicBezTo>
                    <a:pt x="428132" y="0"/>
                    <a:pt x="437878" y="4037"/>
                    <a:pt x="445063" y="11222"/>
                  </a:cubicBezTo>
                  <a:cubicBezTo>
                    <a:pt x="452249" y="18408"/>
                    <a:pt x="456286" y="28153"/>
                    <a:pt x="456286" y="38315"/>
                  </a:cubicBezTo>
                  <a:lnTo>
                    <a:pt x="456286" y="38315"/>
                  </a:lnTo>
                  <a:cubicBezTo>
                    <a:pt x="456286" y="59476"/>
                    <a:pt x="439131" y="76631"/>
                    <a:pt x="417970" y="76631"/>
                  </a:cubicBezTo>
                  <a:lnTo>
                    <a:pt x="38315" y="76631"/>
                  </a:lnTo>
                  <a:cubicBezTo>
                    <a:pt x="17154" y="76631"/>
                    <a:pt x="0" y="59476"/>
                    <a:pt x="0" y="38315"/>
                  </a:cubicBezTo>
                  <a:lnTo>
                    <a:pt x="0" y="38315"/>
                  </a:lnTo>
                  <a:cubicBezTo>
                    <a:pt x="0" y="17154"/>
                    <a:pt x="17154" y="0"/>
                    <a:pt x="38315" y="0"/>
                  </a:cubicBezTo>
                  <a:close/>
                </a:path>
              </a:pathLst>
            </a:custGeom>
            <a:solidFill>
              <a:srgbClr val="000000">
                <a:alpha val="0"/>
              </a:srgbClr>
            </a:solidFill>
            <a:ln w="9525" cap="rnd">
              <a:solidFill>
                <a:srgbClr val="F2F2F2"/>
              </a:solidFill>
              <a:prstDash val="solid"/>
              <a:round/>
            </a:ln>
          </p:spPr>
          <p:txBody>
            <a:bodyPr/>
            <a:lstStyle/>
            <a:p>
              <a:endParaRPr lang="en-TH"/>
            </a:p>
          </p:txBody>
        </p:sp>
        <p:sp>
          <p:nvSpPr>
            <p:cNvPr id="116" name="TextBox 116"/>
            <p:cNvSpPr txBox="1"/>
            <p:nvPr/>
          </p:nvSpPr>
          <p:spPr>
            <a:xfrm>
              <a:off x="0" y="0"/>
              <a:ext cx="456286" cy="76631"/>
            </a:xfrm>
            <a:prstGeom prst="rect">
              <a:avLst/>
            </a:prstGeom>
          </p:spPr>
          <p:txBody>
            <a:bodyPr lIns="50800" tIns="50800" rIns="50800" bIns="50800" rtlCol="0" anchor="ctr"/>
            <a:lstStyle/>
            <a:p>
              <a:pPr marL="0" lvl="0" indent="0" algn="ctr">
                <a:lnSpc>
                  <a:spcPts val="1199"/>
                </a:lnSpc>
                <a:spcBef>
                  <a:spcPct val="0"/>
                </a:spcBef>
              </a:pPr>
              <a:r>
                <a:rPr lang="en-US" sz="999" b="1" dirty="0">
                  <a:solidFill>
                    <a:srgbClr val="FFFFFF"/>
                  </a:solidFill>
                  <a:latin typeface="Lato Heavy"/>
                  <a:ea typeface="Lato Heavy"/>
                  <a:cs typeface="Lato Heavy"/>
                  <a:sym typeface="Lato Heavy"/>
                </a:rPr>
                <a:t>SEA-US</a:t>
              </a:r>
            </a:p>
          </p:txBody>
        </p:sp>
      </p:grpSp>
      <p:grpSp>
        <p:nvGrpSpPr>
          <p:cNvPr id="117" name="Group 117"/>
          <p:cNvGrpSpPr/>
          <p:nvPr/>
        </p:nvGrpSpPr>
        <p:grpSpPr>
          <a:xfrm>
            <a:off x="14665044" y="7975251"/>
            <a:ext cx="1732460" cy="290957"/>
            <a:chOff x="0" y="0"/>
            <a:chExt cx="456286" cy="76631"/>
          </a:xfrm>
        </p:grpSpPr>
        <p:sp>
          <p:nvSpPr>
            <p:cNvPr id="118" name="Freeform 118"/>
            <p:cNvSpPr/>
            <p:nvPr/>
          </p:nvSpPr>
          <p:spPr>
            <a:xfrm>
              <a:off x="0" y="0"/>
              <a:ext cx="456286" cy="76631"/>
            </a:xfrm>
            <a:custGeom>
              <a:avLst/>
              <a:gdLst/>
              <a:ahLst/>
              <a:cxnLst/>
              <a:rect l="l" t="t" r="r" b="b"/>
              <a:pathLst>
                <a:path w="456286" h="76631">
                  <a:moveTo>
                    <a:pt x="38315" y="0"/>
                  </a:moveTo>
                  <a:lnTo>
                    <a:pt x="417970" y="0"/>
                  </a:lnTo>
                  <a:cubicBezTo>
                    <a:pt x="428132" y="0"/>
                    <a:pt x="437878" y="4037"/>
                    <a:pt x="445063" y="11222"/>
                  </a:cubicBezTo>
                  <a:cubicBezTo>
                    <a:pt x="452249" y="18408"/>
                    <a:pt x="456286" y="28153"/>
                    <a:pt x="456286" y="38315"/>
                  </a:cubicBezTo>
                  <a:lnTo>
                    <a:pt x="456286" y="38315"/>
                  </a:lnTo>
                  <a:cubicBezTo>
                    <a:pt x="456286" y="59476"/>
                    <a:pt x="439131" y="76631"/>
                    <a:pt x="417970" y="76631"/>
                  </a:cubicBezTo>
                  <a:lnTo>
                    <a:pt x="38315" y="76631"/>
                  </a:lnTo>
                  <a:cubicBezTo>
                    <a:pt x="17154" y="76631"/>
                    <a:pt x="0" y="59476"/>
                    <a:pt x="0" y="38315"/>
                  </a:cubicBezTo>
                  <a:lnTo>
                    <a:pt x="0" y="38315"/>
                  </a:lnTo>
                  <a:cubicBezTo>
                    <a:pt x="0" y="17154"/>
                    <a:pt x="17154" y="0"/>
                    <a:pt x="38315" y="0"/>
                  </a:cubicBezTo>
                  <a:close/>
                </a:path>
              </a:pathLst>
            </a:custGeom>
            <a:solidFill>
              <a:srgbClr val="000000">
                <a:alpha val="0"/>
              </a:srgbClr>
            </a:solidFill>
            <a:ln w="9525" cap="rnd">
              <a:solidFill>
                <a:srgbClr val="F2F2F2"/>
              </a:solidFill>
              <a:prstDash val="solid"/>
              <a:round/>
            </a:ln>
          </p:spPr>
          <p:txBody>
            <a:bodyPr/>
            <a:lstStyle/>
            <a:p>
              <a:endParaRPr lang="en-TH"/>
            </a:p>
          </p:txBody>
        </p:sp>
        <p:sp>
          <p:nvSpPr>
            <p:cNvPr id="119" name="TextBox 119"/>
            <p:cNvSpPr txBox="1"/>
            <p:nvPr/>
          </p:nvSpPr>
          <p:spPr>
            <a:xfrm>
              <a:off x="0" y="0"/>
              <a:ext cx="456286" cy="76631"/>
            </a:xfrm>
            <a:prstGeom prst="rect">
              <a:avLst/>
            </a:prstGeom>
          </p:spPr>
          <p:txBody>
            <a:bodyPr lIns="50800" tIns="50800" rIns="50800" bIns="50800" rtlCol="0" anchor="ctr"/>
            <a:lstStyle/>
            <a:p>
              <a:pPr marL="0" lvl="0" indent="0" algn="ctr">
                <a:lnSpc>
                  <a:spcPts val="1199"/>
                </a:lnSpc>
                <a:spcBef>
                  <a:spcPct val="0"/>
                </a:spcBef>
              </a:pPr>
              <a:r>
                <a:rPr lang="en-US" sz="999" b="1" dirty="0">
                  <a:solidFill>
                    <a:srgbClr val="FFFFFF"/>
                  </a:solidFill>
                  <a:latin typeface="Lato Heavy"/>
                  <a:ea typeface="Lato Heavy"/>
                  <a:cs typeface="Lato Heavy"/>
                  <a:sym typeface="Lato Heavy"/>
                </a:rPr>
                <a:t>HAWAIKI</a:t>
              </a:r>
            </a:p>
          </p:txBody>
        </p:sp>
      </p:grpSp>
      <p:grpSp>
        <p:nvGrpSpPr>
          <p:cNvPr id="120" name="Group 120"/>
          <p:cNvGrpSpPr/>
          <p:nvPr/>
        </p:nvGrpSpPr>
        <p:grpSpPr>
          <a:xfrm>
            <a:off x="8815220" y="8409083"/>
            <a:ext cx="1732460" cy="290957"/>
            <a:chOff x="0" y="0"/>
            <a:chExt cx="456286" cy="76631"/>
          </a:xfrm>
        </p:grpSpPr>
        <p:sp>
          <p:nvSpPr>
            <p:cNvPr id="121" name="Freeform 121"/>
            <p:cNvSpPr/>
            <p:nvPr/>
          </p:nvSpPr>
          <p:spPr>
            <a:xfrm>
              <a:off x="0" y="0"/>
              <a:ext cx="456286" cy="76631"/>
            </a:xfrm>
            <a:custGeom>
              <a:avLst/>
              <a:gdLst/>
              <a:ahLst/>
              <a:cxnLst/>
              <a:rect l="l" t="t" r="r" b="b"/>
              <a:pathLst>
                <a:path w="456286" h="76631">
                  <a:moveTo>
                    <a:pt x="38315" y="0"/>
                  </a:moveTo>
                  <a:lnTo>
                    <a:pt x="417970" y="0"/>
                  </a:lnTo>
                  <a:cubicBezTo>
                    <a:pt x="428132" y="0"/>
                    <a:pt x="437878" y="4037"/>
                    <a:pt x="445063" y="11222"/>
                  </a:cubicBezTo>
                  <a:cubicBezTo>
                    <a:pt x="452249" y="18408"/>
                    <a:pt x="456286" y="28153"/>
                    <a:pt x="456286" y="38315"/>
                  </a:cubicBezTo>
                  <a:lnTo>
                    <a:pt x="456286" y="38315"/>
                  </a:lnTo>
                  <a:cubicBezTo>
                    <a:pt x="456286" y="59476"/>
                    <a:pt x="439131" y="76631"/>
                    <a:pt x="417970" y="76631"/>
                  </a:cubicBezTo>
                  <a:lnTo>
                    <a:pt x="38315" y="76631"/>
                  </a:lnTo>
                  <a:cubicBezTo>
                    <a:pt x="17154" y="76631"/>
                    <a:pt x="0" y="59476"/>
                    <a:pt x="0" y="38315"/>
                  </a:cubicBezTo>
                  <a:lnTo>
                    <a:pt x="0" y="38315"/>
                  </a:lnTo>
                  <a:cubicBezTo>
                    <a:pt x="0" y="17154"/>
                    <a:pt x="17154" y="0"/>
                    <a:pt x="38315" y="0"/>
                  </a:cubicBezTo>
                  <a:close/>
                </a:path>
              </a:pathLst>
            </a:custGeom>
            <a:solidFill>
              <a:srgbClr val="000000">
                <a:alpha val="0"/>
              </a:srgbClr>
            </a:solidFill>
            <a:ln w="9525" cap="rnd">
              <a:solidFill>
                <a:srgbClr val="F2F2F2"/>
              </a:solidFill>
              <a:prstDash val="solid"/>
              <a:round/>
            </a:ln>
          </p:spPr>
          <p:txBody>
            <a:bodyPr/>
            <a:lstStyle/>
            <a:p>
              <a:endParaRPr lang="en-TH"/>
            </a:p>
          </p:txBody>
        </p:sp>
        <p:sp>
          <p:nvSpPr>
            <p:cNvPr id="122" name="TextBox 122"/>
            <p:cNvSpPr txBox="1"/>
            <p:nvPr/>
          </p:nvSpPr>
          <p:spPr>
            <a:xfrm>
              <a:off x="0" y="0"/>
              <a:ext cx="456286" cy="76631"/>
            </a:xfrm>
            <a:prstGeom prst="rect">
              <a:avLst/>
            </a:prstGeom>
          </p:spPr>
          <p:txBody>
            <a:bodyPr lIns="50800" tIns="50800" rIns="50800" bIns="50800" rtlCol="0" anchor="ctr"/>
            <a:lstStyle/>
            <a:p>
              <a:pPr algn="ctr">
                <a:lnSpc>
                  <a:spcPts val="1199"/>
                </a:lnSpc>
              </a:pPr>
              <a:r>
                <a:rPr lang="en-US" sz="999" b="1" dirty="0">
                  <a:solidFill>
                    <a:srgbClr val="FFFFFF"/>
                  </a:solidFill>
                  <a:latin typeface="Lato Heavy"/>
                  <a:ea typeface="Lato Heavy"/>
                  <a:cs typeface="Lato Heavy"/>
                  <a:sym typeface="Lato Heavy"/>
                </a:rPr>
                <a:t>HAVFRUE</a:t>
              </a:r>
            </a:p>
          </p:txBody>
        </p:sp>
      </p:grpSp>
      <p:grpSp>
        <p:nvGrpSpPr>
          <p:cNvPr id="123" name="Group 123"/>
          <p:cNvGrpSpPr/>
          <p:nvPr/>
        </p:nvGrpSpPr>
        <p:grpSpPr>
          <a:xfrm>
            <a:off x="10765161" y="8409083"/>
            <a:ext cx="1732460" cy="290957"/>
            <a:chOff x="0" y="0"/>
            <a:chExt cx="456286" cy="76631"/>
          </a:xfrm>
        </p:grpSpPr>
        <p:sp>
          <p:nvSpPr>
            <p:cNvPr id="124" name="Freeform 124"/>
            <p:cNvSpPr/>
            <p:nvPr/>
          </p:nvSpPr>
          <p:spPr>
            <a:xfrm>
              <a:off x="0" y="0"/>
              <a:ext cx="456286" cy="76631"/>
            </a:xfrm>
            <a:custGeom>
              <a:avLst/>
              <a:gdLst/>
              <a:ahLst/>
              <a:cxnLst/>
              <a:rect l="l" t="t" r="r" b="b"/>
              <a:pathLst>
                <a:path w="456286" h="76631">
                  <a:moveTo>
                    <a:pt x="38315" y="0"/>
                  </a:moveTo>
                  <a:lnTo>
                    <a:pt x="417970" y="0"/>
                  </a:lnTo>
                  <a:cubicBezTo>
                    <a:pt x="428132" y="0"/>
                    <a:pt x="437878" y="4037"/>
                    <a:pt x="445063" y="11222"/>
                  </a:cubicBezTo>
                  <a:cubicBezTo>
                    <a:pt x="452249" y="18408"/>
                    <a:pt x="456286" y="28153"/>
                    <a:pt x="456286" y="38315"/>
                  </a:cubicBezTo>
                  <a:lnTo>
                    <a:pt x="456286" y="38315"/>
                  </a:lnTo>
                  <a:cubicBezTo>
                    <a:pt x="456286" y="59476"/>
                    <a:pt x="439131" y="76631"/>
                    <a:pt x="417970" y="76631"/>
                  </a:cubicBezTo>
                  <a:lnTo>
                    <a:pt x="38315" y="76631"/>
                  </a:lnTo>
                  <a:cubicBezTo>
                    <a:pt x="17154" y="76631"/>
                    <a:pt x="0" y="59476"/>
                    <a:pt x="0" y="38315"/>
                  </a:cubicBezTo>
                  <a:lnTo>
                    <a:pt x="0" y="38315"/>
                  </a:lnTo>
                  <a:cubicBezTo>
                    <a:pt x="0" y="17154"/>
                    <a:pt x="17154" y="0"/>
                    <a:pt x="38315" y="0"/>
                  </a:cubicBezTo>
                  <a:close/>
                </a:path>
              </a:pathLst>
            </a:custGeom>
            <a:solidFill>
              <a:srgbClr val="000000">
                <a:alpha val="0"/>
              </a:srgbClr>
            </a:solidFill>
            <a:ln w="9525" cap="rnd">
              <a:solidFill>
                <a:srgbClr val="F2F2F2"/>
              </a:solidFill>
              <a:prstDash val="solid"/>
              <a:round/>
            </a:ln>
          </p:spPr>
          <p:txBody>
            <a:bodyPr/>
            <a:lstStyle/>
            <a:p>
              <a:endParaRPr lang="en-TH"/>
            </a:p>
          </p:txBody>
        </p:sp>
        <p:sp>
          <p:nvSpPr>
            <p:cNvPr id="125" name="TextBox 125"/>
            <p:cNvSpPr txBox="1"/>
            <p:nvPr/>
          </p:nvSpPr>
          <p:spPr>
            <a:xfrm>
              <a:off x="0" y="0"/>
              <a:ext cx="456286" cy="76631"/>
            </a:xfrm>
            <a:prstGeom prst="rect">
              <a:avLst/>
            </a:prstGeom>
          </p:spPr>
          <p:txBody>
            <a:bodyPr lIns="50800" tIns="50800" rIns="50800" bIns="50800" rtlCol="0" anchor="ctr"/>
            <a:lstStyle/>
            <a:p>
              <a:pPr marL="0" lvl="0" indent="0" algn="ctr">
                <a:lnSpc>
                  <a:spcPts val="1199"/>
                </a:lnSpc>
                <a:spcBef>
                  <a:spcPct val="0"/>
                </a:spcBef>
              </a:pPr>
              <a:r>
                <a:rPr lang="en-US" sz="999" b="1" dirty="0">
                  <a:solidFill>
                    <a:srgbClr val="FFFFFF"/>
                  </a:solidFill>
                  <a:latin typeface="Lato Heavy"/>
                  <a:ea typeface="Lato Heavy"/>
                  <a:cs typeface="Lato Heavy"/>
                  <a:sym typeface="Lato Heavy"/>
                </a:rPr>
                <a:t>ATISA</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1033462"/>
            <a:ext cx="16230600" cy="0"/>
          </a:xfrm>
          <a:prstGeom prst="line">
            <a:avLst/>
          </a:prstGeom>
          <a:ln w="9525" cap="flat">
            <a:solidFill>
              <a:srgbClr val="000000"/>
            </a:solidFill>
            <a:prstDash val="solid"/>
            <a:headEnd type="none" w="sm" len="sm"/>
            <a:tailEnd type="none" w="sm" len="sm"/>
          </a:ln>
        </p:spPr>
        <p:txBody>
          <a:bodyPr/>
          <a:lstStyle/>
          <a:p>
            <a:endParaRPr lang="en-TH"/>
          </a:p>
        </p:txBody>
      </p:sp>
      <p:sp>
        <p:nvSpPr>
          <p:cNvPr id="3" name="AutoShape 3"/>
          <p:cNvSpPr/>
          <p:nvPr/>
        </p:nvSpPr>
        <p:spPr>
          <a:xfrm>
            <a:off x="1028700" y="9253538"/>
            <a:ext cx="16230600" cy="0"/>
          </a:xfrm>
          <a:prstGeom prst="line">
            <a:avLst/>
          </a:prstGeom>
          <a:ln w="9525" cap="flat">
            <a:solidFill>
              <a:srgbClr val="000000"/>
            </a:solidFill>
            <a:prstDash val="solid"/>
            <a:headEnd type="none" w="sm" len="sm"/>
            <a:tailEnd type="none" w="sm" len="sm"/>
          </a:ln>
        </p:spPr>
        <p:txBody>
          <a:bodyPr/>
          <a:lstStyle/>
          <a:p>
            <a:endParaRPr lang="en-TH"/>
          </a:p>
        </p:txBody>
      </p:sp>
      <p:grpSp>
        <p:nvGrpSpPr>
          <p:cNvPr id="4" name="Group 4"/>
          <p:cNvGrpSpPr/>
          <p:nvPr/>
        </p:nvGrpSpPr>
        <p:grpSpPr>
          <a:xfrm>
            <a:off x="13855827" y="9486706"/>
            <a:ext cx="3403473" cy="562451"/>
            <a:chOff x="0" y="0"/>
            <a:chExt cx="4537964" cy="749935"/>
          </a:xfrm>
        </p:grpSpPr>
        <p:sp>
          <p:nvSpPr>
            <p:cNvPr id="5" name="Freeform 5"/>
            <p:cNvSpPr/>
            <p:nvPr/>
          </p:nvSpPr>
          <p:spPr>
            <a:xfrm>
              <a:off x="0" y="0"/>
              <a:ext cx="4537964" cy="749935"/>
            </a:xfrm>
            <a:custGeom>
              <a:avLst/>
              <a:gdLst/>
              <a:ahLst/>
              <a:cxnLst/>
              <a:rect l="l" t="t" r="r" b="b"/>
              <a:pathLst>
                <a:path w="4537964" h="749935">
                  <a:moveTo>
                    <a:pt x="0" y="0"/>
                  </a:moveTo>
                  <a:lnTo>
                    <a:pt x="4537964" y="0"/>
                  </a:lnTo>
                  <a:lnTo>
                    <a:pt x="4537964" y="749935"/>
                  </a:lnTo>
                  <a:lnTo>
                    <a:pt x="0" y="749935"/>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TH"/>
            </a:p>
          </p:txBody>
        </p:sp>
      </p:grpSp>
      <p:sp>
        <p:nvSpPr>
          <p:cNvPr id="6" name="Freeform 6"/>
          <p:cNvSpPr/>
          <p:nvPr/>
        </p:nvSpPr>
        <p:spPr>
          <a:xfrm>
            <a:off x="16165131" y="1274841"/>
            <a:ext cx="729831" cy="417994"/>
          </a:xfrm>
          <a:custGeom>
            <a:avLst/>
            <a:gdLst/>
            <a:ahLst/>
            <a:cxnLst/>
            <a:rect l="l" t="t" r="r" b="b"/>
            <a:pathLst>
              <a:path w="729831" h="417994">
                <a:moveTo>
                  <a:pt x="0" y="0"/>
                </a:moveTo>
                <a:lnTo>
                  <a:pt x="729831" y="0"/>
                </a:lnTo>
                <a:lnTo>
                  <a:pt x="729831" y="417994"/>
                </a:lnTo>
                <a:lnTo>
                  <a:pt x="0" y="41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TH"/>
          </a:p>
        </p:txBody>
      </p:sp>
      <p:sp>
        <p:nvSpPr>
          <p:cNvPr id="7" name="Freeform 7"/>
          <p:cNvSpPr/>
          <p:nvPr/>
        </p:nvSpPr>
        <p:spPr>
          <a:xfrm>
            <a:off x="269142" y="8951946"/>
            <a:ext cx="301215" cy="301592"/>
          </a:xfrm>
          <a:custGeom>
            <a:avLst/>
            <a:gdLst/>
            <a:ahLst/>
            <a:cxnLst/>
            <a:rect l="l" t="t" r="r" b="b"/>
            <a:pathLst>
              <a:path w="301215" h="301592">
                <a:moveTo>
                  <a:pt x="0" y="0"/>
                </a:moveTo>
                <a:lnTo>
                  <a:pt x="301214" y="0"/>
                </a:lnTo>
                <a:lnTo>
                  <a:pt x="301214" y="301592"/>
                </a:lnTo>
                <a:lnTo>
                  <a:pt x="0" y="30159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TH"/>
          </a:p>
        </p:txBody>
      </p:sp>
      <p:sp>
        <p:nvSpPr>
          <p:cNvPr id="8" name="TextBox 8"/>
          <p:cNvSpPr txBox="1"/>
          <p:nvPr/>
        </p:nvSpPr>
        <p:spPr>
          <a:xfrm>
            <a:off x="1028700" y="9677206"/>
            <a:ext cx="4020586" cy="209550"/>
          </a:xfrm>
          <a:prstGeom prst="rect">
            <a:avLst/>
          </a:prstGeom>
        </p:spPr>
        <p:txBody>
          <a:bodyPr lIns="0" tIns="0" rIns="0" bIns="0" rtlCol="0" anchor="t">
            <a:spAutoFit/>
          </a:bodyPr>
          <a:lstStyle/>
          <a:p>
            <a:pPr algn="l">
              <a:lnSpc>
                <a:spcPts val="1438"/>
              </a:lnSpc>
            </a:pPr>
            <a:r>
              <a:rPr lang="en-US" sz="1200" dirty="0">
                <a:solidFill>
                  <a:srgbClr val="000000"/>
                </a:solidFill>
                <a:latin typeface="Inter"/>
                <a:ea typeface="Inter"/>
                <a:cs typeface="Inter"/>
                <a:sym typeface="Inter"/>
              </a:rPr>
              <a:t>Copyright © 2024 APTelecom</a:t>
            </a:r>
          </a:p>
        </p:txBody>
      </p:sp>
      <p:sp>
        <p:nvSpPr>
          <p:cNvPr id="9" name="TextBox 9"/>
          <p:cNvSpPr txBox="1"/>
          <p:nvPr/>
        </p:nvSpPr>
        <p:spPr>
          <a:xfrm>
            <a:off x="6205521" y="9677206"/>
            <a:ext cx="4020586" cy="209550"/>
          </a:xfrm>
          <a:prstGeom prst="rect">
            <a:avLst/>
          </a:prstGeom>
        </p:spPr>
        <p:txBody>
          <a:bodyPr lIns="0" tIns="0" rIns="0" bIns="0" rtlCol="0" anchor="t">
            <a:spAutoFit/>
          </a:bodyPr>
          <a:lstStyle/>
          <a:p>
            <a:pPr algn="ctr">
              <a:lnSpc>
                <a:spcPts val="1438"/>
              </a:lnSpc>
            </a:pPr>
            <a:r>
              <a:rPr lang="en-US" sz="1200" b="1" i="1" dirty="0">
                <a:solidFill>
                  <a:srgbClr val="000000"/>
                </a:solidFill>
                <a:latin typeface="Inter Bold Italics"/>
                <a:ea typeface="Inter Bold Italics"/>
                <a:cs typeface="Inter Bold Italics"/>
                <a:sym typeface="Inter Bold Italics"/>
              </a:rPr>
              <a:t>Strictly Confidential </a:t>
            </a:r>
          </a:p>
        </p:txBody>
      </p:sp>
      <p:sp>
        <p:nvSpPr>
          <p:cNvPr id="10" name="TextBox 10"/>
          <p:cNvSpPr txBox="1"/>
          <p:nvPr/>
        </p:nvSpPr>
        <p:spPr>
          <a:xfrm>
            <a:off x="1028700" y="1352030"/>
            <a:ext cx="12521620" cy="704659"/>
          </a:xfrm>
          <a:prstGeom prst="rect">
            <a:avLst/>
          </a:prstGeom>
        </p:spPr>
        <p:txBody>
          <a:bodyPr lIns="0" tIns="0" rIns="0" bIns="0" rtlCol="0" anchor="t">
            <a:spAutoFit/>
          </a:bodyPr>
          <a:lstStyle/>
          <a:p>
            <a:pPr marL="0" lvl="0" indent="0" algn="l">
              <a:lnSpc>
                <a:spcPts val="5140"/>
              </a:lnSpc>
            </a:pPr>
            <a:r>
              <a:rPr lang="en-US" sz="4470" b="1" spc="-303" dirty="0">
                <a:solidFill>
                  <a:srgbClr val="000000"/>
                </a:solidFill>
                <a:latin typeface="Poppins Medium"/>
                <a:ea typeface="Poppins Medium"/>
                <a:cs typeface="Poppins Medium"/>
                <a:sym typeface="Poppins Medium"/>
              </a:rPr>
              <a:t>Proven Results across geographies and sectors</a:t>
            </a:r>
          </a:p>
        </p:txBody>
      </p:sp>
      <p:grpSp>
        <p:nvGrpSpPr>
          <p:cNvPr id="11" name="Group 11"/>
          <p:cNvGrpSpPr/>
          <p:nvPr/>
        </p:nvGrpSpPr>
        <p:grpSpPr>
          <a:xfrm>
            <a:off x="12551242" y="2399590"/>
            <a:ext cx="4343720" cy="6420560"/>
            <a:chOff x="0" y="0"/>
            <a:chExt cx="672956" cy="994713"/>
          </a:xfrm>
        </p:grpSpPr>
        <p:sp>
          <p:nvSpPr>
            <p:cNvPr id="12" name="Freeform 12"/>
            <p:cNvSpPr/>
            <p:nvPr/>
          </p:nvSpPr>
          <p:spPr>
            <a:xfrm>
              <a:off x="0" y="0"/>
              <a:ext cx="672956" cy="994713"/>
            </a:xfrm>
            <a:custGeom>
              <a:avLst/>
              <a:gdLst/>
              <a:ahLst/>
              <a:cxnLst/>
              <a:rect l="l" t="t" r="r" b="b"/>
              <a:pathLst>
                <a:path w="672956" h="994713">
                  <a:moveTo>
                    <a:pt x="35646" y="0"/>
                  </a:moveTo>
                  <a:lnTo>
                    <a:pt x="637309" y="0"/>
                  </a:lnTo>
                  <a:cubicBezTo>
                    <a:pt x="646763" y="0"/>
                    <a:pt x="655830" y="3756"/>
                    <a:pt x="662515" y="10441"/>
                  </a:cubicBezTo>
                  <a:cubicBezTo>
                    <a:pt x="669200" y="17126"/>
                    <a:pt x="672956" y="26192"/>
                    <a:pt x="672956" y="35646"/>
                  </a:cubicBezTo>
                  <a:lnTo>
                    <a:pt x="672956" y="959066"/>
                  </a:lnTo>
                  <a:cubicBezTo>
                    <a:pt x="672956" y="968520"/>
                    <a:pt x="669200" y="977587"/>
                    <a:pt x="662515" y="984272"/>
                  </a:cubicBezTo>
                  <a:cubicBezTo>
                    <a:pt x="655830" y="990957"/>
                    <a:pt x="646763" y="994713"/>
                    <a:pt x="637309" y="994713"/>
                  </a:cubicBezTo>
                  <a:lnTo>
                    <a:pt x="35646" y="994713"/>
                  </a:lnTo>
                  <a:cubicBezTo>
                    <a:pt x="26192" y="994713"/>
                    <a:pt x="17126" y="990957"/>
                    <a:pt x="10441" y="984272"/>
                  </a:cubicBezTo>
                  <a:cubicBezTo>
                    <a:pt x="3756" y="977587"/>
                    <a:pt x="0" y="968520"/>
                    <a:pt x="0" y="959066"/>
                  </a:cubicBezTo>
                  <a:lnTo>
                    <a:pt x="0" y="35646"/>
                  </a:lnTo>
                  <a:cubicBezTo>
                    <a:pt x="0" y="26192"/>
                    <a:pt x="3756" y="17126"/>
                    <a:pt x="10441" y="10441"/>
                  </a:cubicBezTo>
                  <a:cubicBezTo>
                    <a:pt x="17126" y="3756"/>
                    <a:pt x="26192" y="0"/>
                    <a:pt x="35646" y="0"/>
                  </a:cubicBezTo>
                  <a:close/>
                </a:path>
              </a:pathLst>
            </a:custGeom>
            <a:blipFill>
              <a:blip r:embed="rId7" cstate="email">
                <a:extLst>
                  <a:ext uri="{28A0092B-C50C-407E-A947-70E740481C1C}">
                    <a14:useLocalDpi xmlns:a14="http://schemas.microsoft.com/office/drawing/2010/main"/>
                  </a:ext>
                </a:extLst>
              </a:blip>
              <a:stretch>
                <a:fillRect/>
              </a:stretch>
            </a:blipFill>
            <a:ln w="19050" cap="sq">
              <a:solidFill>
                <a:srgbClr val="AEBFCD"/>
              </a:solidFill>
              <a:prstDash val="solid"/>
              <a:miter/>
            </a:ln>
          </p:spPr>
          <p:txBody>
            <a:bodyPr/>
            <a:lstStyle/>
            <a:p>
              <a:endParaRPr lang="en-TH"/>
            </a:p>
          </p:txBody>
        </p:sp>
      </p:grpSp>
      <p:grpSp>
        <p:nvGrpSpPr>
          <p:cNvPr id="13" name="Group 13"/>
          <p:cNvGrpSpPr/>
          <p:nvPr/>
        </p:nvGrpSpPr>
        <p:grpSpPr>
          <a:xfrm>
            <a:off x="12710459" y="2559351"/>
            <a:ext cx="486101" cy="486101"/>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7FC"/>
            </a:solidFill>
            <a:ln w="19050" cap="sq">
              <a:solidFill>
                <a:srgbClr val="AEBFCD"/>
              </a:solidFill>
              <a:prstDash val="solid"/>
              <a:miter/>
            </a:ln>
          </p:spPr>
          <p:txBody>
            <a:bodyPr/>
            <a:lstStyle/>
            <a:p>
              <a:endParaRPr lang="en-TH"/>
            </a:p>
          </p:txBody>
        </p:sp>
        <p:sp>
          <p:nvSpPr>
            <p:cNvPr id="15" name="TextBox 15"/>
            <p:cNvSpPr txBox="1"/>
            <p:nvPr/>
          </p:nvSpPr>
          <p:spPr>
            <a:xfrm>
              <a:off x="76200" y="47625"/>
              <a:ext cx="660400" cy="688975"/>
            </a:xfrm>
            <a:prstGeom prst="rect">
              <a:avLst/>
            </a:prstGeom>
          </p:spPr>
          <p:txBody>
            <a:bodyPr lIns="50800" tIns="50800" rIns="50800" bIns="50800" rtlCol="0" anchor="ctr"/>
            <a:lstStyle/>
            <a:p>
              <a:pPr algn="ctr">
                <a:lnSpc>
                  <a:spcPts val="2355"/>
                </a:lnSpc>
              </a:pPr>
              <a:endParaRPr dirty="0"/>
            </a:p>
          </p:txBody>
        </p:sp>
      </p:grpSp>
      <p:sp>
        <p:nvSpPr>
          <p:cNvPr id="16" name="Freeform 16"/>
          <p:cNvSpPr/>
          <p:nvPr/>
        </p:nvSpPr>
        <p:spPr>
          <a:xfrm>
            <a:off x="12846595" y="2655395"/>
            <a:ext cx="213829" cy="294015"/>
          </a:xfrm>
          <a:custGeom>
            <a:avLst/>
            <a:gdLst/>
            <a:ahLst/>
            <a:cxnLst/>
            <a:rect l="l" t="t" r="r" b="b"/>
            <a:pathLst>
              <a:path w="213829" h="294015">
                <a:moveTo>
                  <a:pt x="0" y="0"/>
                </a:moveTo>
                <a:lnTo>
                  <a:pt x="213829" y="0"/>
                </a:lnTo>
                <a:lnTo>
                  <a:pt x="213829" y="294014"/>
                </a:lnTo>
                <a:lnTo>
                  <a:pt x="0" y="29401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TH"/>
          </a:p>
        </p:txBody>
      </p:sp>
      <p:sp>
        <p:nvSpPr>
          <p:cNvPr id="17" name="AutoShape 17"/>
          <p:cNvSpPr/>
          <p:nvPr/>
        </p:nvSpPr>
        <p:spPr>
          <a:xfrm flipV="1">
            <a:off x="3966729" y="3089399"/>
            <a:ext cx="8405067" cy="9525"/>
          </a:xfrm>
          <a:prstGeom prst="line">
            <a:avLst/>
          </a:prstGeom>
          <a:ln w="19050" cap="flat">
            <a:solidFill>
              <a:srgbClr val="1F92C8"/>
            </a:solidFill>
            <a:prstDash val="solid"/>
            <a:headEnd type="none" w="sm" len="sm"/>
            <a:tailEnd type="diamond" w="lg" len="lg"/>
          </a:ln>
        </p:spPr>
        <p:txBody>
          <a:bodyPr/>
          <a:lstStyle/>
          <a:p>
            <a:endParaRPr lang="en-TH"/>
          </a:p>
        </p:txBody>
      </p:sp>
      <p:grpSp>
        <p:nvGrpSpPr>
          <p:cNvPr id="18" name="Group 18"/>
          <p:cNvGrpSpPr/>
          <p:nvPr/>
        </p:nvGrpSpPr>
        <p:grpSpPr>
          <a:xfrm>
            <a:off x="1028700" y="2676762"/>
            <a:ext cx="3759966" cy="844324"/>
            <a:chOff x="0" y="0"/>
            <a:chExt cx="990279" cy="222373"/>
          </a:xfrm>
        </p:grpSpPr>
        <p:sp>
          <p:nvSpPr>
            <p:cNvPr id="19" name="Freeform 19"/>
            <p:cNvSpPr/>
            <p:nvPr/>
          </p:nvSpPr>
          <p:spPr>
            <a:xfrm>
              <a:off x="0" y="0"/>
              <a:ext cx="990279" cy="222373"/>
            </a:xfrm>
            <a:custGeom>
              <a:avLst/>
              <a:gdLst/>
              <a:ahLst/>
              <a:cxnLst/>
              <a:rect l="l" t="t" r="r" b="b"/>
              <a:pathLst>
                <a:path w="990279" h="222373">
                  <a:moveTo>
                    <a:pt x="41181" y="0"/>
                  </a:moveTo>
                  <a:lnTo>
                    <a:pt x="949098" y="0"/>
                  </a:lnTo>
                  <a:cubicBezTo>
                    <a:pt x="960020" y="0"/>
                    <a:pt x="970495" y="4339"/>
                    <a:pt x="978218" y="12062"/>
                  </a:cubicBezTo>
                  <a:cubicBezTo>
                    <a:pt x="985940" y="19784"/>
                    <a:pt x="990279" y="30259"/>
                    <a:pt x="990279" y="41181"/>
                  </a:cubicBezTo>
                  <a:lnTo>
                    <a:pt x="990279" y="181193"/>
                  </a:lnTo>
                  <a:cubicBezTo>
                    <a:pt x="990279" y="203936"/>
                    <a:pt x="971842" y="222373"/>
                    <a:pt x="949098" y="222373"/>
                  </a:cubicBezTo>
                  <a:lnTo>
                    <a:pt x="41181" y="222373"/>
                  </a:lnTo>
                  <a:cubicBezTo>
                    <a:pt x="18437" y="222373"/>
                    <a:pt x="0" y="203936"/>
                    <a:pt x="0" y="181193"/>
                  </a:cubicBezTo>
                  <a:lnTo>
                    <a:pt x="0" y="41181"/>
                  </a:lnTo>
                  <a:cubicBezTo>
                    <a:pt x="0" y="18437"/>
                    <a:pt x="18437" y="0"/>
                    <a:pt x="41181" y="0"/>
                  </a:cubicBezTo>
                  <a:close/>
                </a:path>
              </a:pathLst>
            </a:custGeom>
            <a:solidFill>
              <a:srgbClr val="FFFFFF"/>
            </a:solidFill>
            <a:ln w="19050" cap="sq">
              <a:solidFill>
                <a:srgbClr val="1F92C8"/>
              </a:solidFill>
              <a:prstDash val="solid"/>
              <a:miter/>
            </a:ln>
          </p:spPr>
          <p:txBody>
            <a:bodyPr/>
            <a:lstStyle/>
            <a:p>
              <a:endParaRPr lang="en-TH"/>
            </a:p>
          </p:txBody>
        </p:sp>
        <p:sp>
          <p:nvSpPr>
            <p:cNvPr id="20" name="TextBox 20"/>
            <p:cNvSpPr txBox="1"/>
            <p:nvPr/>
          </p:nvSpPr>
          <p:spPr>
            <a:xfrm>
              <a:off x="0" y="-28575"/>
              <a:ext cx="990279" cy="250948"/>
            </a:xfrm>
            <a:prstGeom prst="rect">
              <a:avLst/>
            </a:prstGeom>
          </p:spPr>
          <p:txBody>
            <a:bodyPr lIns="50800" tIns="50800" rIns="50800" bIns="50800" rtlCol="0" anchor="ctr"/>
            <a:lstStyle/>
            <a:p>
              <a:pPr marL="0" lvl="0" indent="0" algn="ctr">
                <a:lnSpc>
                  <a:spcPts val="2159"/>
                </a:lnSpc>
                <a:spcBef>
                  <a:spcPct val="0"/>
                </a:spcBef>
              </a:pPr>
              <a:endParaRPr dirty="0"/>
            </a:p>
          </p:txBody>
        </p:sp>
      </p:grpSp>
      <p:grpSp>
        <p:nvGrpSpPr>
          <p:cNvPr id="21" name="Group 21"/>
          <p:cNvGrpSpPr/>
          <p:nvPr/>
        </p:nvGrpSpPr>
        <p:grpSpPr>
          <a:xfrm>
            <a:off x="6466141" y="2667237"/>
            <a:ext cx="3759966" cy="844324"/>
            <a:chOff x="0" y="0"/>
            <a:chExt cx="990279" cy="222373"/>
          </a:xfrm>
        </p:grpSpPr>
        <p:sp>
          <p:nvSpPr>
            <p:cNvPr id="22" name="Freeform 22"/>
            <p:cNvSpPr/>
            <p:nvPr/>
          </p:nvSpPr>
          <p:spPr>
            <a:xfrm>
              <a:off x="0" y="0"/>
              <a:ext cx="990279" cy="222373"/>
            </a:xfrm>
            <a:custGeom>
              <a:avLst/>
              <a:gdLst/>
              <a:ahLst/>
              <a:cxnLst/>
              <a:rect l="l" t="t" r="r" b="b"/>
              <a:pathLst>
                <a:path w="990279" h="222373">
                  <a:moveTo>
                    <a:pt x="41181" y="0"/>
                  </a:moveTo>
                  <a:lnTo>
                    <a:pt x="949098" y="0"/>
                  </a:lnTo>
                  <a:cubicBezTo>
                    <a:pt x="960020" y="0"/>
                    <a:pt x="970495" y="4339"/>
                    <a:pt x="978218" y="12062"/>
                  </a:cubicBezTo>
                  <a:cubicBezTo>
                    <a:pt x="985940" y="19784"/>
                    <a:pt x="990279" y="30259"/>
                    <a:pt x="990279" y="41181"/>
                  </a:cubicBezTo>
                  <a:lnTo>
                    <a:pt x="990279" y="181193"/>
                  </a:lnTo>
                  <a:cubicBezTo>
                    <a:pt x="990279" y="203936"/>
                    <a:pt x="971842" y="222373"/>
                    <a:pt x="949098" y="222373"/>
                  </a:cubicBezTo>
                  <a:lnTo>
                    <a:pt x="41181" y="222373"/>
                  </a:lnTo>
                  <a:cubicBezTo>
                    <a:pt x="18437" y="222373"/>
                    <a:pt x="0" y="203936"/>
                    <a:pt x="0" y="181193"/>
                  </a:cubicBezTo>
                  <a:lnTo>
                    <a:pt x="0" y="41181"/>
                  </a:lnTo>
                  <a:cubicBezTo>
                    <a:pt x="0" y="18437"/>
                    <a:pt x="18437" y="0"/>
                    <a:pt x="41181" y="0"/>
                  </a:cubicBezTo>
                  <a:close/>
                </a:path>
              </a:pathLst>
            </a:custGeom>
            <a:solidFill>
              <a:srgbClr val="1F92C8"/>
            </a:solidFill>
            <a:ln cap="sq">
              <a:noFill/>
              <a:prstDash val="solid"/>
              <a:miter/>
            </a:ln>
          </p:spPr>
          <p:txBody>
            <a:bodyPr/>
            <a:lstStyle/>
            <a:p>
              <a:endParaRPr lang="en-TH"/>
            </a:p>
          </p:txBody>
        </p:sp>
        <p:sp>
          <p:nvSpPr>
            <p:cNvPr id="23" name="TextBox 23"/>
            <p:cNvSpPr txBox="1"/>
            <p:nvPr/>
          </p:nvSpPr>
          <p:spPr>
            <a:xfrm>
              <a:off x="0" y="-28575"/>
              <a:ext cx="990279" cy="250948"/>
            </a:xfrm>
            <a:prstGeom prst="rect">
              <a:avLst/>
            </a:prstGeom>
          </p:spPr>
          <p:txBody>
            <a:bodyPr lIns="50800" tIns="50800" rIns="50800" bIns="50800" rtlCol="0" anchor="ctr"/>
            <a:lstStyle/>
            <a:p>
              <a:pPr marL="0" lvl="0" indent="0" algn="ctr">
                <a:lnSpc>
                  <a:spcPts val="2159"/>
                </a:lnSpc>
                <a:spcBef>
                  <a:spcPct val="0"/>
                </a:spcBef>
              </a:pPr>
              <a:endParaRPr dirty="0"/>
            </a:p>
          </p:txBody>
        </p:sp>
      </p:grpSp>
      <p:sp>
        <p:nvSpPr>
          <p:cNvPr id="24" name="TextBox 24"/>
          <p:cNvSpPr txBox="1"/>
          <p:nvPr/>
        </p:nvSpPr>
        <p:spPr>
          <a:xfrm>
            <a:off x="1381921" y="2927474"/>
            <a:ext cx="3053524" cy="342900"/>
          </a:xfrm>
          <a:prstGeom prst="rect">
            <a:avLst/>
          </a:prstGeom>
        </p:spPr>
        <p:txBody>
          <a:bodyPr lIns="0" tIns="0" rIns="0" bIns="0" rtlCol="0" anchor="t">
            <a:spAutoFit/>
          </a:bodyPr>
          <a:lstStyle/>
          <a:p>
            <a:pPr marL="0" lvl="0" indent="0" algn="l">
              <a:lnSpc>
                <a:spcPts val="2520"/>
              </a:lnSpc>
              <a:spcBef>
                <a:spcPct val="0"/>
              </a:spcBef>
            </a:pPr>
            <a:r>
              <a:rPr lang="en-US" sz="2100" b="1" spc="-102" dirty="0">
                <a:solidFill>
                  <a:srgbClr val="000000"/>
                </a:solidFill>
                <a:latin typeface="Helvetica World Bold"/>
                <a:ea typeface="Helvetica World Bold"/>
                <a:cs typeface="Helvetica World Bold"/>
                <a:sym typeface="Helvetica World Bold"/>
              </a:rPr>
              <a:t>Subsea Presales</a:t>
            </a:r>
          </a:p>
        </p:txBody>
      </p:sp>
      <p:sp>
        <p:nvSpPr>
          <p:cNvPr id="25" name="TextBox 25"/>
          <p:cNvSpPr txBox="1"/>
          <p:nvPr/>
        </p:nvSpPr>
        <p:spPr>
          <a:xfrm>
            <a:off x="6689052" y="2917949"/>
            <a:ext cx="3053524" cy="342900"/>
          </a:xfrm>
          <a:prstGeom prst="rect">
            <a:avLst/>
          </a:prstGeom>
        </p:spPr>
        <p:txBody>
          <a:bodyPr lIns="0" tIns="0" rIns="0" bIns="0" rtlCol="0" anchor="t">
            <a:spAutoFit/>
          </a:bodyPr>
          <a:lstStyle/>
          <a:p>
            <a:pPr marL="0" lvl="0" indent="0" algn="l">
              <a:lnSpc>
                <a:spcPts val="2520"/>
              </a:lnSpc>
              <a:spcBef>
                <a:spcPct val="0"/>
              </a:spcBef>
            </a:pPr>
            <a:r>
              <a:rPr lang="en-US" sz="2100" b="1" u="none" strike="noStrike" spc="-102" dirty="0">
                <a:solidFill>
                  <a:srgbClr val="F4F7FC"/>
                </a:solidFill>
                <a:latin typeface="Helvetica World Bold"/>
                <a:ea typeface="Helvetica World Bold"/>
                <a:cs typeface="Helvetica World Bold"/>
                <a:sym typeface="Helvetica World Bold"/>
              </a:rPr>
              <a:t>Subsea Consultancy</a:t>
            </a:r>
          </a:p>
        </p:txBody>
      </p:sp>
      <p:grpSp>
        <p:nvGrpSpPr>
          <p:cNvPr id="26" name="Group 26"/>
          <p:cNvGrpSpPr/>
          <p:nvPr/>
        </p:nvGrpSpPr>
        <p:grpSpPr>
          <a:xfrm>
            <a:off x="1028700" y="3853698"/>
            <a:ext cx="2141460" cy="290957"/>
            <a:chOff x="0" y="0"/>
            <a:chExt cx="564006" cy="76631"/>
          </a:xfrm>
        </p:grpSpPr>
        <p:sp>
          <p:nvSpPr>
            <p:cNvPr id="27" name="Freeform 27"/>
            <p:cNvSpPr/>
            <p:nvPr/>
          </p:nvSpPr>
          <p:spPr>
            <a:xfrm>
              <a:off x="0" y="0"/>
              <a:ext cx="564006" cy="76631"/>
            </a:xfrm>
            <a:custGeom>
              <a:avLst/>
              <a:gdLst/>
              <a:ahLst/>
              <a:cxnLst/>
              <a:rect l="l" t="t" r="r" b="b"/>
              <a:pathLst>
                <a:path w="564006" h="76631">
                  <a:moveTo>
                    <a:pt x="38315" y="0"/>
                  </a:moveTo>
                  <a:lnTo>
                    <a:pt x="525691" y="0"/>
                  </a:lnTo>
                  <a:cubicBezTo>
                    <a:pt x="546852" y="0"/>
                    <a:pt x="564006" y="17154"/>
                    <a:pt x="564006" y="38315"/>
                  </a:cubicBezTo>
                  <a:lnTo>
                    <a:pt x="564006" y="38315"/>
                  </a:lnTo>
                  <a:cubicBezTo>
                    <a:pt x="564006" y="48477"/>
                    <a:pt x="559969" y="58223"/>
                    <a:pt x="552784" y="65408"/>
                  </a:cubicBezTo>
                  <a:cubicBezTo>
                    <a:pt x="545598" y="72594"/>
                    <a:pt x="535852" y="76631"/>
                    <a:pt x="525691" y="76631"/>
                  </a:cubicBezTo>
                  <a:lnTo>
                    <a:pt x="38315" y="76631"/>
                  </a:lnTo>
                  <a:cubicBezTo>
                    <a:pt x="17154" y="76631"/>
                    <a:pt x="0" y="59476"/>
                    <a:pt x="0" y="38315"/>
                  </a:cubicBezTo>
                  <a:lnTo>
                    <a:pt x="0" y="38315"/>
                  </a:lnTo>
                  <a:cubicBezTo>
                    <a:pt x="0" y="17154"/>
                    <a:pt x="17154" y="0"/>
                    <a:pt x="38315" y="0"/>
                  </a:cubicBezTo>
                  <a:close/>
                </a:path>
              </a:pathLst>
            </a:custGeom>
            <a:solidFill>
              <a:srgbClr val="FFFFFF"/>
            </a:solidFill>
            <a:ln w="9525" cap="rnd">
              <a:solidFill>
                <a:srgbClr val="A6A6A6"/>
              </a:solidFill>
              <a:prstDash val="solid"/>
              <a:round/>
            </a:ln>
          </p:spPr>
          <p:txBody>
            <a:bodyPr/>
            <a:lstStyle/>
            <a:p>
              <a:endParaRPr lang="en-TH"/>
            </a:p>
          </p:txBody>
        </p:sp>
        <p:sp>
          <p:nvSpPr>
            <p:cNvPr id="28" name="TextBox 28"/>
            <p:cNvSpPr txBox="1"/>
            <p:nvPr/>
          </p:nvSpPr>
          <p:spPr>
            <a:xfrm>
              <a:off x="0" y="0"/>
              <a:ext cx="564006" cy="76631"/>
            </a:xfrm>
            <a:prstGeom prst="rect">
              <a:avLst/>
            </a:prstGeom>
          </p:spPr>
          <p:txBody>
            <a:bodyPr lIns="50800" tIns="50800" rIns="50800" bIns="50800" rtlCol="0" anchor="ctr"/>
            <a:lstStyle/>
            <a:p>
              <a:pPr algn="ctr">
                <a:lnSpc>
                  <a:spcPts val="1199"/>
                </a:lnSpc>
              </a:pPr>
              <a:r>
                <a:rPr lang="en-US" sz="999" b="1" dirty="0">
                  <a:solidFill>
                    <a:srgbClr val="000000"/>
                  </a:solidFill>
                  <a:latin typeface="Lato Heavy"/>
                  <a:ea typeface="Lato Heavy"/>
                  <a:cs typeface="Lato Heavy"/>
                  <a:sym typeface="Lato Heavy"/>
                </a:rPr>
                <a:t>AUSTRALIA SINGAPORE CABLE </a:t>
              </a:r>
            </a:p>
          </p:txBody>
        </p:sp>
      </p:grpSp>
      <p:grpSp>
        <p:nvGrpSpPr>
          <p:cNvPr id="29" name="Group 29"/>
          <p:cNvGrpSpPr/>
          <p:nvPr/>
        </p:nvGrpSpPr>
        <p:grpSpPr>
          <a:xfrm>
            <a:off x="3504954" y="3863986"/>
            <a:ext cx="1777809" cy="290957"/>
            <a:chOff x="0" y="0"/>
            <a:chExt cx="468229" cy="76631"/>
          </a:xfrm>
        </p:grpSpPr>
        <p:sp>
          <p:nvSpPr>
            <p:cNvPr id="30" name="Freeform 30"/>
            <p:cNvSpPr/>
            <p:nvPr/>
          </p:nvSpPr>
          <p:spPr>
            <a:xfrm>
              <a:off x="0" y="0"/>
              <a:ext cx="468229" cy="76631"/>
            </a:xfrm>
            <a:custGeom>
              <a:avLst/>
              <a:gdLst/>
              <a:ahLst/>
              <a:cxnLst/>
              <a:rect l="l" t="t" r="r" b="b"/>
              <a:pathLst>
                <a:path w="468229" h="76631">
                  <a:moveTo>
                    <a:pt x="38315" y="0"/>
                  </a:moveTo>
                  <a:lnTo>
                    <a:pt x="429914" y="0"/>
                  </a:lnTo>
                  <a:cubicBezTo>
                    <a:pt x="451075" y="0"/>
                    <a:pt x="468229" y="17154"/>
                    <a:pt x="468229" y="38315"/>
                  </a:cubicBezTo>
                  <a:lnTo>
                    <a:pt x="468229" y="38315"/>
                  </a:lnTo>
                  <a:cubicBezTo>
                    <a:pt x="468229" y="48477"/>
                    <a:pt x="464193" y="58223"/>
                    <a:pt x="457007" y="65408"/>
                  </a:cubicBezTo>
                  <a:cubicBezTo>
                    <a:pt x="449822" y="72594"/>
                    <a:pt x="440076" y="76631"/>
                    <a:pt x="429914" y="76631"/>
                  </a:cubicBezTo>
                  <a:lnTo>
                    <a:pt x="38315" y="76631"/>
                  </a:lnTo>
                  <a:cubicBezTo>
                    <a:pt x="17154" y="76631"/>
                    <a:pt x="0" y="59476"/>
                    <a:pt x="0" y="38315"/>
                  </a:cubicBezTo>
                  <a:lnTo>
                    <a:pt x="0" y="38315"/>
                  </a:lnTo>
                  <a:cubicBezTo>
                    <a:pt x="0" y="17154"/>
                    <a:pt x="17154" y="0"/>
                    <a:pt x="38315" y="0"/>
                  </a:cubicBezTo>
                  <a:close/>
                </a:path>
              </a:pathLst>
            </a:custGeom>
            <a:solidFill>
              <a:srgbClr val="FFFFFF"/>
            </a:solidFill>
            <a:ln w="9525" cap="rnd">
              <a:solidFill>
                <a:srgbClr val="A6A6A6"/>
              </a:solidFill>
              <a:prstDash val="solid"/>
              <a:round/>
            </a:ln>
          </p:spPr>
          <p:txBody>
            <a:bodyPr/>
            <a:lstStyle/>
            <a:p>
              <a:endParaRPr lang="en-TH"/>
            </a:p>
          </p:txBody>
        </p:sp>
        <p:sp>
          <p:nvSpPr>
            <p:cNvPr id="31" name="TextBox 31"/>
            <p:cNvSpPr txBox="1"/>
            <p:nvPr/>
          </p:nvSpPr>
          <p:spPr>
            <a:xfrm>
              <a:off x="0" y="0"/>
              <a:ext cx="468229" cy="76631"/>
            </a:xfrm>
            <a:prstGeom prst="rect">
              <a:avLst/>
            </a:prstGeom>
          </p:spPr>
          <p:txBody>
            <a:bodyPr lIns="50800" tIns="50800" rIns="50800" bIns="50800" rtlCol="0" anchor="ctr"/>
            <a:lstStyle/>
            <a:p>
              <a:pPr marL="0" lvl="0" indent="0" algn="ctr">
                <a:lnSpc>
                  <a:spcPts val="1199"/>
                </a:lnSpc>
                <a:spcBef>
                  <a:spcPct val="0"/>
                </a:spcBef>
              </a:pPr>
              <a:r>
                <a:rPr lang="en-US" sz="999" b="1" u="none" strike="noStrike" dirty="0">
                  <a:solidFill>
                    <a:srgbClr val="000000"/>
                  </a:solidFill>
                  <a:latin typeface="Lato Heavy"/>
                  <a:ea typeface="Lato Heavy"/>
                  <a:cs typeface="Lato Heavy"/>
                  <a:sym typeface="Lato Heavy"/>
                </a:rPr>
                <a:t>AQUACOMMS</a:t>
              </a:r>
            </a:p>
          </p:txBody>
        </p:sp>
      </p:grpSp>
      <p:grpSp>
        <p:nvGrpSpPr>
          <p:cNvPr id="32" name="Group 32"/>
          <p:cNvGrpSpPr/>
          <p:nvPr/>
        </p:nvGrpSpPr>
        <p:grpSpPr>
          <a:xfrm>
            <a:off x="1028700" y="4236617"/>
            <a:ext cx="1559920" cy="290957"/>
            <a:chOff x="0" y="0"/>
            <a:chExt cx="410843" cy="76631"/>
          </a:xfrm>
        </p:grpSpPr>
        <p:sp>
          <p:nvSpPr>
            <p:cNvPr id="33" name="Freeform 33"/>
            <p:cNvSpPr/>
            <p:nvPr/>
          </p:nvSpPr>
          <p:spPr>
            <a:xfrm>
              <a:off x="0" y="0"/>
              <a:ext cx="410843" cy="76631"/>
            </a:xfrm>
            <a:custGeom>
              <a:avLst/>
              <a:gdLst/>
              <a:ahLst/>
              <a:cxnLst/>
              <a:rect l="l" t="t" r="r" b="b"/>
              <a:pathLst>
                <a:path w="410843" h="76631">
                  <a:moveTo>
                    <a:pt x="38315" y="0"/>
                  </a:moveTo>
                  <a:lnTo>
                    <a:pt x="372528" y="0"/>
                  </a:lnTo>
                  <a:cubicBezTo>
                    <a:pt x="382690" y="0"/>
                    <a:pt x="392435" y="4037"/>
                    <a:pt x="399621" y="11222"/>
                  </a:cubicBezTo>
                  <a:cubicBezTo>
                    <a:pt x="406806" y="18408"/>
                    <a:pt x="410843" y="28153"/>
                    <a:pt x="410843" y="38315"/>
                  </a:cubicBezTo>
                  <a:lnTo>
                    <a:pt x="410843" y="38315"/>
                  </a:lnTo>
                  <a:cubicBezTo>
                    <a:pt x="410843" y="59476"/>
                    <a:pt x="393689" y="76631"/>
                    <a:pt x="372528" y="76631"/>
                  </a:cubicBezTo>
                  <a:lnTo>
                    <a:pt x="38315" y="76631"/>
                  </a:lnTo>
                  <a:cubicBezTo>
                    <a:pt x="17154" y="76631"/>
                    <a:pt x="0" y="59476"/>
                    <a:pt x="0" y="38315"/>
                  </a:cubicBezTo>
                  <a:lnTo>
                    <a:pt x="0" y="38315"/>
                  </a:lnTo>
                  <a:cubicBezTo>
                    <a:pt x="0" y="17154"/>
                    <a:pt x="17154" y="0"/>
                    <a:pt x="38315" y="0"/>
                  </a:cubicBezTo>
                  <a:close/>
                </a:path>
              </a:pathLst>
            </a:custGeom>
            <a:solidFill>
              <a:srgbClr val="FFFFFF"/>
            </a:solidFill>
            <a:ln w="9525" cap="rnd">
              <a:solidFill>
                <a:srgbClr val="A6A6A6"/>
              </a:solidFill>
              <a:prstDash val="solid"/>
              <a:round/>
            </a:ln>
          </p:spPr>
          <p:txBody>
            <a:bodyPr/>
            <a:lstStyle/>
            <a:p>
              <a:endParaRPr lang="en-TH"/>
            </a:p>
          </p:txBody>
        </p:sp>
        <p:sp>
          <p:nvSpPr>
            <p:cNvPr id="34" name="TextBox 34"/>
            <p:cNvSpPr txBox="1"/>
            <p:nvPr/>
          </p:nvSpPr>
          <p:spPr>
            <a:xfrm>
              <a:off x="0" y="0"/>
              <a:ext cx="410843" cy="76631"/>
            </a:xfrm>
            <a:prstGeom prst="rect">
              <a:avLst/>
            </a:prstGeom>
          </p:spPr>
          <p:txBody>
            <a:bodyPr lIns="50800" tIns="50800" rIns="50800" bIns="50800" rtlCol="0" anchor="ctr"/>
            <a:lstStyle/>
            <a:p>
              <a:pPr marL="0" lvl="0" indent="0" algn="ctr">
                <a:lnSpc>
                  <a:spcPts val="1199"/>
                </a:lnSpc>
                <a:spcBef>
                  <a:spcPct val="0"/>
                </a:spcBef>
              </a:pPr>
              <a:r>
                <a:rPr lang="en-US" sz="999" b="1" dirty="0">
                  <a:solidFill>
                    <a:srgbClr val="000000"/>
                  </a:solidFill>
                  <a:latin typeface="Lato Heavy"/>
                  <a:ea typeface="Lato Heavy"/>
                  <a:cs typeface="Lato Heavy"/>
                  <a:sym typeface="Lato Heavy"/>
                </a:rPr>
                <a:t>ALTMAN VALANDRIE</a:t>
              </a:r>
            </a:p>
          </p:txBody>
        </p:sp>
      </p:grpSp>
      <p:grpSp>
        <p:nvGrpSpPr>
          <p:cNvPr id="35" name="Group 35"/>
          <p:cNvGrpSpPr/>
          <p:nvPr/>
        </p:nvGrpSpPr>
        <p:grpSpPr>
          <a:xfrm>
            <a:off x="2701741" y="4236617"/>
            <a:ext cx="1335780" cy="290957"/>
            <a:chOff x="0" y="0"/>
            <a:chExt cx="351810" cy="76631"/>
          </a:xfrm>
        </p:grpSpPr>
        <p:sp>
          <p:nvSpPr>
            <p:cNvPr id="36" name="Freeform 36"/>
            <p:cNvSpPr/>
            <p:nvPr/>
          </p:nvSpPr>
          <p:spPr>
            <a:xfrm>
              <a:off x="0" y="0"/>
              <a:ext cx="351811" cy="76631"/>
            </a:xfrm>
            <a:custGeom>
              <a:avLst/>
              <a:gdLst/>
              <a:ahLst/>
              <a:cxnLst/>
              <a:rect l="l" t="t" r="r" b="b"/>
              <a:pathLst>
                <a:path w="351811" h="76631">
                  <a:moveTo>
                    <a:pt x="38315" y="0"/>
                  </a:moveTo>
                  <a:lnTo>
                    <a:pt x="313495" y="0"/>
                  </a:lnTo>
                  <a:cubicBezTo>
                    <a:pt x="334656" y="0"/>
                    <a:pt x="351811" y="17154"/>
                    <a:pt x="351811" y="38315"/>
                  </a:cubicBezTo>
                  <a:lnTo>
                    <a:pt x="351811" y="38315"/>
                  </a:lnTo>
                  <a:cubicBezTo>
                    <a:pt x="351811" y="48477"/>
                    <a:pt x="347774" y="58223"/>
                    <a:pt x="340588" y="65408"/>
                  </a:cubicBezTo>
                  <a:cubicBezTo>
                    <a:pt x="333403" y="72594"/>
                    <a:pt x="323657" y="76631"/>
                    <a:pt x="313495" y="76631"/>
                  </a:cubicBezTo>
                  <a:lnTo>
                    <a:pt x="38315" y="76631"/>
                  </a:lnTo>
                  <a:cubicBezTo>
                    <a:pt x="17154" y="76631"/>
                    <a:pt x="0" y="59476"/>
                    <a:pt x="0" y="38315"/>
                  </a:cubicBezTo>
                  <a:lnTo>
                    <a:pt x="0" y="38315"/>
                  </a:lnTo>
                  <a:cubicBezTo>
                    <a:pt x="0" y="17154"/>
                    <a:pt x="17154" y="0"/>
                    <a:pt x="38315" y="0"/>
                  </a:cubicBezTo>
                  <a:close/>
                </a:path>
              </a:pathLst>
            </a:custGeom>
            <a:solidFill>
              <a:srgbClr val="FFFFFF"/>
            </a:solidFill>
            <a:ln w="9525" cap="rnd">
              <a:solidFill>
                <a:srgbClr val="A6A6A6"/>
              </a:solidFill>
              <a:prstDash val="solid"/>
              <a:round/>
            </a:ln>
          </p:spPr>
          <p:txBody>
            <a:bodyPr/>
            <a:lstStyle/>
            <a:p>
              <a:endParaRPr lang="en-TH"/>
            </a:p>
          </p:txBody>
        </p:sp>
        <p:sp>
          <p:nvSpPr>
            <p:cNvPr id="37" name="TextBox 37"/>
            <p:cNvSpPr txBox="1"/>
            <p:nvPr/>
          </p:nvSpPr>
          <p:spPr>
            <a:xfrm>
              <a:off x="0" y="0"/>
              <a:ext cx="351810" cy="76631"/>
            </a:xfrm>
            <a:prstGeom prst="rect">
              <a:avLst/>
            </a:prstGeom>
          </p:spPr>
          <p:txBody>
            <a:bodyPr lIns="50800" tIns="50800" rIns="50800" bIns="50800" rtlCol="0" anchor="ctr"/>
            <a:lstStyle/>
            <a:p>
              <a:pPr marL="0" lvl="0" indent="0" algn="ctr">
                <a:lnSpc>
                  <a:spcPts val="1199"/>
                </a:lnSpc>
                <a:spcBef>
                  <a:spcPct val="0"/>
                </a:spcBef>
              </a:pPr>
              <a:r>
                <a:rPr lang="en-US" sz="999" b="1" dirty="0">
                  <a:solidFill>
                    <a:srgbClr val="000000"/>
                  </a:solidFill>
                  <a:latin typeface="Lato Heavy"/>
                  <a:ea typeface="Lato Heavy"/>
                  <a:cs typeface="Lato Heavy"/>
                  <a:sym typeface="Lato Heavy"/>
                </a:rPr>
                <a:t>ANGOLA CABLES</a:t>
              </a:r>
            </a:p>
          </p:txBody>
        </p:sp>
      </p:grpSp>
      <p:grpSp>
        <p:nvGrpSpPr>
          <p:cNvPr id="38" name="Group 38"/>
          <p:cNvGrpSpPr/>
          <p:nvPr/>
        </p:nvGrpSpPr>
        <p:grpSpPr>
          <a:xfrm>
            <a:off x="4147756" y="4236617"/>
            <a:ext cx="1135007" cy="290957"/>
            <a:chOff x="0" y="0"/>
            <a:chExt cx="298932" cy="76631"/>
          </a:xfrm>
        </p:grpSpPr>
        <p:sp>
          <p:nvSpPr>
            <p:cNvPr id="39" name="Freeform 39"/>
            <p:cNvSpPr/>
            <p:nvPr/>
          </p:nvSpPr>
          <p:spPr>
            <a:xfrm>
              <a:off x="0" y="0"/>
              <a:ext cx="298932" cy="76631"/>
            </a:xfrm>
            <a:custGeom>
              <a:avLst/>
              <a:gdLst/>
              <a:ahLst/>
              <a:cxnLst/>
              <a:rect l="l" t="t" r="r" b="b"/>
              <a:pathLst>
                <a:path w="298932" h="76631">
                  <a:moveTo>
                    <a:pt x="38315" y="0"/>
                  </a:moveTo>
                  <a:lnTo>
                    <a:pt x="260617" y="0"/>
                  </a:lnTo>
                  <a:cubicBezTo>
                    <a:pt x="281777" y="0"/>
                    <a:pt x="298932" y="17154"/>
                    <a:pt x="298932" y="38315"/>
                  </a:cubicBezTo>
                  <a:lnTo>
                    <a:pt x="298932" y="38315"/>
                  </a:lnTo>
                  <a:cubicBezTo>
                    <a:pt x="298932" y="48477"/>
                    <a:pt x="294895" y="58223"/>
                    <a:pt x="287710" y="65408"/>
                  </a:cubicBezTo>
                  <a:cubicBezTo>
                    <a:pt x="280524" y="72594"/>
                    <a:pt x="270778" y="76631"/>
                    <a:pt x="260617" y="76631"/>
                  </a:cubicBezTo>
                  <a:lnTo>
                    <a:pt x="38315" y="76631"/>
                  </a:lnTo>
                  <a:cubicBezTo>
                    <a:pt x="17154" y="76631"/>
                    <a:pt x="0" y="59476"/>
                    <a:pt x="0" y="38315"/>
                  </a:cubicBezTo>
                  <a:lnTo>
                    <a:pt x="0" y="38315"/>
                  </a:lnTo>
                  <a:cubicBezTo>
                    <a:pt x="0" y="17154"/>
                    <a:pt x="17154" y="0"/>
                    <a:pt x="38315" y="0"/>
                  </a:cubicBezTo>
                  <a:close/>
                </a:path>
              </a:pathLst>
            </a:custGeom>
            <a:solidFill>
              <a:srgbClr val="FFFFFF"/>
            </a:solidFill>
            <a:ln w="9525" cap="rnd">
              <a:solidFill>
                <a:srgbClr val="A6A6A6"/>
              </a:solidFill>
              <a:prstDash val="solid"/>
              <a:round/>
            </a:ln>
          </p:spPr>
          <p:txBody>
            <a:bodyPr/>
            <a:lstStyle/>
            <a:p>
              <a:endParaRPr lang="en-TH"/>
            </a:p>
          </p:txBody>
        </p:sp>
        <p:sp>
          <p:nvSpPr>
            <p:cNvPr id="40" name="TextBox 40"/>
            <p:cNvSpPr txBox="1"/>
            <p:nvPr/>
          </p:nvSpPr>
          <p:spPr>
            <a:xfrm>
              <a:off x="0" y="0"/>
              <a:ext cx="298932" cy="76631"/>
            </a:xfrm>
            <a:prstGeom prst="rect">
              <a:avLst/>
            </a:prstGeom>
          </p:spPr>
          <p:txBody>
            <a:bodyPr lIns="50800" tIns="50800" rIns="50800" bIns="50800" rtlCol="0" anchor="ctr"/>
            <a:lstStyle/>
            <a:p>
              <a:pPr marL="0" lvl="0" indent="0" algn="ctr">
                <a:lnSpc>
                  <a:spcPts val="1199"/>
                </a:lnSpc>
                <a:spcBef>
                  <a:spcPct val="0"/>
                </a:spcBef>
              </a:pPr>
              <a:r>
                <a:rPr lang="en-US" sz="999" b="1" dirty="0">
                  <a:solidFill>
                    <a:srgbClr val="000000"/>
                  </a:solidFill>
                  <a:latin typeface="Lato Heavy"/>
                  <a:ea typeface="Lato Heavy"/>
                  <a:cs typeface="Lato Heavy"/>
                  <a:sym typeface="Lato Heavy"/>
                </a:rPr>
                <a:t>DOCOMO</a:t>
              </a:r>
            </a:p>
          </p:txBody>
        </p:sp>
      </p:grpSp>
      <p:grpSp>
        <p:nvGrpSpPr>
          <p:cNvPr id="41" name="Group 41"/>
          <p:cNvGrpSpPr/>
          <p:nvPr/>
        </p:nvGrpSpPr>
        <p:grpSpPr>
          <a:xfrm>
            <a:off x="1028700" y="4622824"/>
            <a:ext cx="1559920" cy="290957"/>
            <a:chOff x="0" y="0"/>
            <a:chExt cx="410843" cy="76631"/>
          </a:xfrm>
        </p:grpSpPr>
        <p:sp>
          <p:nvSpPr>
            <p:cNvPr id="42" name="Freeform 42"/>
            <p:cNvSpPr/>
            <p:nvPr/>
          </p:nvSpPr>
          <p:spPr>
            <a:xfrm>
              <a:off x="0" y="0"/>
              <a:ext cx="410843" cy="76631"/>
            </a:xfrm>
            <a:custGeom>
              <a:avLst/>
              <a:gdLst/>
              <a:ahLst/>
              <a:cxnLst/>
              <a:rect l="l" t="t" r="r" b="b"/>
              <a:pathLst>
                <a:path w="410843" h="76631">
                  <a:moveTo>
                    <a:pt x="38315" y="0"/>
                  </a:moveTo>
                  <a:lnTo>
                    <a:pt x="372528" y="0"/>
                  </a:lnTo>
                  <a:cubicBezTo>
                    <a:pt x="382690" y="0"/>
                    <a:pt x="392435" y="4037"/>
                    <a:pt x="399621" y="11222"/>
                  </a:cubicBezTo>
                  <a:cubicBezTo>
                    <a:pt x="406806" y="18408"/>
                    <a:pt x="410843" y="28153"/>
                    <a:pt x="410843" y="38315"/>
                  </a:cubicBezTo>
                  <a:lnTo>
                    <a:pt x="410843" y="38315"/>
                  </a:lnTo>
                  <a:cubicBezTo>
                    <a:pt x="410843" y="59476"/>
                    <a:pt x="393689" y="76631"/>
                    <a:pt x="372528" y="76631"/>
                  </a:cubicBezTo>
                  <a:lnTo>
                    <a:pt x="38315" y="76631"/>
                  </a:lnTo>
                  <a:cubicBezTo>
                    <a:pt x="17154" y="76631"/>
                    <a:pt x="0" y="59476"/>
                    <a:pt x="0" y="38315"/>
                  </a:cubicBezTo>
                  <a:lnTo>
                    <a:pt x="0" y="38315"/>
                  </a:lnTo>
                  <a:cubicBezTo>
                    <a:pt x="0" y="17154"/>
                    <a:pt x="17154" y="0"/>
                    <a:pt x="38315" y="0"/>
                  </a:cubicBezTo>
                  <a:close/>
                </a:path>
              </a:pathLst>
            </a:custGeom>
            <a:solidFill>
              <a:srgbClr val="FFFFFF"/>
            </a:solidFill>
            <a:ln w="9525" cap="rnd">
              <a:solidFill>
                <a:srgbClr val="A6A6A6"/>
              </a:solidFill>
              <a:prstDash val="solid"/>
              <a:round/>
            </a:ln>
          </p:spPr>
          <p:txBody>
            <a:bodyPr/>
            <a:lstStyle/>
            <a:p>
              <a:endParaRPr lang="en-TH"/>
            </a:p>
          </p:txBody>
        </p:sp>
        <p:sp>
          <p:nvSpPr>
            <p:cNvPr id="43" name="TextBox 43"/>
            <p:cNvSpPr txBox="1"/>
            <p:nvPr/>
          </p:nvSpPr>
          <p:spPr>
            <a:xfrm>
              <a:off x="0" y="0"/>
              <a:ext cx="410843" cy="76631"/>
            </a:xfrm>
            <a:prstGeom prst="rect">
              <a:avLst/>
            </a:prstGeom>
          </p:spPr>
          <p:txBody>
            <a:bodyPr lIns="50800" tIns="50800" rIns="50800" bIns="50800" rtlCol="0" anchor="ctr"/>
            <a:lstStyle/>
            <a:p>
              <a:pPr marL="0" lvl="0" indent="0" algn="ctr">
                <a:lnSpc>
                  <a:spcPts val="1199"/>
                </a:lnSpc>
                <a:spcBef>
                  <a:spcPct val="0"/>
                </a:spcBef>
              </a:pPr>
              <a:r>
                <a:rPr lang="en-US" sz="999" b="1" dirty="0">
                  <a:solidFill>
                    <a:srgbClr val="000000"/>
                  </a:solidFill>
                  <a:latin typeface="Lato Heavy"/>
                  <a:ea typeface="Lato Heavy"/>
                  <a:cs typeface="Lato Heavy"/>
                  <a:sym typeface="Lato Heavy"/>
                </a:rPr>
                <a:t>HAWAIIN TELECOM</a:t>
              </a:r>
            </a:p>
          </p:txBody>
        </p:sp>
      </p:grpSp>
      <p:grpSp>
        <p:nvGrpSpPr>
          <p:cNvPr id="44" name="Group 44"/>
          <p:cNvGrpSpPr/>
          <p:nvPr/>
        </p:nvGrpSpPr>
        <p:grpSpPr>
          <a:xfrm>
            <a:off x="2701741" y="4622824"/>
            <a:ext cx="1204428" cy="290957"/>
            <a:chOff x="0" y="0"/>
            <a:chExt cx="317216" cy="76631"/>
          </a:xfrm>
        </p:grpSpPr>
        <p:sp>
          <p:nvSpPr>
            <p:cNvPr id="45" name="Freeform 45"/>
            <p:cNvSpPr/>
            <p:nvPr/>
          </p:nvSpPr>
          <p:spPr>
            <a:xfrm>
              <a:off x="0" y="0"/>
              <a:ext cx="317216" cy="76631"/>
            </a:xfrm>
            <a:custGeom>
              <a:avLst/>
              <a:gdLst/>
              <a:ahLst/>
              <a:cxnLst/>
              <a:rect l="l" t="t" r="r" b="b"/>
              <a:pathLst>
                <a:path w="317216" h="76631">
                  <a:moveTo>
                    <a:pt x="38315" y="0"/>
                  </a:moveTo>
                  <a:lnTo>
                    <a:pt x="278900" y="0"/>
                  </a:lnTo>
                  <a:cubicBezTo>
                    <a:pt x="289062" y="0"/>
                    <a:pt x="298808" y="4037"/>
                    <a:pt x="305993" y="11222"/>
                  </a:cubicBezTo>
                  <a:cubicBezTo>
                    <a:pt x="313179" y="18408"/>
                    <a:pt x="317216" y="28153"/>
                    <a:pt x="317216" y="38315"/>
                  </a:cubicBezTo>
                  <a:lnTo>
                    <a:pt x="317216" y="38315"/>
                  </a:lnTo>
                  <a:cubicBezTo>
                    <a:pt x="317216" y="59476"/>
                    <a:pt x="300061" y="76631"/>
                    <a:pt x="278900" y="76631"/>
                  </a:cubicBezTo>
                  <a:lnTo>
                    <a:pt x="38315" y="76631"/>
                  </a:lnTo>
                  <a:cubicBezTo>
                    <a:pt x="17154" y="76631"/>
                    <a:pt x="0" y="59476"/>
                    <a:pt x="0" y="38315"/>
                  </a:cubicBezTo>
                  <a:lnTo>
                    <a:pt x="0" y="38315"/>
                  </a:lnTo>
                  <a:cubicBezTo>
                    <a:pt x="0" y="17154"/>
                    <a:pt x="17154" y="0"/>
                    <a:pt x="38315" y="0"/>
                  </a:cubicBezTo>
                  <a:close/>
                </a:path>
              </a:pathLst>
            </a:custGeom>
            <a:solidFill>
              <a:srgbClr val="FFFFFF"/>
            </a:solidFill>
            <a:ln w="9525" cap="rnd">
              <a:solidFill>
                <a:srgbClr val="A6A6A6"/>
              </a:solidFill>
              <a:prstDash val="solid"/>
              <a:round/>
            </a:ln>
          </p:spPr>
          <p:txBody>
            <a:bodyPr/>
            <a:lstStyle/>
            <a:p>
              <a:endParaRPr lang="en-TH"/>
            </a:p>
          </p:txBody>
        </p:sp>
        <p:sp>
          <p:nvSpPr>
            <p:cNvPr id="46" name="TextBox 46"/>
            <p:cNvSpPr txBox="1"/>
            <p:nvPr/>
          </p:nvSpPr>
          <p:spPr>
            <a:xfrm>
              <a:off x="0" y="0"/>
              <a:ext cx="317216" cy="76631"/>
            </a:xfrm>
            <a:prstGeom prst="rect">
              <a:avLst/>
            </a:prstGeom>
          </p:spPr>
          <p:txBody>
            <a:bodyPr lIns="50800" tIns="50800" rIns="50800" bIns="50800" rtlCol="0" anchor="ctr"/>
            <a:lstStyle/>
            <a:p>
              <a:pPr marL="0" lvl="0" indent="0" algn="ctr">
                <a:lnSpc>
                  <a:spcPts val="1199"/>
                </a:lnSpc>
                <a:spcBef>
                  <a:spcPct val="0"/>
                </a:spcBef>
              </a:pPr>
              <a:r>
                <a:rPr lang="en-US" sz="999" b="1" dirty="0">
                  <a:solidFill>
                    <a:srgbClr val="000000"/>
                  </a:solidFill>
                  <a:latin typeface="Lato Heavy"/>
                  <a:ea typeface="Lato Heavy"/>
                  <a:cs typeface="Lato Heavy"/>
                  <a:sym typeface="Lato Heavy"/>
                </a:rPr>
                <a:t>EZECOM</a:t>
              </a:r>
            </a:p>
          </p:txBody>
        </p:sp>
      </p:grpSp>
      <p:grpSp>
        <p:nvGrpSpPr>
          <p:cNvPr id="47" name="Group 47"/>
          <p:cNvGrpSpPr/>
          <p:nvPr/>
        </p:nvGrpSpPr>
        <p:grpSpPr>
          <a:xfrm>
            <a:off x="4055227" y="4622824"/>
            <a:ext cx="1227536" cy="290957"/>
            <a:chOff x="0" y="0"/>
            <a:chExt cx="323302" cy="76631"/>
          </a:xfrm>
        </p:grpSpPr>
        <p:sp>
          <p:nvSpPr>
            <p:cNvPr id="48" name="Freeform 48"/>
            <p:cNvSpPr/>
            <p:nvPr/>
          </p:nvSpPr>
          <p:spPr>
            <a:xfrm>
              <a:off x="0" y="0"/>
              <a:ext cx="323302" cy="76631"/>
            </a:xfrm>
            <a:custGeom>
              <a:avLst/>
              <a:gdLst/>
              <a:ahLst/>
              <a:cxnLst/>
              <a:rect l="l" t="t" r="r" b="b"/>
              <a:pathLst>
                <a:path w="323302" h="76631">
                  <a:moveTo>
                    <a:pt x="38315" y="0"/>
                  </a:moveTo>
                  <a:lnTo>
                    <a:pt x="284986" y="0"/>
                  </a:lnTo>
                  <a:cubicBezTo>
                    <a:pt x="306147" y="0"/>
                    <a:pt x="323302" y="17154"/>
                    <a:pt x="323302" y="38315"/>
                  </a:cubicBezTo>
                  <a:lnTo>
                    <a:pt x="323302" y="38315"/>
                  </a:lnTo>
                  <a:cubicBezTo>
                    <a:pt x="323302" y="48477"/>
                    <a:pt x="319265" y="58223"/>
                    <a:pt x="312079" y="65408"/>
                  </a:cubicBezTo>
                  <a:cubicBezTo>
                    <a:pt x="304894" y="72594"/>
                    <a:pt x="295148" y="76631"/>
                    <a:pt x="284986" y="76631"/>
                  </a:cubicBezTo>
                  <a:lnTo>
                    <a:pt x="38315" y="76631"/>
                  </a:lnTo>
                  <a:cubicBezTo>
                    <a:pt x="17154" y="76631"/>
                    <a:pt x="0" y="59476"/>
                    <a:pt x="0" y="38315"/>
                  </a:cubicBezTo>
                  <a:lnTo>
                    <a:pt x="0" y="38315"/>
                  </a:lnTo>
                  <a:cubicBezTo>
                    <a:pt x="0" y="17154"/>
                    <a:pt x="17154" y="0"/>
                    <a:pt x="38315" y="0"/>
                  </a:cubicBezTo>
                  <a:close/>
                </a:path>
              </a:pathLst>
            </a:custGeom>
            <a:solidFill>
              <a:srgbClr val="FFFFFF"/>
            </a:solidFill>
            <a:ln w="9525" cap="rnd">
              <a:solidFill>
                <a:srgbClr val="A6A6A6"/>
              </a:solidFill>
              <a:prstDash val="solid"/>
              <a:round/>
            </a:ln>
          </p:spPr>
          <p:txBody>
            <a:bodyPr/>
            <a:lstStyle/>
            <a:p>
              <a:endParaRPr lang="en-TH"/>
            </a:p>
          </p:txBody>
        </p:sp>
        <p:sp>
          <p:nvSpPr>
            <p:cNvPr id="49" name="TextBox 49"/>
            <p:cNvSpPr txBox="1"/>
            <p:nvPr/>
          </p:nvSpPr>
          <p:spPr>
            <a:xfrm>
              <a:off x="0" y="0"/>
              <a:ext cx="323302" cy="76631"/>
            </a:xfrm>
            <a:prstGeom prst="rect">
              <a:avLst/>
            </a:prstGeom>
          </p:spPr>
          <p:txBody>
            <a:bodyPr lIns="50800" tIns="50800" rIns="50800" bIns="50800" rtlCol="0" anchor="ctr"/>
            <a:lstStyle/>
            <a:p>
              <a:pPr marL="0" lvl="0" indent="0" algn="ctr">
                <a:lnSpc>
                  <a:spcPts val="1199"/>
                </a:lnSpc>
                <a:spcBef>
                  <a:spcPct val="0"/>
                </a:spcBef>
              </a:pPr>
              <a:r>
                <a:rPr lang="en-US" sz="999" b="1" dirty="0">
                  <a:solidFill>
                    <a:srgbClr val="000000"/>
                  </a:solidFill>
                  <a:latin typeface="Lato Heavy"/>
                  <a:ea typeface="Lato Heavy"/>
                  <a:cs typeface="Lato Heavy"/>
                  <a:sym typeface="Lato Heavy"/>
                </a:rPr>
                <a:t>FRANCE IX</a:t>
              </a:r>
            </a:p>
          </p:txBody>
        </p:sp>
      </p:grpSp>
      <p:grpSp>
        <p:nvGrpSpPr>
          <p:cNvPr id="50" name="Group 50"/>
          <p:cNvGrpSpPr/>
          <p:nvPr/>
        </p:nvGrpSpPr>
        <p:grpSpPr>
          <a:xfrm>
            <a:off x="1028700" y="5016579"/>
            <a:ext cx="1559920" cy="290957"/>
            <a:chOff x="0" y="0"/>
            <a:chExt cx="410843" cy="76631"/>
          </a:xfrm>
        </p:grpSpPr>
        <p:sp>
          <p:nvSpPr>
            <p:cNvPr id="51" name="Freeform 51"/>
            <p:cNvSpPr/>
            <p:nvPr/>
          </p:nvSpPr>
          <p:spPr>
            <a:xfrm>
              <a:off x="0" y="0"/>
              <a:ext cx="410843" cy="76631"/>
            </a:xfrm>
            <a:custGeom>
              <a:avLst/>
              <a:gdLst/>
              <a:ahLst/>
              <a:cxnLst/>
              <a:rect l="l" t="t" r="r" b="b"/>
              <a:pathLst>
                <a:path w="410843" h="76631">
                  <a:moveTo>
                    <a:pt x="38315" y="0"/>
                  </a:moveTo>
                  <a:lnTo>
                    <a:pt x="372528" y="0"/>
                  </a:lnTo>
                  <a:cubicBezTo>
                    <a:pt x="382690" y="0"/>
                    <a:pt x="392435" y="4037"/>
                    <a:pt x="399621" y="11222"/>
                  </a:cubicBezTo>
                  <a:cubicBezTo>
                    <a:pt x="406806" y="18408"/>
                    <a:pt x="410843" y="28153"/>
                    <a:pt x="410843" y="38315"/>
                  </a:cubicBezTo>
                  <a:lnTo>
                    <a:pt x="410843" y="38315"/>
                  </a:lnTo>
                  <a:cubicBezTo>
                    <a:pt x="410843" y="59476"/>
                    <a:pt x="393689" y="76631"/>
                    <a:pt x="372528" y="76631"/>
                  </a:cubicBezTo>
                  <a:lnTo>
                    <a:pt x="38315" y="76631"/>
                  </a:lnTo>
                  <a:cubicBezTo>
                    <a:pt x="17154" y="76631"/>
                    <a:pt x="0" y="59476"/>
                    <a:pt x="0" y="38315"/>
                  </a:cubicBezTo>
                  <a:lnTo>
                    <a:pt x="0" y="38315"/>
                  </a:lnTo>
                  <a:cubicBezTo>
                    <a:pt x="0" y="17154"/>
                    <a:pt x="17154" y="0"/>
                    <a:pt x="38315" y="0"/>
                  </a:cubicBezTo>
                  <a:close/>
                </a:path>
              </a:pathLst>
            </a:custGeom>
            <a:solidFill>
              <a:srgbClr val="FFFFFF"/>
            </a:solidFill>
            <a:ln w="9525" cap="rnd">
              <a:solidFill>
                <a:srgbClr val="A6A6A6"/>
              </a:solidFill>
              <a:prstDash val="solid"/>
              <a:round/>
            </a:ln>
          </p:spPr>
          <p:txBody>
            <a:bodyPr/>
            <a:lstStyle/>
            <a:p>
              <a:endParaRPr lang="en-TH"/>
            </a:p>
          </p:txBody>
        </p:sp>
        <p:sp>
          <p:nvSpPr>
            <p:cNvPr id="52" name="TextBox 52"/>
            <p:cNvSpPr txBox="1"/>
            <p:nvPr/>
          </p:nvSpPr>
          <p:spPr>
            <a:xfrm>
              <a:off x="0" y="0"/>
              <a:ext cx="410843" cy="76631"/>
            </a:xfrm>
            <a:prstGeom prst="rect">
              <a:avLst/>
            </a:prstGeom>
          </p:spPr>
          <p:txBody>
            <a:bodyPr lIns="50800" tIns="50800" rIns="50800" bIns="50800" rtlCol="0" anchor="ctr"/>
            <a:lstStyle/>
            <a:p>
              <a:pPr marL="0" lvl="0" indent="0" algn="ctr">
                <a:lnSpc>
                  <a:spcPts val="1199"/>
                </a:lnSpc>
                <a:spcBef>
                  <a:spcPct val="0"/>
                </a:spcBef>
              </a:pPr>
              <a:r>
                <a:rPr lang="en-US" sz="999" b="1" dirty="0">
                  <a:solidFill>
                    <a:srgbClr val="000000"/>
                  </a:solidFill>
                  <a:latin typeface="Lato Heavy"/>
                  <a:ea typeface="Lato Heavy"/>
                  <a:cs typeface="Lato Heavy"/>
                  <a:sym typeface="Lato Heavy"/>
                </a:rPr>
                <a:t>SING CABLE</a:t>
              </a:r>
            </a:p>
          </p:txBody>
        </p:sp>
      </p:grpSp>
      <p:grpSp>
        <p:nvGrpSpPr>
          <p:cNvPr id="53" name="Group 53"/>
          <p:cNvGrpSpPr/>
          <p:nvPr/>
        </p:nvGrpSpPr>
        <p:grpSpPr>
          <a:xfrm>
            <a:off x="2811975" y="5016579"/>
            <a:ext cx="1335780" cy="290957"/>
            <a:chOff x="0" y="0"/>
            <a:chExt cx="351810" cy="76631"/>
          </a:xfrm>
        </p:grpSpPr>
        <p:sp>
          <p:nvSpPr>
            <p:cNvPr id="54" name="Freeform 54"/>
            <p:cNvSpPr/>
            <p:nvPr/>
          </p:nvSpPr>
          <p:spPr>
            <a:xfrm>
              <a:off x="0" y="0"/>
              <a:ext cx="351811" cy="76631"/>
            </a:xfrm>
            <a:custGeom>
              <a:avLst/>
              <a:gdLst/>
              <a:ahLst/>
              <a:cxnLst/>
              <a:rect l="l" t="t" r="r" b="b"/>
              <a:pathLst>
                <a:path w="351811" h="76631">
                  <a:moveTo>
                    <a:pt x="38315" y="0"/>
                  </a:moveTo>
                  <a:lnTo>
                    <a:pt x="313495" y="0"/>
                  </a:lnTo>
                  <a:cubicBezTo>
                    <a:pt x="334656" y="0"/>
                    <a:pt x="351811" y="17154"/>
                    <a:pt x="351811" y="38315"/>
                  </a:cubicBezTo>
                  <a:lnTo>
                    <a:pt x="351811" y="38315"/>
                  </a:lnTo>
                  <a:cubicBezTo>
                    <a:pt x="351811" y="48477"/>
                    <a:pt x="347774" y="58223"/>
                    <a:pt x="340588" y="65408"/>
                  </a:cubicBezTo>
                  <a:cubicBezTo>
                    <a:pt x="333403" y="72594"/>
                    <a:pt x="323657" y="76631"/>
                    <a:pt x="313495" y="76631"/>
                  </a:cubicBezTo>
                  <a:lnTo>
                    <a:pt x="38315" y="76631"/>
                  </a:lnTo>
                  <a:cubicBezTo>
                    <a:pt x="17154" y="76631"/>
                    <a:pt x="0" y="59476"/>
                    <a:pt x="0" y="38315"/>
                  </a:cubicBezTo>
                  <a:lnTo>
                    <a:pt x="0" y="38315"/>
                  </a:lnTo>
                  <a:cubicBezTo>
                    <a:pt x="0" y="17154"/>
                    <a:pt x="17154" y="0"/>
                    <a:pt x="38315" y="0"/>
                  </a:cubicBezTo>
                  <a:close/>
                </a:path>
              </a:pathLst>
            </a:custGeom>
            <a:solidFill>
              <a:srgbClr val="FFFFFF"/>
            </a:solidFill>
            <a:ln w="9525" cap="rnd">
              <a:solidFill>
                <a:srgbClr val="A6A6A6"/>
              </a:solidFill>
              <a:prstDash val="solid"/>
              <a:round/>
            </a:ln>
          </p:spPr>
          <p:txBody>
            <a:bodyPr/>
            <a:lstStyle/>
            <a:p>
              <a:endParaRPr lang="en-TH"/>
            </a:p>
          </p:txBody>
        </p:sp>
        <p:sp>
          <p:nvSpPr>
            <p:cNvPr id="55" name="TextBox 55"/>
            <p:cNvSpPr txBox="1"/>
            <p:nvPr/>
          </p:nvSpPr>
          <p:spPr>
            <a:xfrm>
              <a:off x="0" y="0"/>
              <a:ext cx="351810" cy="76631"/>
            </a:xfrm>
            <a:prstGeom prst="rect">
              <a:avLst/>
            </a:prstGeom>
          </p:spPr>
          <p:txBody>
            <a:bodyPr lIns="50800" tIns="50800" rIns="50800" bIns="50800" rtlCol="0" anchor="ctr"/>
            <a:lstStyle/>
            <a:p>
              <a:pPr marL="0" lvl="0" indent="0" algn="ctr">
                <a:lnSpc>
                  <a:spcPts val="1199"/>
                </a:lnSpc>
                <a:spcBef>
                  <a:spcPct val="0"/>
                </a:spcBef>
              </a:pPr>
              <a:r>
                <a:rPr lang="en-US" sz="999" b="1" dirty="0">
                  <a:solidFill>
                    <a:srgbClr val="000000"/>
                  </a:solidFill>
                  <a:latin typeface="Lato Heavy"/>
                  <a:ea typeface="Lato Heavy"/>
                  <a:cs typeface="Lato Heavy"/>
                  <a:sym typeface="Lato Heavy"/>
                </a:rPr>
                <a:t>STRATANET </a:t>
              </a:r>
            </a:p>
          </p:txBody>
        </p:sp>
      </p:grpSp>
      <p:grpSp>
        <p:nvGrpSpPr>
          <p:cNvPr id="56" name="Group 56"/>
          <p:cNvGrpSpPr/>
          <p:nvPr/>
        </p:nvGrpSpPr>
        <p:grpSpPr>
          <a:xfrm>
            <a:off x="4368168" y="5016579"/>
            <a:ext cx="914594" cy="290957"/>
            <a:chOff x="0" y="0"/>
            <a:chExt cx="240881" cy="76631"/>
          </a:xfrm>
        </p:grpSpPr>
        <p:sp>
          <p:nvSpPr>
            <p:cNvPr id="57" name="Freeform 57"/>
            <p:cNvSpPr/>
            <p:nvPr/>
          </p:nvSpPr>
          <p:spPr>
            <a:xfrm>
              <a:off x="0" y="0"/>
              <a:ext cx="240881" cy="76631"/>
            </a:xfrm>
            <a:custGeom>
              <a:avLst/>
              <a:gdLst/>
              <a:ahLst/>
              <a:cxnLst/>
              <a:rect l="l" t="t" r="r" b="b"/>
              <a:pathLst>
                <a:path w="240881" h="76631">
                  <a:moveTo>
                    <a:pt x="38315" y="0"/>
                  </a:moveTo>
                  <a:lnTo>
                    <a:pt x="202566" y="0"/>
                  </a:lnTo>
                  <a:cubicBezTo>
                    <a:pt x="223726" y="0"/>
                    <a:pt x="240881" y="17154"/>
                    <a:pt x="240881" y="38315"/>
                  </a:cubicBezTo>
                  <a:lnTo>
                    <a:pt x="240881" y="38315"/>
                  </a:lnTo>
                  <a:cubicBezTo>
                    <a:pt x="240881" y="48477"/>
                    <a:pt x="236844" y="58223"/>
                    <a:pt x="229659" y="65408"/>
                  </a:cubicBezTo>
                  <a:cubicBezTo>
                    <a:pt x="222473" y="72594"/>
                    <a:pt x="212727" y="76631"/>
                    <a:pt x="202566" y="76631"/>
                  </a:cubicBezTo>
                  <a:lnTo>
                    <a:pt x="38315" y="76631"/>
                  </a:lnTo>
                  <a:cubicBezTo>
                    <a:pt x="17154" y="76631"/>
                    <a:pt x="0" y="59476"/>
                    <a:pt x="0" y="38315"/>
                  </a:cubicBezTo>
                  <a:lnTo>
                    <a:pt x="0" y="38315"/>
                  </a:lnTo>
                  <a:cubicBezTo>
                    <a:pt x="0" y="17154"/>
                    <a:pt x="17154" y="0"/>
                    <a:pt x="38315" y="0"/>
                  </a:cubicBezTo>
                  <a:close/>
                </a:path>
              </a:pathLst>
            </a:custGeom>
            <a:solidFill>
              <a:srgbClr val="FFFFFF"/>
            </a:solidFill>
            <a:ln w="9525" cap="rnd">
              <a:solidFill>
                <a:srgbClr val="A6A6A6"/>
              </a:solidFill>
              <a:prstDash val="solid"/>
              <a:round/>
            </a:ln>
          </p:spPr>
          <p:txBody>
            <a:bodyPr/>
            <a:lstStyle/>
            <a:p>
              <a:endParaRPr lang="en-TH"/>
            </a:p>
          </p:txBody>
        </p:sp>
        <p:sp>
          <p:nvSpPr>
            <p:cNvPr id="58" name="TextBox 58"/>
            <p:cNvSpPr txBox="1"/>
            <p:nvPr/>
          </p:nvSpPr>
          <p:spPr>
            <a:xfrm>
              <a:off x="0" y="0"/>
              <a:ext cx="240881" cy="76631"/>
            </a:xfrm>
            <a:prstGeom prst="rect">
              <a:avLst/>
            </a:prstGeom>
          </p:spPr>
          <p:txBody>
            <a:bodyPr lIns="50800" tIns="50800" rIns="50800" bIns="50800" rtlCol="0" anchor="ctr"/>
            <a:lstStyle/>
            <a:p>
              <a:pPr marL="0" lvl="0" indent="0" algn="ctr">
                <a:lnSpc>
                  <a:spcPts val="1199"/>
                </a:lnSpc>
                <a:spcBef>
                  <a:spcPct val="0"/>
                </a:spcBef>
              </a:pPr>
              <a:r>
                <a:rPr lang="en-US" sz="999" b="1" dirty="0">
                  <a:solidFill>
                    <a:srgbClr val="000000"/>
                  </a:solidFill>
                  <a:latin typeface="Lato Heavy"/>
                  <a:ea typeface="Lato Heavy"/>
                  <a:cs typeface="Lato Heavy"/>
                  <a:sym typeface="Lato Heavy"/>
                </a:rPr>
                <a:t>TPN</a:t>
              </a:r>
            </a:p>
          </p:txBody>
        </p:sp>
      </p:grpSp>
      <p:grpSp>
        <p:nvGrpSpPr>
          <p:cNvPr id="59" name="Group 59"/>
          <p:cNvGrpSpPr/>
          <p:nvPr/>
        </p:nvGrpSpPr>
        <p:grpSpPr>
          <a:xfrm>
            <a:off x="1028700" y="5394467"/>
            <a:ext cx="991794" cy="290957"/>
            <a:chOff x="0" y="0"/>
            <a:chExt cx="261213" cy="76631"/>
          </a:xfrm>
        </p:grpSpPr>
        <p:sp>
          <p:nvSpPr>
            <p:cNvPr id="60" name="Freeform 60"/>
            <p:cNvSpPr/>
            <p:nvPr/>
          </p:nvSpPr>
          <p:spPr>
            <a:xfrm>
              <a:off x="0" y="0"/>
              <a:ext cx="261213" cy="76631"/>
            </a:xfrm>
            <a:custGeom>
              <a:avLst/>
              <a:gdLst/>
              <a:ahLst/>
              <a:cxnLst/>
              <a:rect l="l" t="t" r="r" b="b"/>
              <a:pathLst>
                <a:path w="261213" h="76631">
                  <a:moveTo>
                    <a:pt x="38315" y="0"/>
                  </a:moveTo>
                  <a:lnTo>
                    <a:pt x="222898" y="0"/>
                  </a:lnTo>
                  <a:cubicBezTo>
                    <a:pt x="233060" y="0"/>
                    <a:pt x="242805" y="4037"/>
                    <a:pt x="249991" y="11222"/>
                  </a:cubicBezTo>
                  <a:cubicBezTo>
                    <a:pt x="257176" y="18408"/>
                    <a:pt x="261213" y="28153"/>
                    <a:pt x="261213" y="38315"/>
                  </a:cubicBezTo>
                  <a:lnTo>
                    <a:pt x="261213" y="38315"/>
                  </a:lnTo>
                  <a:cubicBezTo>
                    <a:pt x="261213" y="59476"/>
                    <a:pt x="244059" y="76631"/>
                    <a:pt x="222898" y="76631"/>
                  </a:cubicBezTo>
                  <a:lnTo>
                    <a:pt x="38315" y="76631"/>
                  </a:lnTo>
                  <a:cubicBezTo>
                    <a:pt x="17154" y="76631"/>
                    <a:pt x="0" y="59476"/>
                    <a:pt x="0" y="38315"/>
                  </a:cubicBezTo>
                  <a:lnTo>
                    <a:pt x="0" y="38315"/>
                  </a:lnTo>
                  <a:cubicBezTo>
                    <a:pt x="0" y="17154"/>
                    <a:pt x="17154" y="0"/>
                    <a:pt x="38315" y="0"/>
                  </a:cubicBezTo>
                  <a:close/>
                </a:path>
              </a:pathLst>
            </a:custGeom>
            <a:solidFill>
              <a:srgbClr val="FFFFFF"/>
            </a:solidFill>
            <a:ln w="9525" cap="rnd">
              <a:solidFill>
                <a:srgbClr val="A6A6A6"/>
              </a:solidFill>
              <a:prstDash val="solid"/>
              <a:round/>
            </a:ln>
          </p:spPr>
          <p:txBody>
            <a:bodyPr/>
            <a:lstStyle/>
            <a:p>
              <a:endParaRPr lang="en-TH"/>
            </a:p>
          </p:txBody>
        </p:sp>
        <p:sp>
          <p:nvSpPr>
            <p:cNvPr id="61" name="TextBox 61"/>
            <p:cNvSpPr txBox="1"/>
            <p:nvPr/>
          </p:nvSpPr>
          <p:spPr>
            <a:xfrm>
              <a:off x="0" y="0"/>
              <a:ext cx="261213" cy="76631"/>
            </a:xfrm>
            <a:prstGeom prst="rect">
              <a:avLst/>
            </a:prstGeom>
          </p:spPr>
          <p:txBody>
            <a:bodyPr lIns="50800" tIns="50800" rIns="50800" bIns="50800" rtlCol="0" anchor="ctr"/>
            <a:lstStyle/>
            <a:p>
              <a:pPr marL="0" lvl="0" indent="0" algn="ctr">
                <a:lnSpc>
                  <a:spcPts val="1199"/>
                </a:lnSpc>
                <a:spcBef>
                  <a:spcPct val="0"/>
                </a:spcBef>
              </a:pPr>
              <a:r>
                <a:rPr lang="en-US" sz="999" b="1" dirty="0">
                  <a:solidFill>
                    <a:srgbClr val="000000"/>
                  </a:solidFill>
                  <a:latin typeface="Lato Heavy"/>
                  <a:ea typeface="Lato Heavy"/>
                  <a:cs typeface="Lato Heavy"/>
                  <a:sym typeface="Lato Heavy"/>
                </a:rPr>
                <a:t>VOCUS</a:t>
              </a:r>
            </a:p>
          </p:txBody>
        </p:sp>
      </p:grpSp>
      <p:grpSp>
        <p:nvGrpSpPr>
          <p:cNvPr id="62" name="Group 62"/>
          <p:cNvGrpSpPr/>
          <p:nvPr/>
        </p:nvGrpSpPr>
        <p:grpSpPr>
          <a:xfrm>
            <a:off x="2150862" y="5402786"/>
            <a:ext cx="991794" cy="290957"/>
            <a:chOff x="0" y="0"/>
            <a:chExt cx="261213" cy="76631"/>
          </a:xfrm>
        </p:grpSpPr>
        <p:sp>
          <p:nvSpPr>
            <p:cNvPr id="63" name="Freeform 63"/>
            <p:cNvSpPr/>
            <p:nvPr/>
          </p:nvSpPr>
          <p:spPr>
            <a:xfrm>
              <a:off x="0" y="0"/>
              <a:ext cx="261213" cy="76631"/>
            </a:xfrm>
            <a:custGeom>
              <a:avLst/>
              <a:gdLst/>
              <a:ahLst/>
              <a:cxnLst/>
              <a:rect l="l" t="t" r="r" b="b"/>
              <a:pathLst>
                <a:path w="261213" h="76631">
                  <a:moveTo>
                    <a:pt x="38315" y="0"/>
                  </a:moveTo>
                  <a:lnTo>
                    <a:pt x="222898" y="0"/>
                  </a:lnTo>
                  <a:cubicBezTo>
                    <a:pt x="233060" y="0"/>
                    <a:pt x="242805" y="4037"/>
                    <a:pt x="249991" y="11222"/>
                  </a:cubicBezTo>
                  <a:cubicBezTo>
                    <a:pt x="257176" y="18408"/>
                    <a:pt x="261213" y="28153"/>
                    <a:pt x="261213" y="38315"/>
                  </a:cubicBezTo>
                  <a:lnTo>
                    <a:pt x="261213" y="38315"/>
                  </a:lnTo>
                  <a:cubicBezTo>
                    <a:pt x="261213" y="59476"/>
                    <a:pt x="244059" y="76631"/>
                    <a:pt x="222898" y="76631"/>
                  </a:cubicBezTo>
                  <a:lnTo>
                    <a:pt x="38315" y="76631"/>
                  </a:lnTo>
                  <a:cubicBezTo>
                    <a:pt x="17154" y="76631"/>
                    <a:pt x="0" y="59476"/>
                    <a:pt x="0" y="38315"/>
                  </a:cubicBezTo>
                  <a:lnTo>
                    <a:pt x="0" y="38315"/>
                  </a:lnTo>
                  <a:cubicBezTo>
                    <a:pt x="0" y="17154"/>
                    <a:pt x="17154" y="0"/>
                    <a:pt x="38315" y="0"/>
                  </a:cubicBezTo>
                  <a:close/>
                </a:path>
              </a:pathLst>
            </a:custGeom>
            <a:solidFill>
              <a:srgbClr val="FFFFFF"/>
            </a:solidFill>
            <a:ln w="9525" cap="rnd">
              <a:solidFill>
                <a:srgbClr val="A6A6A6"/>
              </a:solidFill>
              <a:prstDash val="solid"/>
              <a:round/>
            </a:ln>
          </p:spPr>
          <p:txBody>
            <a:bodyPr/>
            <a:lstStyle/>
            <a:p>
              <a:endParaRPr lang="en-TH"/>
            </a:p>
          </p:txBody>
        </p:sp>
        <p:sp>
          <p:nvSpPr>
            <p:cNvPr id="64" name="TextBox 64"/>
            <p:cNvSpPr txBox="1"/>
            <p:nvPr/>
          </p:nvSpPr>
          <p:spPr>
            <a:xfrm>
              <a:off x="0" y="0"/>
              <a:ext cx="261213" cy="76631"/>
            </a:xfrm>
            <a:prstGeom prst="rect">
              <a:avLst/>
            </a:prstGeom>
          </p:spPr>
          <p:txBody>
            <a:bodyPr lIns="50800" tIns="50800" rIns="50800" bIns="50800" rtlCol="0" anchor="ctr"/>
            <a:lstStyle/>
            <a:p>
              <a:pPr marL="0" lvl="0" indent="0" algn="ctr">
                <a:lnSpc>
                  <a:spcPts val="1199"/>
                </a:lnSpc>
                <a:spcBef>
                  <a:spcPct val="0"/>
                </a:spcBef>
              </a:pPr>
              <a:r>
                <a:rPr lang="en-US" sz="999" b="1" dirty="0">
                  <a:solidFill>
                    <a:srgbClr val="000000"/>
                  </a:solidFill>
                  <a:latin typeface="Lato Heavy"/>
                  <a:ea typeface="Lato Heavy"/>
                  <a:cs typeface="Lato Heavy"/>
                  <a:sym typeface="Lato Heavy"/>
                </a:rPr>
                <a:t>JAWS</a:t>
              </a:r>
            </a:p>
          </p:txBody>
        </p:sp>
      </p:grpSp>
      <p:grpSp>
        <p:nvGrpSpPr>
          <p:cNvPr id="65" name="Group 65"/>
          <p:cNvGrpSpPr/>
          <p:nvPr/>
        </p:nvGrpSpPr>
        <p:grpSpPr>
          <a:xfrm>
            <a:off x="3273024" y="5412311"/>
            <a:ext cx="991794" cy="290957"/>
            <a:chOff x="0" y="0"/>
            <a:chExt cx="261213" cy="76631"/>
          </a:xfrm>
        </p:grpSpPr>
        <p:sp>
          <p:nvSpPr>
            <p:cNvPr id="66" name="Freeform 66"/>
            <p:cNvSpPr/>
            <p:nvPr/>
          </p:nvSpPr>
          <p:spPr>
            <a:xfrm>
              <a:off x="0" y="0"/>
              <a:ext cx="261213" cy="76631"/>
            </a:xfrm>
            <a:custGeom>
              <a:avLst/>
              <a:gdLst/>
              <a:ahLst/>
              <a:cxnLst/>
              <a:rect l="l" t="t" r="r" b="b"/>
              <a:pathLst>
                <a:path w="261213" h="76631">
                  <a:moveTo>
                    <a:pt x="38315" y="0"/>
                  </a:moveTo>
                  <a:lnTo>
                    <a:pt x="222898" y="0"/>
                  </a:lnTo>
                  <a:cubicBezTo>
                    <a:pt x="233060" y="0"/>
                    <a:pt x="242805" y="4037"/>
                    <a:pt x="249991" y="11222"/>
                  </a:cubicBezTo>
                  <a:cubicBezTo>
                    <a:pt x="257176" y="18408"/>
                    <a:pt x="261213" y="28153"/>
                    <a:pt x="261213" y="38315"/>
                  </a:cubicBezTo>
                  <a:lnTo>
                    <a:pt x="261213" y="38315"/>
                  </a:lnTo>
                  <a:cubicBezTo>
                    <a:pt x="261213" y="59476"/>
                    <a:pt x="244059" y="76631"/>
                    <a:pt x="222898" y="76631"/>
                  </a:cubicBezTo>
                  <a:lnTo>
                    <a:pt x="38315" y="76631"/>
                  </a:lnTo>
                  <a:cubicBezTo>
                    <a:pt x="17154" y="76631"/>
                    <a:pt x="0" y="59476"/>
                    <a:pt x="0" y="38315"/>
                  </a:cubicBezTo>
                  <a:lnTo>
                    <a:pt x="0" y="38315"/>
                  </a:lnTo>
                  <a:cubicBezTo>
                    <a:pt x="0" y="17154"/>
                    <a:pt x="17154" y="0"/>
                    <a:pt x="38315" y="0"/>
                  </a:cubicBezTo>
                  <a:close/>
                </a:path>
              </a:pathLst>
            </a:custGeom>
            <a:solidFill>
              <a:srgbClr val="FFFFFF"/>
            </a:solidFill>
            <a:ln w="9525" cap="rnd">
              <a:solidFill>
                <a:srgbClr val="A6A6A6"/>
              </a:solidFill>
              <a:prstDash val="solid"/>
              <a:round/>
            </a:ln>
          </p:spPr>
          <p:txBody>
            <a:bodyPr/>
            <a:lstStyle/>
            <a:p>
              <a:endParaRPr lang="en-TH"/>
            </a:p>
          </p:txBody>
        </p:sp>
        <p:sp>
          <p:nvSpPr>
            <p:cNvPr id="67" name="TextBox 67"/>
            <p:cNvSpPr txBox="1"/>
            <p:nvPr/>
          </p:nvSpPr>
          <p:spPr>
            <a:xfrm>
              <a:off x="0" y="0"/>
              <a:ext cx="261213" cy="76631"/>
            </a:xfrm>
            <a:prstGeom prst="rect">
              <a:avLst/>
            </a:prstGeom>
          </p:spPr>
          <p:txBody>
            <a:bodyPr lIns="50800" tIns="50800" rIns="50800" bIns="50800" rtlCol="0" anchor="ctr"/>
            <a:lstStyle/>
            <a:p>
              <a:pPr marL="0" lvl="0" indent="0" algn="ctr">
                <a:lnSpc>
                  <a:spcPts val="1199"/>
                </a:lnSpc>
                <a:spcBef>
                  <a:spcPct val="0"/>
                </a:spcBef>
              </a:pPr>
              <a:r>
                <a:rPr lang="en-US" sz="999" b="1" dirty="0">
                  <a:solidFill>
                    <a:srgbClr val="000000"/>
                  </a:solidFill>
                  <a:latin typeface="Lato Heavy"/>
                  <a:ea typeface="Lato Heavy"/>
                  <a:cs typeface="Lato Heavy"/>
                  <a:sym typeface="Lato Heavy"/>
                </a:rPr>
                <a:t>EQUINIX</a:t>
              </a:r>
            </a:p>
          </p:txBody>
        </p:sp>
      </p:grpSp>
      <p:grpSp>
        <p:nvGrpSpPr>
          <p:cNvPr id="68" name="Group 68"/>
          <p:cNvGrpSpPr/>
          <p:nvPr/>
        </p:nvGrpSpPr>
        <p:grpSpPr>
          <a:xfrm>
            <a:off x="4446617" y="5412311"/>
            <a:ext cx="836145" cy="290957"/>
            <a:chOff x="0" y="0"/>
            <a:chExt cx="220219" cy="76631"/>
          </a:xfrm>
        </p:grpSpPr>
        <p:sp>
          <p:nvSpPr>
            <p:cNvPr id="69" name="Freeform 69"/>
            <p:cNvSpPr/>
            <p:nvPr/>
          </p:nvSpPr>
          <p:spPr>
            <a:xfrm>
              <a:off x="0" y="0"/>
              <a:ext cx="220219" cy="76631"/>
            </a:xfrm>
            <a:custGeom>
              <a:avLst/>
              <a:gdLst/>
              <a:ahLst/>
              <a:cxnLst/>
              <a:rect l="l" t="t" r="r" b="b"/>
              <a:pathLst>
                <a:path w="220219" h="76631">
                  <a:moveTo>
                    <a:pt x="38315" y="0"/>
                  </a:moveTo>
                  <a:lnTo>
                    <a:pt x="181904" y="0"/>
                  </a:lnTo>
                  <a:cubicBezTo>
                    <a:pt x="203065" y="0"/>
                    <a:pt x="220219" y="17154"/>
                    <a:pt x="220219" y="38315"/>
                  </a:cubicBezTo>
                  <a:lnTo>
                    <a:pt x="220219" y="38315"/>
                  </a:lnTo>
                  <a:cubicBezTo>
                    <a:pt x="220219" y="59476"/>
                    <a:pt x="203065" y="76631"/>
                    <a:pt x="181904" y="76631"/>
                  </a:cubicBezTo>
                  <a:lnTo>
                    <a:pt x="38315" y="76631"/>
                  </a:lnTo>
                  <a:cubicBezTo>
                    <a:pt x="17154" y="76631"/>
                    <a:pt x="0" y="59476"/>
                    <a:pt x="0" y="38315"/>
                  </a:cubicBezTo>
                  <a:lnTo>
                    <a:pt x="0" y="38315"/>
                  </a:lnTo>
                  <a:cubicBezTo>
                    <a:pt x="0" y="17154"/>
                    <a:pt x="17154" y="0"/>
                    <a:pt x="38315" y="0"/>
                  </a:cubicBezTo>
                  <a:close/>
                </a:path>
              </a:pathLst>
            </a:custGeom>
            <a:solidFill>
              <a:srgbClr val="FFFFFF"/>
            </a:solidFill>
            <a:ln w="9525" cap="rnd">
              <a:solidFill>
                <a:srgbClr val="A6A6A6"/>
              </a:solidFill>
              <a:prstDash val="solid"/>
              <a:round/>
            </a:ln>
          </p:spPr>
          <p:txBody>
            <a:bodyPr/>
            <a:lstStyle/>
            <a:p>
              <a:endParaRPr lang="en-TH"/>
            </a:p>
          </p:txBody>
        </p:sp>
        <p:sp>
          <p:nvSpPr>
            <p:cNvPr id="70" name="TextBox 70"/>
            <p:cNvSpPr txBox="1"/>
            <p:nvPr/>
          </p:nvSpPr>
          <p:spPr>
            <a:xfrm>
              <a:off x="0" y="0"/>
              <a:ext cx="220219" cy="76631"/>
            </a:xfrm>
            <a:prstGeom prst="rect">
              <a:avLst/>
            </a:prstGeom>
          </p:spPr>
          <p:txBody>
            <a:bodyPr lIns="50800" tIns="50800" rIns="50800" bIns="50800" rtlCol="0" anchor="ctr"/>
            <a:lstStyle/>
            <a:p>
              <a:pPr marL="0" lvl="0" indent="0" algn="ctr">
                <a:lnSpc>
                  <a:spcPts val="1199"/>
                </a:lnSpc>
                <a:spcBef>
                  <a:spcPct val="0"/>
                </a:spcBef>
              </a:pPr>
              <a:r>
                <a:rPr lang="en-US" sz="999" b="1" dirty="0">
                  <a:solidFill>
                    <a:srgbClr val="000000"/>
                  </a:solidFill>
                  <a:latin typeface="Lato Heavy"/>
                  <a:ea typeface="Lato Heavy"/>
                  <a:cs typeface="Lato Heavy"/>
                  <a:sym typeface="Lato Heavy"/>
                </a:rPr>
                <a:t>BULK</a:t>
              </a:r>
            </a:p>
          </p:txBody>
        </p:sp>
      </p:grpSp>
      <p:grpSp>
        <p:nvGrpSpPr>
          <p:cNvPr id="71" name="Group 71"/>
          <p:cNvGrpSpPr/>
          <p:nvPr/>
        </p:nvGrpSpPr>
        <p:grpSpPr>
          <a:xfrm>
            <a:off x="1028700" y="5798518"/>
            <a:ext cx="1236249" cy="290957"/>
            <a:chOff x="0" y="0"/>
            <a:chExt cx="325596" cy="76631"/>
          </a:xfrm>
        </p:grpSpPr>
        <p:sp>
          <p:nvSpPr>
            <p:cNvPr id="72" name="Freeform 72"/>
            <p:cNvSpPr/>
            <p:nvPr/>
          </p:nvSpPr>
          <p:spPr>
            <a:xfrm>
              <a:off x="0" y="0"/>
              <a:ext cx="325596" cy="76631"/>
            </a:xfrm>
            <a:custGeom>
              <a:avLst/>
              <a:gdLst/>
              <a:ahLst/>
              <a:cxnLst/>
              <a:rect l="l" t="t" r="r" b="b"/>
              <a:pathLst>
                <a:path w="325596" h="76631">
                  <a:moveTo>
                    <a:pt x="38315" y="0"/>
                  </a:moveTo>
                  <a:lnTo>
                    <a:pt x="287281" y="0"/>
                  </a:lnTo>
                  <a:cubicBezTo>
                    <a:pt x="308442" y="0"/>
                    <a:pt x="325596" y="17154"/>
                    <a:pt x="325596" y="38315"/>
                  </a:cubicBezTo>
                  <a:lnTo>
                    <a:pt x="325596" y="38315"/>
                  </a:lnTo>
                  <a:cubicBezTo>
                    <a:pt x="325596" y="48477"/>
                    <a:pt x="321560" y="58223"/>
                    <a:pt x="314374" y="65408"/>
                  </a:cubicBezTo>
                  <a:cubicBezTo>
                    <a:pt x="307189" y="72594"/>
                    <a:pt x="297443" y="76631"/>
                    <a:pt x="287281" y="76631"/>
                  </a:cubicBezTo>
                  <a:lnTo>
                    <a:pt x="38315" y="76631"/>
                  </a:lnTo>
                  <a:cubicBezTo>
                    <a:pt x="17154" y="76631"/>
                    <a:pt x="0" y="59476"/>
                    <a:pt x="0" y="38315"/>
                  </a:cubicBezTo>
                  <a:lnTo>
                    <a:pt x="0" y="38315"/>
                  </a:lnTo>
                  <a:cubicBezTo>
                    <a:pt x="0" y="17154"/>
                    <a:pt x="17154" y="0"/>
                    <a:pt x="38315" y="0"/>
                  </a:cubicBezTo>
                  <a:close/>
                </a:path>
              </a:pathLst>
            </a:custGeom>
            <a:solidFill>
              <a:srgbClr val="FFFFFF"/>
            </a:solidFill>
            <a:ln w="9525" cap="rnd">
              <a:solidFill>
                <a:srgbClr val="A6A6A6"/>
              </a:solidFill>
              <a:prstDash val="solid"/>
              <a:round/>
            </a:ln>
          </p:spPr>
          <p:txBody>
            <a:bodyPr/>
            <a:lstStyle/>
            <a:p>
              <a:endParaRPr lang="en-TH"/>
            </a:p>
          </p:txBody>
        </p:sp>
        <p:sp>
          <p:nvSpPr>
            <p:cNvPr id="73" name="TextBox 73"/>
            <p:cNvSpPr txBox="1"/>
            <p:nvPr/>
          </p:nvSpPr>
          <p:spPr>
            <a:xfrm>
              <a:off x="0" y="0"/>
              <a:ext cx="325596" cy="76631"/>
            </a:xfrm>
            <a:prstGeom prst="rect">
              <a:avLst/>
            </a:prstGeom>
          </p:spPr>
          <p:txBody>
            <a:bodyPr lIns="50800" tIns="50800" rIns="50800" bIns="50800" rtlCol="0" anchor="ctr"/>
            <a:lstStyle/>
            <a:p>
              <a:pPr marL="0" lvl="0" indent="0" algn="ctr">
                <a:lnSpc>
                  <a:spcPts val="1199"/>
                </a:lnSpc>
                <a:spcBef>
                  <a:spcPct val="0"/>
                </a:spcBef>
              </a:pPr>
              <a:r>
                <a:rPr lang="en-US" sz="999" b="1" dirty="0">
                  <a:solidFill>
                    <a:srgbClr val="000000"/>
                  </a:solidFill>
                  <a:latin typeface="Lato Heavy"/>
                  <a:ea typeface="Lato Heavy"/>
                  <a:cs typeface="Lato Heavy"/>
                  <a:sym typeface="Lato Heavy"/>
                </a:rPr>
                <a:t>MAPLE LEAF</a:t>
              </a:r>
            </a:p>
          </p:txBody>
        </p:sp>
      </p:grpSp>
      <p:grpSp>
        <p:nvGrpSpPr>
          <p:cNvPr id="74" name="Group 74"/>
          <p:cNvGrpSpPr/>
          <p:nvPr/>
        </p:nvGrpSpPr>
        <p:grpSpPr>
          <a:xfrm>
            <a:off x="2332906" y="5798518"/>
            <a:ext cx="706087" cy="290957"/>
            <a:chOff x="0" y="0"/>
            <a:chExt cx="185965" cy="76631"/>
          </a:xfrm>
        </p:grpSpPr>
        <p:sp>
          <p:nvSpPr>
            <p:cNvPr id="75" name="Freeform 75"/>
            <p:cNvSpPr/>
            <p:nvPr/>
          </p:nvSpPr>
          <p:spPr>
            <a:xfrm>
              <a:off x="0" y="0"/>
              <a:ext cx="185965" cy="76631"/>
            </a:xfrm>
            <a:custGeom>
              <a:avLst/>
              <a:gdLst/>
              <a:ahLst/>
              <a:cxnLst/>
              <a:rect l="l" t="t" r="r" b="b"/>
              <a:pathLst>
                <a:path w="185965" h="76631">
                  <a:moveTo>
                    <a:pt x="38315" y="0"/>
                  </a:moveTo>
                  <a:lnTo>
                    <a:pt x="147650" y="0"/>
                  </a:lnTo>
                  <a:cubicBezTo>
                    <a:pt x="168811" y="0"/>
                    <a:pt x="185965" y="17154"/>
                    <a:pt x="185965" y="38315"/>
                  </a:cubicBezTo>
                  <a:lnTo>
                    <a:pt x="185965" y="38315"/>
                  </a:lnTo>
                  <a:cubicBezTo>
                    <a:pt x="185965" y="59476"/>
                    <a:pt x="168811" y="76631"/>
                    <a:pt x="147650" y="76631"/>
                  </a:cubicBezTo>
                  <a:lnTo>
                    <a:pt x="38315" y="76631"/>
                  </a:lnTo>
                  <a:cubicBezTo>
                    <a:pt x="17154" y="76631"/>
                    <a:pt x="0" y="59476"/>
                    <a:pt x="0" y="38315"/>
                  </a:cubicBezTo>
                  <a:lnTo>
                    <a:pt x="0" y="38315"/>
                  </a:lnTo>
                  <a:cubicBezTo>
                    <a:pt x="0" y="17154"/>
                    <a:pt x="17154" y="0"/>
                    <a:pt x="38315" y="0"/>
                  </a:cubicBezTo>
                  <a:close/>
                </a:path>
              </a:pathLst>
            </a:custGeom>
            <a:solidFill>
              <a:srgbClr val="FFFFFF"/>
            </a:solidFill>
            <a:ln w="9525" cap="rnd">
              <a:solidFill>
                <a:srgbClr val="A6A6A6"/>
              </a:solidFill>
              <a:prstDash val="solid"/>
              <a:round/>
            </a:ln>
          </p:spPr>
          <p:txBody>
            <a:bodyPr/>
            <a:lstStyle/>
            <a:p>
              <a:endParaRPr lang="en-TH"/>
            </a:p>
          </p:txBody>
        </p:sp>
        <p:sp>
          <p:nvSpPr>
            <p:cNvPr id="76" name="TextBox 76"/>
            <p:cNvSpPr txBox="1"/>
            <p:nvPr/>
          </p:nvSpPr>
          <p:spPr>
            <a:xfrm>
              <a:off x="0" y="0"/>
              <a:ext cx="185965" cy="76631"/>
            </a:xfrm>
            <a:prstGeom prst="rect">
              <a:avLst/>
            </a:prstGeom>
          </p:spPr>
          <p:txBody>
            <a:bodyPr lIns="50800" tIns="50800" rIns="50800" bIns="50800" rtlCol="0" anchor="ctr"/>
            <a:lstStyle/>
            <a:p>
              <a:pPr marL="0" lvl="0" indent="0" algn="ctr">
                <a:lnSpc>
                  <a:spcPts val="1199"/>
                </a:lnSpc>
                <a:spcBef>
                  <a:spcPct val="0"/>
                </a:spcBef>
              </a:pPr>
              <a:r>
                <a:rPr lang="en-US" sz="999" b="1" dirty="0">
                  <a:solidFill>
                    <a:srgbClr val="000000"/>
                  </a:solidFill>
                  <a:latin typeface="Lato Heavy"/>
                  <a:ea typeface="Lato Heavy"/>
                  <a:cs typeface="Lato Heavy"/>
                  <a:sym typeface="Lato Heavy"/>
                </a:rPr>
                <a:t>BTI</a:t>
              </a:r>
            </a:p>
          </p:txBody>
        </p:sp>
      </p:grpSp>
      <p:grpSp>
        <p:nvGrpSpPr>
          <p:cNvPr id="77" name="Group 77"/>
          <p:cNvGrpSpPr/>
          <p:nvPr/>
        </p:nvGrpSpPr>
        <p:grpSpPr>
          <a:xfrm>
            <a:off x="3154672" y="5798518"/>
            <a:ext cx="1225270" cy="290957"/>
            <a:chOff x="0" y="0"/>
            <a:chExt cx="322705" cy="76631"/>
          </a:xfrm>
        </p:grpSpPr>
        <p:sp>
          <p:nvSpPr>
            <p:cNvPr id="78" name="Freeform 78"/>
            <p:cNvSpPr/>
            <p:nvPr/>
          </p:nvSpPr>
          <p:spPr>
            <a:xfrm>
              <a:off x="0" y="0"/>
              <a:ext cx="322705" cy="76631"/>
            </a:xfrm>
            <a:custGeom>
              <a:avLst/>
              <a:gdLst/>
              <a:ahLst/>
              <a:cxnLst/>
              <a:rect l="l" t="t" r="r" b="b"/>
              <a:pathLst>
                <a:path w="322705" h="76631">
                  <a:moveTo>
                    <a:pt x="38315" y="0"/>
                  </a:moveTo>
                  <a:lnTo>
                    <a:pt x="284390" y="0"/>
                  </a:lnTo>
                  <a:cubicBezTo>
                    <a:pt x="305551" y="0"/>
                    <a:pt x="322705" y="17154"/>
                    <a:pt x="322705" y="38315"/>
                  </a:cubicBezTo>
                  <a:lnTo>
                    <a:pt x="322705" y="38315"/>
                  </a:lnTo>
                  <a:cubicBezTo>
                    <a:pt x="322705" y="48477"/>
                    <a:pt x="318668" y="58223"/>
                    <a:pt x="311483" y="65408"/>
                  </a:cubicBezTo>
                  <a:cubicBezTo>
                    <a:pt x="304297" y="72594"/>
                    <a:pt x="294551" y="76631"/>
                    <a:pt x="284390" y="76631"/>
                  </a:cubicBezTo>
                  <a:lnTo>
                    <a:pt x="38315" y="76631"/>
                  </a:lnTo>
                  <a:cubicBezTo>
                    <a:pt x="17154" y="76631"/>
                    <a:pt x="0" y="59476"/>
                    <a:pt x="0" y="38315"/>
                  </a:cubicBezTo>
                  <a:lnTo>
                    <a:pt x="0" y="38315"/>
                  </a:lnTo>
                  <a:cubicBezTo>
                    <a:pt x="0" y="17154"/>
                    <a:pt x="17154" y="0"/>
                    <a:pt x="38315" y="0"/>
                  </a:cubicBezTo>
                  <a:close/>
                </a:path>
              </a:pathLst>
            </a:custGeom>
            <a:solidFill>
              <a:srgbClr val="FFFFFF"/>
            </a:solidFill>
            <a:ln w="9525" cap="rnd">
              <a:solidFill>
                <a:srgbClr val="A6A6A6"/>
              </a:solidFill>
              <a:prstDash val="solid"/>
              <a:round/>
            </a:ln>
          </p:spPr>
          <p:txBody>
            <a:bodyPr/>
            <a:lstStyle/>
            <a:p>
              <a:endParaRPr lang="en-TH"/>
            </a:p>
          </p:txBody>
        </p:sp>
        <p:sp>
          <p:nvSpPr>
            <p:cNvPr id="79" name="TextBox 79"/>
            <p:cNvSpPr txBox="1"/>
            <p:nvPr/>
          </p:nvSpPr>
          <p:spPr>
            <a:xfrm>
              <a:off x="0" y="0"/>
              <a:ext cx="322705" cy="76631"/>
            </a:xfrm>
            <a:prstGeom prst="rect">
              <a:avLst/>
            </a:prstGeom>
          </p:spPr>
          <p:txBody>
            <a:bodyPr lIns="50800" tIns="50800" rIns="50800" bIns="50800" rtlCol="0" anchor="ctr"/>
            <a:lstStyle/>
            <a:p>
              <a:pPr marL="0" lvl="0" indent="0" algn="ctr">
                <a:lnSpc>
                  <a:spcPts val="1199"/>
                </a:lnSpc>
                <a:spcBef>
                  <a:spcPct val="0"/>
                </a:spcBef>
              </a:pPr>
              <a:r>
                <a:rPr lang="en-US" sz="999" b="1" dirty="0">
                  <a:solidFill>
                    <a:srgbClr val="000000"/>
                  </a:solidFill>
                  <a:latin typeface="Lato Heavy"/>
                  <a:ea typeface="Lato Heavy"/>
                  <a:cs typeface="Lato Heavy"/>
                  <a:sym typeface="Lato Heavy"/>
                </a:rPr>
                <a:t>CONFLUENCE</a:t>
              </a:r>
            </a:p>
          </p:txBody>
        </p:sp>
      </p:grpSp>
      <p:grpSp>
        <p:nvGrpSpPr>
          <p:cNvPr id="80" name="Group 80"/>
          <p:cNvGrpSpPr/>
          <p:nvPr/>
        </p:nvGrpSpPr>
        <p:grpSpPr>
          <a:xfrm>
            <a:off x="4446617" y="5798518"/>
            <a:ext cx="836145" cy="290957"/>
            <a:chOff x="0" y="0"/>
            <a:chExt cx="220219" cy="76631"/>
          </a:xfrm>
        </p:grpSpPr>
        <p:sp>
          <p:nvSpPr>
            <p:cNvPr id="81" name="Freeform 81"/>
            <p:cNvSpPr/>
            <p:nvPr/>
          </p:nvSpPr>
          <p:spPr>
            <a:xfrm>
              <a:off x="0" y="0"/>
              <a:ext cx="220219" cy="76631"/>
            </a:xfrm>
            <a:custGeom>
              <a:avLst/>
              <a:gdLst/>
              <a:ahLst/>
              <a:cxnLst/>
              <a:rect l="l" t="t" r="r" b="b"/>
              <a:pathLst>
                <a:path w="220219" h="76631">
                  <a:moveTo>
                    <a:pt x="38315" y="0"/>
                  </a:moveTo>
                  <a:lnTo>
                    <a:pt x="181904" y="0"/>
                  </a:lnTo>
                  <a:cubicBezTo>
                    <a:pt x="203065" y="0"/>
                    <a:pt x="220219" y="17154"/>
                    <a:pt x="220219" y="38315"/>
                  </a:cubicBezTo>
                  <a:lnTo>
                    <a:pt x="220219" y="38315"/>
                  </a:lnTo>
                  <a:cubicBezTo>
                    <a:pt x="220219" y="59476"/>
                    <a:pt x="203065" y="76631"/>
                    <a:pt x="181904" y="76631"/>
                  </a:cubicBezTo>
                  <a:lnTo>
                    <a:pt x="38315" y="76631"/>
                  </a:lnTo>
                  <a:cubicBezTo>
                    <a:pt x="17154" y="76631"/>
                    <a:pt x="0" y="59476"/>
                    <a:pt x="0" y="38315"/>
                  </a:cubicBezTo>
                  <a:lnTo>
                    <a:pt x="0" y="38315"/>
                  </a:lnTo>
                  <a:cubicBezTo>
                    <a:pt x="0" y="17154"/>
                    <a:pt x="17154" y="0"/>
                    <a:pt x="38315" y="0"/>
                  </a:cubicBezTo>
                  <a:close/>
                </a:path>
              </a:pathLst>
            </a:custGeom>
            <a:solidFill>
              <a:srgbClr val="FFFFFF"/>
            </a:solidFill>
            <a:ln w="9525" cap="rnd">
              <a:solidFill>
                <a:srgbClr val="A6A6A6"/>
              </a:solidFill>
              <a:prstDash val="solid"/>
              <a:round/>
            </a:ln>
          </p:spPr>
          <p:txBody>
            <a:bodyPr/>
            <a:lstStyle/>
            <a:p>
              <a:endParaRPr lang="en-TH"/>
            </a:p>
          </p:txBody>
        </p:sp>
        <p:sp>
          <p:nvSpPr>
            <p:cNvPr id="82" name="TextBox 82"/>
            <p:cNvSpPr txBox="1"/>
            <p:nvPr/>
          </p:nvSpPr>
          <p:spPr>
            <a:xfrm>
              <a:off x="0" y="0"/>
              <a:ext cx="220219" cy="76631"/>
            </a:xfrm>
            <a:prstGeom prst="rect">
              <a:avLst/>
            </a:prstGeom>
          </p:spPr>
          <p:txBody>
            <a:bodyPr lIns="50800" tIns="50800" rIns="50800" bIns="50800" rtlCol="0" anchor="ctr"/>
            <a:lstStyle/>
            <a:p>
              <a:pPr marL="0" lvl="0" indent="0" algn="ctr">
                <a:lnSpc>
                  <a:spcPts val="1199"/>
                </a:lnSpc>
                <a:spcBef>
                  <a:spcPct val="0"/>
                </a:spcBef>
              </a:pPr>
              <a:r>
                <a:rPr lang="en-US" sz="999" b="1" dirty="0">
                  <a:solidFill>
                    <a:srgbClr val="000000"/>
                  </a:solidFill>
                  <a:latin typeface="Lato Heavy"/>
                  <a:ea typeface="Lato Heavy"/>
                  <a:cs typeface="Lato Heavy"/>
                  <a:sym typeface="Lato Heavy"/>
                </a:rPr>
                <a:t>ACC-1</a:t>
              </a:r>
            </a:p>
          </p:txBody>
        </p:sp>
      </p:grpSp>
      <p:grpSp>
        <p:nvGrpSpPr>
          <p:cNvPr id="83" name="Group 83"/>
          <p:cNvGrpSpPr/>
          <p:nvPr/>
        </p:nvGrpSpPr>
        <p:grpSpPr>
          <a:xfrm>
            <a:off x="6466141" y="3863986"/>
            <a:ext cx="1986330" cy="290957"/>
            <a:chOff x="0" y="0"/>
            <a:chExt cx="523149" cy="76631"/>
          </a:xfrm>
        </p:grpSpPr>
        <p:sp>
          <p:nvSpPr>
            <p:cNvPr id="84" name="Freeform 84"/>
            <p:cNvSpPr/>
            <p:nvPr/>
          </p:nvSpPr>
          <p:spPr>
            <a:xfrm>
              <a:off x="0" y="0"/>
              <a:ext cx="523149" cy="76631"/>
            </a:xfrm>
            <a:custGeom>
              <a:avLst/>
              <a:gdLst/>
              <a:ahLst/>
              <a:cxnLst/>
              <a:rect l="l" t="t" r="r" b="b"/>
              <a:pathLst>
                <a:path w="523149" h="76631">
                  <a:moveTo>
                    <a:pt x="38315" y="0"/>
                  </a:moveTo>
                  <a:lnTo>
                    <a:pt x="484833" y="0"/>
                  </a:lnTo>
                  <a:cubicBezTo>
                    <a:pt x="494995" y="0"/>
                    <a:pt x="504741" y="4037"/>
                    <a:pt x="511927" y="11222"/>
                  </a:cubicBezTo>
                  <a:cubicBezTo>
                    <a:pt x="519112" y="18408"/>
                    <a:pt x="523149" y="28153"/>
                    <a:pt x="523149" y="38315"/>
                  </a:cubicBezTo>
                  <a:lnTo>
                    <a:pt x="523149" y="38315"/>
                  </a:lnTo>
                  <a:cubicBezTo>
                    <a:pt x="523149" y="59476"/>
                    <a:pt x="505994" y="76631"/>
                    <a:pt x="484833" y="76631"/>
                  </a:cubicBezTo>
                  <a:lnTo>
                    <a:pt x="38315" y="76631"/>
                  </a:lnTo>
                  <a:cubicBezTo>
                    <a:pt x="17154" y="76631"/>
                    <a:pt x="0" y="59476"/>
                    <a:pt x="0" y="38315"/>
                  </a:cubicBezTo>
                  <a:lnTo>
                    <a:pt x="0" y="38315"/>
                  </a:lnTo>
                  <a:cubicBezTo>
                    <a:pt x="0" y="17154"/>
                    <a:pt x="17154" y="0"/>
                    <a:pt x="38315" y="0"/>
                  </a:cubicBezTo>
                  <a:close/>
                </a:path>
              </a:pathLst>
            </a:custGeom>
            <a:solidFill>
              <a:srgbClr val="FFFFFF"/>
            </a:solidFill>
            <a:ln w="9525" cap="rnd">
              <a:solidFill>
                <a:srgbClr val="1F92C8"/>
              </a:solidFill>
              <a:prstDash val="solid"/>
              <a:round/>
            </a:ln>
          </p:spPr>
          <p:txBody>
            <a:bodyPr/>
            <a:lstStyle/>
            <a:p>
              <a:endParaRPr lang="en-TH"/>
            </a:p>
          </p:txBody>
        </p:sp>
        <p:sp>
          <p:nvSpPr>
            <p:cNvPr id="85" name="TextBox 85"/>
            <p:cNvSpPr txBox="1"/>
            <p:nvPr/>
          </p:nvSpPr>
          <p:spPr>
            <a:xfrm>
              <a:off x="0" y="0"/>
              <a:ext cx="523149" cy="76631"/>
            </a:xfrm>
            <a:prstGeom prst="rect">
              <a:avLst/>
            </a:prstGeom>
          </p:spPr>
          <p:txBody>
            <a:bodyPr lIns="50800" tIns="50800" rIns="50800" bIns="50800" rtlCol="0" anchor="ctr"/>
            <a:lstStyle/>
            <a:p>
              <a:pPr marL="0" lvl="0" indent="0" algn="ctr">
                <a:lnSpc>
                  <a:spcPts val="1199"/>
                </a:lnSpc>
                <a:spcBef>
                  <a:spcPct val="0"/>
                </a:spcBef>
              </a:pPr>
              <a:r>
                <a:rPr lang="en-US" sz="999" b="1" dirty="0">
                  <a:solidFill>
                    <a:srgbClr val="1F92C8"/>
                  </a:solidFill>
                  <a:latin typeface="Lato Heavy"/>
                  <a:ea typeface="Lato Heavy"/>
                  <a:cs typeface="Lato Heavy"/>
                  <a:sym typeface="Lato Heavy"/>
                </a:rPr>
                <a:t>BRUNEI INTERNATIONAL </a:t>
              </a:r>
            </a:p>
          </p:txBody>
        </p:sp>
      </p:grpSp>
      <p:grpSp>
        <p:nvGrpSpPr>
          <p:cNvPr id="86" name="Group 86"/>
          <p:cNvGrpSpPr/>
          <p:nvPr/>
        </p:nvGrpSpPr>
        <p:grpSpPr>
          <a:xfrm>
            <a:off x="8749769" y="3882960"/>
            <a:ext cx="1335780" cy="290957"/>
            <a:chOff x="0" y="0"/>
            <a:chExt cx="351810" cy="76631"/>
          </a:xfrm>
        </p:grpSpPr>
        <p:sp>
          <p:nvSpPr>
            <p:cNvPr id="87" name="Freeform 87"/>
            <p:cNvSpPr/>
            <p:nvPr/>
          </p:nvSpPr>
          <p:spPr>
            <a:xfrm>
              <a:off x="0" y="0"/>
              <a:ext cx="351811" cy="76631"/>
            </a:xfrm>
            <a:custGeom>
              <a:avLst/>
              <a:gdLst/>
              <a:ahLst/>
              <a:cxnLst/>
              <a:rect l="l" t="t" r="r" b="b"/>
              <a:pathLst>
                <a:path w="351811" h="76631">
                  <a:moveTo>
                    <a:pt x="38315" y="0"/>
                  </a:moveTo>
                  <a:lnTo>
                    <a:pt x="313495" y="0"/>
                  </a:lnTo>
                  <a:cubicBezTo>
                    <a:pt x="334656" y="0"/>
                    <a:pt x="351811" y="17154"/>
                    <a:pt x="351811" y="38315"/>
                  </a:cubicBezTo>
                  <a:lnTo>
                    <a:pt x="351811" y="38315"/>
                  </a:lnTo>
                  <a:cubicBezTo>
                    <a:pt x="351811" y="48477"/>
                    <a:pt x="347774" y="58223"/>
                    <a:pt x="340588" y="65408"/>
                  </a:cubicBezTo>
                  <a:cubicBezTo>
                    <a:pt x="333403" y="72594"/>
                    <a:pt x="323657" y="76631"/>
                    <a:pt x="313495" y="76631"/>
                  </a:cubicBezTo>
                  <a:lnTo>
                    <a:pt x="38315" y="76631"/>
                  </a:lnTo>
                  <a:cubicBezTo>
                    <a:pt x="17154" y="76631"/>
                    <a:pt x="0" y="59476"/>
                    <a:pt x="0" y="38315"/>
                  </a:cubicBezTo>
                  <a:lnTo>
                    <a:pt x="0" y="38315"/>
                  </a:lnTo>
                  <a:cubicBezTo>
                    <a:pt x="0" y="17154"/>
                    <a:pt x="17154" y="0"/>
                    <a:pt x="38315" y="0"/>
                  </a:cubicBezTo>
                  <a:close/>
                </a:path>
              </a:pathLst>
            </a:custGeom>
            <a:solidFill>
              <a:srgbClr val="FFFFFF"/>
            </a:solidFill>
            <a:ln w="9525" cap="rnd">
              <a:solidFill>
                <a:srgbClr val="1F92C8"/>
              </a:solidFill>
              <a:prstDash val="solid"/>
              <a:round/>
            </a:ln>
          </p:spPr>
          <p:txBody>
            <a:bodyPr/>
            <a:lstStyle/>
            <a:p>
              <a:endParaRPr lang="en-TH"/>
            </a:p>
          </p:txBody>
        </p:sp>
        <p:sp>
          <p:nvSpPr>
            <p:cNvPr id="88" name="TextBox 88"/>
            <p:cNvSpPr txBox="1"/>
            <p:nvPr/>
          </p:nvSpPr>
          <p:spPr>
            <a:xfrm>
              <a:off x="0" y="0"/>
              <a:ext cx="351810" cy="76631"/>
            </a:xfrm>
            <a:prstGeom prst="rect">
              <a:avLst/>
            </a:prstGeom>
          </p:spPr>
          <p:txBody>
            <a:bodyPr lIns="50800" tIns="50800" rIns="50800" bIns="50800" rtlCol="0" anchor="ctr"/>
            <a:lstStyle/>
            <a:p>
              <a:pPr marL="0" lvl="0" indent="0" algn="ctr">
                <a:lnSpc>
                  <a:spcPts val="1199"/>
                </a:lnSpc>
                <a:spcBef>
                  <a:spcPct val="0"/>
                </a:spcBef>
              </a:pPr>
              <a:r>
                <a:rPr lang="en-US" sz="999" b="1" dirty="0">
                  <a:solidFill>
                    <a:srgbClr val="1F92C8"/>
                  </a:solidFill>
                  <a:latin typeface="Lato Heavy"/>
                  <a:ea typeface="Lato Heavy"/>
                  <a:cs typeface="Lato Heavy"/>
                  <a:sym typeface="Lato Heavy"/>
                </a:rPr>
                <a:t>TE SUBCOM</a:t>
              </a:r>
            </a:p>
          </p:txBody>
        </p:sp>
      </p:grpSp>
      <p:grpSp>
        <p:nvGrpSpPr>
          <p:cNvPr id="89" name="Group 89"/>
          <p:cNvGrpSpPr/>
          <p:nvPr/>
        </p:nvGrpSpPr>
        <p:grpSpPr>
          <a:xfrm>
            <a:off x="10382847" y="3863986"/>
            <a:ext cx="1135007" cy="290957"/>
            <a:chOff x="0" y="0"/>
            <a:chExt cx="298932" cy="76631"/>
          </a:xfrm>
        </p:grpSpPr>
        <p:sp>
          <p:nvSpPr>
            <p:cNvPr id="90" name="Freeform 90"/>
            <p:cNvSpPr/>
            <p:nvPr/>
          </p:nvSpPr>
          <p:spPr>
            <a:xfrm>
              <a:off x="0" y="0"/>
              <a:ext cx="298932" cy="76631"/>
            </a:xfrm>
            <a:custGeom>
              <a:avLst/>
              <a:gdLst/>
              <a:ahLst/>
              <a:cxnLst/>
              <a:rect l="l" t="t" r="r" b="b"/>
              <a:pathLst>
                <a:path w="298932" h="76631">
                  <a:moveTo>
                    <a:pt x="38315" y="0"/>
                  </a:moveTo>
                  <a:lnTo>
                    <a:pt x="260617" y="0"/>
                  </a:lnTo>
                  <a:cubicBezTo>
                    <a:pt x="281777" y="0"/>
                    <a:pt x="298932" y="17154"/>
                    <a:pt x="298932" y="38315"/>
                  </a:cubicBezTo>
                  <a:lnTo>
                    <a:pt x="298932" y="38315"/>
                  </a:lnTo>
                  <a:cubicBezTo>
                    <a:pt x="298932" y="48477"/>
                    <a:pt x="294895" y="58223"/>
                    <a:pt x="287710" y="65408"/>
                  </a:cubicBezTo>
                  <a:cubicBezTo>
                    <a:pt x="280524" y="72594"/>
                    <a:pt x="270778" y="76631"/>
                    <a:pt x="260617" y="76631"/>
                  </a:cubicBezTo>
                  <a:lnTo>
                    <a:pt x="38315" y="76631"/>
                  </a:lnTo>
                  <a:cubicBezTo>
                    <a:pt x="17154" y="76631"/>
                    <a:pt x="0" y="59476"/>
                    <a:pt x="0" y="38315"/>
                  </a:cubicBezTo>
                  <a:lnTo>
                    <a:pt x="0" y="38315"/>
                  </a:lnTo>
                  <a:cubicBezTo>
                    <a:pt x="0" y="17154"/>
                    <a:pt x="17154" y="0"/>
                    <a:pt x="38315" y="0"/>
                  </a:cubicBezTo>
                  <a:close/>
                </a:path>
              </a:pathLst>
            </a:custGeom>
            <a:solidFill>
              <a:srgbClr val="FFFFFF"/>
            </a:solidFill>
            <a:ln w="9525" cap="rnd">
              <a:solidFill>
                <a:srgbClr val="1F92C8"/>
              </a:solidFill>
              <a:prstDash val="solid"/>
              <a:round/>
            </a:ln>
          </p:spPr>
          <p:txBody>
            <a:bodyPr/>
            <a:lstStyle/>
            <a:p>
              <a:endParaRPr lang="en-TH"/>
            </a:p>
          </p:txBody>
        </p:sp>
        <p:sp>
          <p:nvSpPr>
            <p:cNvPr id="91" name="TextBox 91"/>
            <p:cNvSpPr txBox="1"/>
            <p:nvPr/>
          </p:nvSpPr>
          <p:spPr>
            <a:xfrm>
              <a:off x="0" y="0"/>
              <a:ext cx="298932" cy="76631"/>
            </a:xfrm>
            <a:prstGeom prst="rect">
              <a:avLst/>
            </a:prstGeom>
          </p:spPr>
          <p:txBody>
            <a:bodyPr lIns="50800" tIns="50800" rIns="50800" bIns="50800" rtlCol="0" anchor="ctr"/>
            <a:lstStyle/>
            <a:p>
              <a:pPr marL="0" lvl="0" indent="0" algn="ctr">
                <a:lnSpc>
                  <a:spcPts val="1199"/>
                </a:lnSpc>
                <a:spcBef>
                  <a:spcPct val="0"/>
                </a:spcBef>
              </a:pPr>
              <a:r>
                <a:rPr lang="en-US" sz="999" b="1" dirty="0">
                  <a:solidFill>
                    <a:srgbClr val="1F92C8"/>
                  </a:solidFill>
                  <a:latin typeface="Lato Heavy"/>
                  <a:ea typeface="Lato Heavy"/>
                  <a:cs typeface="Lato Heavy"/>
                  <a:sym typeface="Lato Heavy"/>
                </a:rPr>
                <a:t>HIBERNIA</a:t>
              </a:r>
            </a:p>
          </p:txBody>
        </p:sp>
      </p:grpSp>
      <p:grpSp>
        <p:nvGrpSpPr>
          <p:cNvPr id="92" name="Group 92"/>
          <p:cNvGrpSpPr/>
          <p:nvPr/>
        </p:nvGrpSpPr>
        <p:grpSpPr>
          <a:xfrm>
            <a:off x="6466141" y="4280921"/>
            <a:ext cx="1126319" cy="297878"/>
            <a:chOff x="0" y="0"/>
            <a:chExt cx="296644" cy="78454"/>
          </a:xfrm>
        </p:grpSpPr>
        <p:sp>
          <p:nvSpPr>
            <p:cNvPr id="93" name="Freeform 93"/>
            <p:cNvSpPr/>
            <p:nvPr/>
          </p:nvSpPr>
          <p:spPr>
            <a:xfrm>
              <a:off x="0" y="0"/>
              <a:ext cx="296644" cy="78454"/>
            </a:xfrm>
            <a:custGeom>
              <a:avLst/>
              <a:gdLst/>
              <a:ahLst/>
              <a:cxnLst/>
              <a:rect l="l" t="t" r="r" b="b"/>
              <a:pathLst>
                <a:path w="296644" h="78454">
                  <a:moveTo>
                    <a:pt x="39227" y="0"/>
                  </a:moveTo>
                  <a:lnTo>
                    <a:pt x="257417" y="0"/>
                  </a:lnTo>
                  <a:cubicBezTo>
                    <a:pt x="279081" y="0"/>
                    <a:pt x="296644" y="17562"/>
                    <a:pt x="296644" y="39227"/>
                  </a:cubicBezTo>
                  <a:lnTo>
                    <a:pt x="296644" y="39227"/>
                  </a:lnTo>
                  <a:cubicBezTo>
                    <a:pt x="296644" y="49630"/>
                    <a:pt x="292511" y="59608"/>
                    <a:pt x="285154" y="66964"/>
                  </a:cubicBezTo>
                  <a:cubicBezTo>
                    <a:pt x="277798" y="74321"/>
                    <a:pt x="267820" y="78454"/>
                    <a:pt x="257417" y="78454"/>
                  </a:cubicBezTo>
                  <a:lnTo>
                    <a:pt x="39227" y="78454"/>
                  </a:lnTo>
                  <a:cubicBezTo>
                    <a:pt x="17562" y="78454"/>
                    <a:pt x="0" y="60891"/>
                    <a:pt x="0" y="39227"/>
                  </a:cubicBezTo>
                  <a:lnTo>
                    <a:pt x="0" y="39227"/>
                  </a:lnTo>
                  <a:cubicBezTo>
                    <a:pt x="0" y="17562"/>
                    <a:pt x="17562" y="0"/>
                    <a:pt x="39227" y="0"/>
                  </a:cubicBezTo>
                  <a:close/>
                </a:path>
              </a:pathLst>
            </a:custGeom>
            <a:solidFill>
              <a:srgbClr val="FFFFFF"/>
            </a:solidFill>
            <a:ln w="9525" cap="rnd">
              <a:solidFill>
                <a:srgbClr val="1F92C8"/>
              </a:solidFill>
              <a:prstDash val="solid"/>
              <a:round/>
            </a:ln>
          </p:spPr>
          <p:txBody>
            <a:bodyPr/>
            <a:lstStyle/>
            <a:p>
              <a:endParaRPr lang="en-TH"/>
            </a:p>
          </p:txBody>
        </p:sp>
        <p:sp>
          <p:nvSpPr>
            <p:cNvPr id="94" name="TextBox 94"/>
            <p:cNvSpPr txBox="1"/>
            <p:nvPr/>
          </p:nvSpPr>
          <p:spPr>
            <a:xfrm>
              <a:off x="0" y="0"/>
              <a:ext cx="296644" cy="78454"/>
            </a:xfrm>
            <a:prstGeom prst="rect">
              <a:avLst/>
            </a:prstGeom>
          </p:spPr>
          <p:txBody>
            <a:bodyPr lIns="50800" tIns="50800" rIns="50800" bIns="50800" rtlCol="0" anchor="ctr"/>
            <a:lstStyle/>
            <a:p>
              <a:pPr marL="0" lvl="0" indent="0" algn="ctr">
                <a:lnSpc>
                  <a:spcPts val="1199"/>
                </a:lnSpc>
                <a:spcBef>
                  <a:spcPct val="0"/>
                </a:spcBef>
              </a:pPr>
              <a:r>
                <a:rPr lang="en-US" sz="999" b="1" dirty="0">
                  <a:solidFill>
                    <a:srgbClr val="1F92C8"/>
                  </a:solidFill>
                  <a:latin typeface="Lato Bold"/>
                  <a:ea typeface="Lato Bold"/>
                  <a:cs typeface="Lato Bold"/>
                  <a:sym typeface="Lato Bold"/>
                </a:rPr>
                <a:t>MENA</a:t>
              </a:r>
            </a:p>
          </p:txBody>
        </p:sp>
      </p:grpSp>
      <p:grpSp>
        <p:nvGrpSpPr>
          <p:cNvPr id="95" name="Group 95"/>
          <p:cNvGrpSpPr/>
          <p:nvPr/>
        </p:nvGrpSpPr>
        <p:grpSpPr>
          <a:xfrm>
            <a:off x="9039128" y="4280921"/>
            <a:ext cx="1077134" cy="297878"/>
            <a:chOff x="0" y="0"/>
            <a:chExt cx="283690" cy="78454"/>
          </a:xfrm>
        </p:grpSpPr>
        <p:sp>
          <p:nvSpPr>
            <p:cNvPr id="96" name="Freeform 96"/>
            <p:cNvSpPr/>
            <p:nvPr/>
          </p:nvSpPr>
          <p:spPr>
            <a:xfrm>
              <a:off x="0" y="0"/>
              <a:ext cx="283690" cy="78454"/>
            </a:xfrm>
            <a:custGeom>
              <a:avLst/>
              <a:gdLst/>
              <a:ahLst/>
              <a:cxnLst/>
              <a:rect l="l" t="t" r="r" b="b"/>
              <a:pathLst>
                <a:path w="283690" h="78454">
                  <a:moveTo>
                    <a:pt x="39227" y="0"/>
                  </a:moveTo>
                  <a:lnTo>
                    <a:pt x="244463" y="0"/>
                  </a:lnTo>
                  <a:cubicBezTo>
                    <a:pt x="266127" y="0"/>
                    <a:pt x="283690" y="17562"/>
                    <a:pt x="283690" y="39227"/>
                  </a:cubicBezTo>
                  <a:lnTo>
                    <a:pt x="283690" y="39227"/>
                  </a:lnTo>
                  <a:cubicBezTo>
                    <a:pt x="283690" y="49630"/>
                    <a:pt x="279557" y="59608"/>
                    <a:pt x="272200" y="66964"/>
                  </a:cubicBezTo>
                  <a:cubicBezTo>
                    <a:pt x="264844" y="74321"/>
                    <a:pt x="254866" y="78454"/>
                    <a:pt x="244463" y="78454"/>
                  </a:cubicBezTo>
                  <a:lnTo>
                    <a:pt x="39227" y="78454"/>
                  </a:lnTo>
                  <a:cubicBezTo>
                    <a:pt x="17562" y="78454"/>
                    <a:pt x="0" y="60891"/>
                    <a:pt x="0" y="39227"/>
                  </a:cubicBezTo>
                  <a:lnTo>
                    <a:pt x="0" y="39227"/>
                  </a:lnTo>
                  <a:cubicBezTo>
                    <a:pt x="0" y="17562"/>
                    <a:pt x="17562" y="0"/>
                    <a:pt x="39227" y="0"/>
                  </a:cubicBezTo>
                  <a:close/>
                </a:path>
              </a:pathLst>
            </a:custGeom>
            <a:solidFill>
              <a:srgbClr val="FFFFFF"/>
            </a:solidFill>
            <a:ln w="9525" cap="rnd">
              <a:solidFill>
                <a:srgbClr val="1F92C8"/>
              </a:solidFill>
              <a:prstDash val="solid"/>
              <a:round/>
            </a:ln>
          </p:spPr>
          <p:txBody>
            <a:bodyPr/>
            <a:lstStyle/>
            <a:p>
              <a:endParaRPr lang="en-TH"/>
            </a:p>
          </p:txBody>
        </p:sp>
        <p:sp>
          <p:nvSpPr>
            <p:cNvPr id="97" name="TextBox 97"/>
            <p:cNvSpPr txBox="1"/>
            <p:nvPr/>
          </p:nvSpPr>
          <p:spPr>
            <a:xfrm>
              <a:off x="0" y="0"/>
              <a:ext cx="283690" cy="78454"/>
            </a:xfrm>
            <a:prstGeom prst="rect">
              <a:avLst/>
            </a:prstGeom>
          </p:spPr>
          <p:txBody>
            <a:bodyPr lIns="50800" tIns="50800" rIns="50800" bIns="50800" rtlCol="0" anchor="ctr"/>
            <a:lstStyle/>
            <a:p>
              <a:pPr marL="0" lvl="0" indent="0" algn="ctr">
                <a:lnSpc>
                  <a:spcPts val="1199"/>
                </a:lnSpc>
                <a:spcBef>
                  <a:spcPct val="0"/>
                </a:spcBef>
              </a:pPr>
              <a:r>
                <a:rPr lang="en-US" sz="999" b="1" dirty="0">
                  <a:solidFill>
                    <a:srgbClr val="1F92C8"/>
                  </a:solidFill>
                  <a:latin typeface="Lato Heavy"/>
                  <a:ea typeface="Lato Heavy"/>
                  <a:cs typeface="Lato Heavy"/>
                  <a:sym typeface="Lato Heavy"/>
                </a:rPr>
                <a:t>WIOCC</a:t>
              </a:r>
            </a:p>
          </p:txBody>
        </p:sp>
      </p:grpSp>
      <p:grpSp>
        <p:nvGrpSpPr>
          <p:cNvPr id="98" name="Group 98"/>
          <p:cNvGrpSpPr/>
          <p:nvPr/>
        </p:nvGrpSpPr>
        <p:grpSpPr>
          <a:xfrm>
            <a:off x="10396200" y="4260229"/>
            <a:ext cx="1135007" cy="297878"/>
            <a:chOff x="0" y="0"/>
            <a:chExt cx="298932" cy="78454"/>
          </a:xfrm>
        </p:grpSpPr>
        <p:sp>
          <p:nvSpPr>
            <p:cNvPr id="99" name="Freeform 99"/>
            <p:cNvSpPr/>
            <p:nvPr/>
          </p:nvSpPr>
          <p:spPr>
            <a:xfrm>
              <a:off x="0" y="0"/>
              <a:ext cx="298932" cy="78454"/>
            </a:xfrm>
            <a:custGeom>
              <a:avLst/>
              <a:gdLst/>
              <a:ahLst/>
              <a:cxnLst/>
              <a:rect l="l" t="t" r="r" b="b"/>
              <a:pathLst>
                <a:path w="298932" h="78454">
                  <a:moveTo>
                    <a:pt x="39227" y="0"/>
                  </a:moveTo>
                  <a:lnTo>
                    <a:pt x="259705" y="0"/>
                  </a:lnTo>
                  <a:cubicBezTo>
                    <a:pt x="270109" y="0"/>
                    <a:pt x="280086" y="4133"/>
                    <a:pt x="287443" y="11489"/>
                  </a:cubicBezTo>
                  <a:cubicBezTo>
                    <a:pt x="294799" y="18846"/>
                    <a:pt x="298932" y="28823"/>
                    <a:pt x="298932" y="39227"/>
                  </a:cubicBezTo>
                  <a:lnTo>
                    <a:pt x="298932" y="39227"/>
                  </a:lnTo>
                  <a:cubicBezTo>
                    <a:pt x="298932" y="60891"/>
                    <a:pt x="281369" y="78454"/>
                    <a:pt x="259705" y="78454"/>
                  </a:cubicBezTo>
                  <a:lnTo>
                    <a:pt x="39227" y="78454"/>
                  </a:lnTo>
                  <a:cubicBezTo>
                    <a:pt x="17562" y="78454"/>
                    <a:pt x="0" y="60891"/>
                    <a:pt x="0" y="39227"/>
                  </a:cubicBezTo>
                  <a:lnTo>
                    <a:pt x="0" y="39227"/>
                  </a:lnTo>
                  <a:cubicBezTo>
                    <a:pt x="0" y="17562"/>
                    <a:pt x="17562" y="0"/>
                    <a:pt x="39227" y="0"/>
                  </a:cubicBezTo>
                  <a:close/>
                </a:path>
              </a:pathLst>
            </a:custGeom>
            <a:solidFill>
              <a:srgbClr val="FFFFFF"/>
            </a:solidFill>
            <a:ln w="9525" cap="rnd">
              <a:solidFill>
                <a:srgbClr val="1F92C8"/>
              </a:solidFill>
              <a:prstDash val="solid"/>
              <a:round/>
            </a:ln>
          </p:spPr>
          <p:txBody>
            <a:bodyPr/>
            <a:lstStyle/>
            <a:p>
              <a:endParaRPr lang="en-TH"/>
            </a:p>
          </p:txBody>
        </p:sp>
        <p:sp>
          <p:nvSpPr>
            <p:cNvPr id="100" name="TextBox 100"/>
            <p:cNvSpPr txBox="1"/>
            <p:nvPr/>
          </p:nvSpPr>
          <p:spPr>
            <a:xfrm>
              <a:off x="0" y="0"/>
              <a:ext cx="298932" cy="78454"/>
            </a:xfrm>
            <a:prstGeom prst="rect">
              <a:avLst/>
            </a:prstGeom>
          </p:spPr>
          <p:txBody>
            <a:bodyPr lIns="50800" tIns="50800" rIns="50800" bIns="50800" rtlCol="0" anchor="ctr"/>
            <a:lstStyle/>
            <a:p>
              <a:pPr marL="0" lvl="0" indent="0" algn="ctr">
                <a:lnSpc>
                  <a:spcPts val="1199"/>
                </a:lnSpc>
                <a:spcBef>
                  <a:spcPct val="0"/>
                </a:spcBef>
              </a:pPr>
              <a:r>
                <a:rPr lang="en-US" sz="999" b="1" dirty="0">
                  <a:solidFill>
                    <a:srgbClr val="1F92C8"/>
                  </a:solidFill>
                  <a:latin typeface="Lato Heavy"/>
                  <a:ea typeface="Lato Heavy"/>
                  <a:cs typeface="Lato Heavy"/>
                  <a:sym typeface="Lato Heavy"/>
                </a:rPr>
                <a:t>HAWAIKI</a:t>
              </a:r>
            </a:p>
          </p:txBody>
        </p:sp>
      </p:grpSp>
      <p:grpSp>
        <p:nvGrpSpPr>
          <p:cNvPr id="101" name="Group 101"/>
          <p:cNvGrpSpPr/>
          <p:nvPr/>
        </p:nvGrpSpPr>
        <p:grpSpPr>
          <a:xfrm>
            <a:off x="7736456" y="4280921"/>
            <a:ext cx="973851" cy="297878"/>
            <a:chOff x="0" y="0"/>
            <a:chExt cx="256487" cy="78454"/>
          </a:xfrm>
        </p:grpSpPr>
        <p:sp>
          <p:nvSpPr>
            <p:cNvPr id="102" name="Freeform 102"/>
            <p:cNvSpPr/>
            <p:nvPr/>
          </p:nvSpPr>
          <p:spPr>
            <a:xfrm>
              <a:off x="0" y="0"/>
              <a:ext cx="256487" cy="78454"/>
            </a:xfrm>
            <a:custGeom>
              <a:avLst/>
              <a:gdLst/>
              <a:ahLst/>
              <a:cxnLst/>
              <a:rect l="l" t="t" r="r" b="b"/>
              <a:pathLst>
                <a:path w="256487" h="78454">
                  <a:moveTo>
                    <a:pt x="39227" y="0"/>
                  </a:moveTo>
                  <a:lnTo>
                    <a:pt x="217261" y="0"/>
                  </a:lnTo>
                  <a:cubicBezTo>
                    <a:pt x="227664" y="0"/>
                    <a:pt x="237642" y="4133"/>
                    <a:pt x="244998" y="11489"/>
                  </a:cubicBezTo>
                  <a:cubicBezTo>
                    <a:pt x="252355" y="18846"/>
                    <a:pt x="256487" y="28823"/>
                    <a:pt x="256487" y="39227"/>
                  </a:cubicBezTo>
                  <a:lnTo>
                    <a:pt x="256487" y="39227"/>
                  </a:lnTo>
                  <a:cubicBezTo>
                    <a:pt x="256487" y="60891"/>
                    <a:pt x="238925" y="78454"/>
                    <a:pt x="217261" y="78454"/>
                  </a:cubicBezTo>
                  <a:lnTo>
                    <a:pt x="39227" y="78454"/>
                  </a:lnTo>
                  <a:cubicBezTo>
                    <a:pt x="17562" y="78454"/>
                    <a:pt x="0" y="60891"/>
                    <a:pt x="0" y="39227"/>
                  </a:cubicBezTo>
                  <a:lnTo>
                    <a:pt x="0" y="39227"/>
                  </a:lnTo>
                  <a:cubicBezTo>
                    <a:pt x="0" y="17562"/>
                    <a:pt x="17562" y="0"/>
                    <a:pt x="39227" y="0"/>
                  </a:cubicBezTo>
                  <a:close/>
                </a:path>
              </a:pathLst>
            </a:custGeom>
            <a:solidFill>
              <a:srgbClr val="FFFFFF"/>
            </a:solidFill>
            <a:ln w="9525" cap="rnd">
              <a:solidFill>
                <a:srgbClr val="1F92C8"/>
              </a:solidFill>
              <a:prstDash val="solid"/>
              <a:round/>
            </a:ln>
          </p:spPr>
          <p:txBody>
            <a:bodyPr/>
            <a:lstStyle/>
            <a:p>
              <a:endParaRPr lang="en-TH"/>
            </a:p>
          </p:txBody>
        </p:sp>
        <p:sp>
          <p:nvSpPr>
            <p:cNvPr id="103" name="TextBox 103"/>
            <p:cNvSpPr txBox="1"/>
            <p:nvPr/>
          </p:nvSpPr>
          <p:spPr>
            <a:xfrm>
              <a:off x="0" y="0"/>
              <a:ext cx="256487" cy="78454"/>
            </a:xfrm>
            <a:prstGeom prst="rect">
              <a:avLst/>
            </a:prstGeom>
          </p:spPr>
          <p:txBody>
            <a:bodyPr lIns="50800" tIns="50800" rIns="50800" bIns="50800" rtlCol="0" anchor="ctr"/>
            <a:lstStyle/>
            <a:p>
              <a:pPr marL="0" lvl="0" indent="0" algn="ctr">
                <a:lnSpc>
                  <a:spcPts val="1199"/>
                </a:lnSpc>
                <a:spcBef>
                  <a:spcPct val="0"/>
                </a:spcBef>
              </a:pPr>
              <a:r>
                <a:rPr lang="en-US" sz="999" b="1" dirty="0">
                  <a:solidFill>
                    <a:srgbClr val="1F92C8"/>
                  </a:solidFill>
                  <a:latin typeface="Lato Heavy"/>
                  <a:ea typeface="Lato Heavy"/>
                  <a:cs typeface="Lato Heavy"/>
                  <a:sym typeface="Lato Heavy"/>
                </a:rPr>
                <a:t>COLT</a:t>
              </a:r>
            </a:p>
          </p:txBody>
        </p:sp>
      </p:grpSp>
      <p:grpSp>
        <p:nvGrpSpPr>
          <p:cNvPr id="104" name="Group 104"/>
          <p:cNvGrpSpPr/>
          <p:nvPr/>
        </p:nvGrpSpPr>
        <p:grpSpPr>
          <a:xfrm>
            <a:off x="6466141" y="4702624"/>
            <a:ext cx="1986330" cy="290957"/>
            <a:chOff x="0" y="0"/>
            <a:chExt cx="523149" cy="76631"/>
          </a:xfrm>
        </p:grpSpPr>
        <p:sp>
          <p:nvSpPr>
            <p:cNvPr id="105" name="Freeform 105"/>
            <p:cNvSpPr/>
            <p:nvPr/>
          </p:nvSpPr>
          <p:spPr>
            <a:xfrm>
              <a:off x="0" y="0"/>
              <a:ext cx="523149" cy="76631"/>
            </a:xfrm>
            <a:custGeom>
              <a:avLst/>
              <a:gdLst/>
              <a:ahLst/>
              <a:cxnLst/>
              <a:rect l="l" t="t" r="r" b="b"/>
              <a:pathLst>
                <a:path w="523149" h="76631">
                  <a:moveTo>
                    <a:pt x="38315" y="0"/>
                  </a:moveTo>
                  <a:lnTo>
                    <a:pt x="484833" y="0"/>
                  </a:lnTo>
                  <a:cubicBezTo>
                    <a:pt x="494995" y="0"/>
                    <a:pt x="504741" y="4037"/>
                    <a:pt x="511927" y="11222"/>
                  </a:cubicBezTo>
                  <a:cubicBezTo>
                    <a:pt x="519112" y="18408"/>
                    <a:pt x="523149" y="28153"/>
                    <a:pt x="523149" y="38315"/>
                  </a:cubicBezTo>
                  <a:lnTo>
                    <a:pt x="523149" y="38315"/>
                  </a:lnTo>
                  <a:cubicBezTo>
                    <a:pt x="523149" y="59476"/>
                    <a:pt x="505994" y="76631"/>
                    <a:pt x="484833" y="76631"/>
                  </a:cubicBezTo>
                  <a:lnTo>
                    <a:pt x="38315" y="76631"/>
                  </a:lnTo>
                  <a:cubicBezTo>
                    <a:pt x="17154" y="76631"/>
                    <a:pt x="0" y="59476"/>
                    <a:pt x="0" y="38315"/>
                  </a:cubicBezTo>
                  <a:lnTo>
                    <a:pt x="0" y="38315"/>
                  </a:lnTo>
                  <a:cubicBezTo>
                    <a:pt x="0" y="17154"/>
                    <a:pt x="17154" y="0"/>
                    <a:pt x="38315" y="0"/>
                  </a:cubicBezTo>
                  <a:close/>
                </a:path>
              </a:pathLst>
            </a:custGeom>
            <a:solidFill>
              <a:srgbClr val="FFFFFF"/>
            </a:solidFill>
            <a:ln w="9525" cap="rnd">
              <a:solidFill>
                <a:srgbClr val="1F92C8"/>
              </a:solidFill>
              <a:prstDash val="solid"/>
              <a:round/>
            </a:ln>
          </p:spPr>
          <p:txBody>
            <a:bodyPr/>
            <a:lstStyle/>
            <a:p>
              <a:endParaRPr lang="en-TH"/>
            </a:p>
          </p:txBody>
        </p:sp>
        <p:sp>
          <p:nvSpPr>
            <p:cNvPr id="106" name="TextBox 106"/>
            <p:cNvSpPr txBox="1"/>
            <p:nvPr/>
          </p:nvSpPr>
          <p:spPr>
            <a:xfrm>
              <a:off x="0" y="0"/>
              <a:ext cx="523149" cy="76631"/>
            </a:xfrm>
            <a:prstGeom prst="rect">
              <a:avLst/>
            </a:prstGeom>
          </p:spPr>
          <p:txBody>
            <a:bodyPr lIns="50800" tIns="50800" rIns="50800" bIns="50800" rtlCol="0" anchor="ctr"/>
            <a:lstStyle/>
            <a:p>
              <a:pPr marL="0" lvl="0" indent="0" algn="ctr">
                <a:lnSpc>
                  <a:spcPts val="1199"/>
                </a:lnSpc>
                <a:spcBef>
                  <a:spcPct val="0"/>
                </a:spcBef>
              </a:pPr>
              <a:r>
                <a:rPr lang="en-US" sz="999" b="1" dirty="0">
                  <a:solidFill>
                    <a:srgbClr val="1F92C8"/>
                  </a:solidFill>
                  <a:latin typeface="Lato Heavy"/>
                  <a:ea typeface="Lato Heavy"/>
                  <a:cs typeface="Lato Heavy"/>
                  <a:sym typeface="Lato Heavy"/>
                </a:rPr>
                <a:t>TRANS INDONESIA</a:t>
              </a:r>
            </a:p>
          </p:txBody>
        </p:sp>
      </p:grpSp>
      <p:grpSp>
        <p:nvGrpSpPr>
          <p:cNvPr id="107" name="Group 107"/>
          <p:cNvGrpSpPr/>
          <p:nvPr/>
        </p:nvGrpSpPr>
        <p:grpSpPr>
          <a:xfrm>
            <a:off x="9544877" y="4723151"/>
            <a:ext cx="1986330" cy="290957"/>
            <a:chOff x="0" y="0"/>
            <a:chExt cx="523149" cy="76631"/>
          </a:xfrm>
        </p:grpSpPr>
        <p:sp>
          <p:nvSpPr>
            <p:cNvPr id="108" name="Freeform 108"/>
            <p:cNvSpPr/>
            <p:nvPr/>
          </p:nvSpPr>
          <p:spPr>
            <a:xfrm>
              <a:off x="0" y="0"/>
              <a:ext cx="523149" cy="76631"/>
            </a:xfrm>
            <a:custGeom>
              <a:avLst/>
              <a:gdLst/>
              <a:ahLst/>
              <a:cxnLst/>
              <a:rect l="l" t="t" r="r" b="b"/>
              <a:pathLst>
                <a:path w="523149" h="76631">
                  <a:moveTo>
                    <a:pt x="38315" y="0"/>
                  </a:moveTo>
                  <a:lnTo>
                    <a:pt x="484833" y="0"/>
                  </a:lnTo>
                  <a:cubicBezTo>
                    <a:pt x="494995" y="0"/>
                    <a:pt x="504741" y="4037"/>
                    <a:pt x="511927" y="11222"/>
                  </a:cubicBezTo>
                  <a:cubicBezTo>
                    <a:pt x="519112" y="18408"/>
                    <a:pt x="523149" y="28153"/>
                    <a:pt x="523149" y="38315"/>
                  </a:cubicBezTo>
                  <a:lnTo>
                    <a:pt x="523149" y="38315"/>
                  </a:lnTo>
                  <a:cubicBezTo>
                    <a:pt x="523149" y="59476"/>
                    <a:pt x="505994" y="76631"/>
                    <a:pt x="484833" y="76631"/>
                  </a:cubicBezTo>
                  <a:lnTo>
                    <a:pt x="38315" y="76631"/>
                  </a:lnTo>
                  <a:cubicBezTo>
                    <a:pt x="17154" y="76631"/>
                    <a:pt x="0" y="59476"/>
                    <a:pt x="0" y="38315"/>
                  </a:cubicBezTo>
                  <a:lnTo>
                    <a:pt x="0" y="38315"/>
                  </a:lnTo>
                  <a:cubicBezTo>
                    <a:pt x="0" y="17154"/>
                    <a:pt x="17154" y="0"/>
                    <a:pt x="38315" y="0"/>
                  </a:cubicBezTo>
                  <a:close/>
                </a:path>
              </a:pathLst>
            </a:custGeom>
            <a:solidFill>
              <a:srgbClr val="FFFFFF"/>
            </a:solidFill>
            <a:ln w="9525" cap="rnd">
              <a:solidFill>
                <a:srgbClr val="1F92C8"/>
              </a:solidFill>
              <a:prstDash val="solid"/>
              <a:round/>
            </a:ln>
          </p:spPr>
          <p:txBody>
            <a:bodyPr/>
            <a:lstStyle/>
            <a:p>
              <a:endParaRPr lang="en-TH"/>
            </a:p>
          </p:txBody>
        </p:sp>
        <p:sp>
          <p:nvSpPr>
            <p:cNvPr id="109" name="TextBox 109"/>
            <p:cNvSpPr txBox="1"/>
            <p:nvPr/>
          </p:nvSpPr>
          <p:spPr>
            <a:xfrm>
              <a:off x="0" y="0"/>
              <a:ext cx="523149" cy="76631"/>
            </a:xfrm>
            <a:prstGeom prst="rect">
              <a:avLst/>
            </a:prstGeom>
          </p:spPr>
          <p:txBody>
            <a:bodyPr lIns="50800" tIns="50800" rIns="50800" bIns="50800" rtlCol="0" anchor="ctr"/>
            <a:lstStyle/>
            <a:p>
              <a:pPr marL="0" lvl="0" indent="0" algn="ctr">
                <a:lnSpc>
                  <a:spcPts val="1199"/>
                </a:lnSpc>
                <a:spcBef>
                  <a:spcPct val="0"/>
                </a:spcBef>
              </a:pPr>
              <a:r>
                <a:rPr lang="en-US" sz="999" b="1" dirty="0">
                  <a:solidFill>
                    <a:srgbClr val="1F92C8"/>
                  </a:solidFill>
                  <a:latin typeface="Lato Heavy"/>
                  <a:ea typeface="Lato Heavy"/>
                  <a:cs typeface="Lato Heavy"/>
                  <a:sym typeface="Lato Heavy"/>
                </a:rPr>
                <a:t>DEEP BLUE CABLE</a:t>
              </a:r>
            </a:p>
          </p:txBody>
        </p:sp>
      </p:grpSp>
      <p:grpSp>
        <p:nvGrpSpPr>
          <p:cNvPr id="110" name="Group 110"/>
          <p:cNvGrpSpPr/>
          <p:nvPr/>
        </p:nvGrpSpPr>
        <p:grpSpPr>
          <a:xfrm>
            <a:off x="6470377" y="5117406"/>
            <a:ext cx="1126319" cy="297878"/>
            <a:chOff x="0" y="0"/>
            <a:chExt cx="296644" cy="78454"/>
          </a:xfrm>
        </p:grpSpPr>
        <p:sp>
          <p:nvSpPr>
            <p:cNvPr id="111" name="Freeform 111"/>
            <p:cNvSpPr/>
            <p:nvPr/>
          </p:nvSpPr>
          <p:spPr>
            <a:xfrm>
              <a:off x="0" y="0"/>
              <a:ext cx="296644" cy="78454"/>
            </a:xfrm>
            <a:custGeom>
              <a:avLst/>
              <a:gdLst/>
              <a:ahLst/>
              <a:cxnLst/>
              <a:rect l="l" t="t" r="r" b="b"/>
              <a:pathLst>
                <a:path w="296644" h="78454">
                  <a:moveTo>
                    <a:pt x="39227" y="0"/>
                  </a:moveTo>
                  <a:lnTo>
                    <a:pt x="257417" y="0"/>
                  </a:lnTo>
                  <a:cubicBezTo>
                    <a:pt x="279081" y="0"/>
                    <a:pt x="296644" y="17562"/>
                    <a:pt x="296644" y="39227"/>
                  </a:cubicBezTo>
                  <a:lnTo>
                    <a:pt x="296644" y="39227"/>
                  </a:lnTo>
                  <a:cubicBezTo>
                    <a:pt x="296644" y="49630"/>
                    <a:pt x="292511" y="59608"/>
                    <a:pt x="285154" y="66964"/>
                  </a:cubicBezTo>
                  <a:cubicBezTo>
                    <a:pt x="277798" y="74321"/>
                    <a:pt x="267820" y="78454"/>
                    <a:pt x="257417" y="78454"/>
                  </a:cubicBezTo>
                  <a:lnTo>
                    <a:pt x="39227" y="78454"/>
                  </a:lnTo>
                  <a:cubicBezTo>
                    <a:pt x="17562" y="78454"/>
                    <a:pt x="0" y="60891"/>
                    <a:pt x="0" y="39227"/>
                  </a:cubicBezTo>
                  <a:lnTo>
                    <a:pt x="0" y="39227"/>
                  </a:lnTo>
                  <a:cubicBezTo>
                    <a:pt x="0" y="17562"/>
                    <a:pt x="17562" y="0"/>
                    <a:pt x="39227" y="0"/>
                  </a:cubicBezTo>
                  <a:close/>
                </a:path>
              </a:pathLst>
            </a:custGeom>
            <a:solidFill>
              <a:srgbClr val="FFFFFF"/>
            </a:solidFill>
            <a:ln w="9525" cap="rnd">
              <a:solidFill>
                <a:srgbClr val="1F92C8"/>
              </a:solidFill>
              <a:prstDash val="solid"/>
              <a:round/>
            </a:ln>
          </p:spPr>
          <p:txBody>
            <a:bodyPr/>
            <a:lstStyle/>
            <a:p>
              <a:endParaRPr lang="en-TH"/>
            </a:p>
          </p:txBody>
        </p:sp>
        <p:sp>
          <p:nvSpPr>
            <p:cNvPr id="112" name="TextBox 112"/>
            <p:cNvSpPr txBox="1"/>
            <p:nvPr/>
          </p:nvSpPr>
          <p:spPr>
            <a:xfrm>
              <a:off x="0" y="0"/>
              <a:ext cx="296644" cy="78454"/>
            </a:xfrm>
            <a:prstGeom prst="rect">
              <a:avLst/>
            </a:prstGeom>
          </p:spPr>
          <p:txBody>
            <a:bodyPr lIns="50800" tIns="50800" rIns="50800" bIns="50800" rtlCol="0" anchor="ctr"/>
            <a:lstStyle/>
            <a:p>
              <a:pPr marL="0" lvl="0" indent="0" algn="ctr">
                <a:lnSpc>
                  <a:spcPts val="1199"/>
                </a:lnSpc>
                <a:spcBef>
                  <a:spcPct val="0"/>
                </a:spcBef>
              </a:pPr>
              <a:r>
                <a:rPr lang="en-US" sz="999" b="1" dirty="0">
                  <a:solidFill>
                    <a:srgbClr val="1F92C8"/>
                  </a:solidFill>
                  <a:latin typeface="Lato Bold"/>
                  <a:ea typeface="Lato Bold"/>
                  <a:cs typeface="Lato Bold"/>
                  <a:sym typeface="Lato Bold"/>
                </a:rPr>
                <a:t>MY US</a:t>
              </a:r>
            </a:p>
          </p:txBody>
        </p:sp>
      </p:grpSp>
      <p:grpSp>
        <p:nvGrpSpPr>
          <p:cNvPr id="113" name="Group 113"/>
          <p:cNvGrpSpPr/>
          <p:nvPr/>
        </p:nvGrpSpPr>
        <p:grpSpPr>
          <a:xfrm>
            <a:off x="7740692" y="5117406"/>
            <a:ext cx="973851" cy="297878"/>
            <a:chOff x="0" y="0"/>
            <a:chExt cx="256487" cy="78454"/>
          </a:xfrm>
        </p:grpSpPr>
        <p:sp>
          <p:nvSpPr>
            <p:cNvPr id="114" name="Freeform 114"/>
            <p:cNvSpPr/>
            <p:nvPr/>
          </p:nvSpPr>
          <p:spPr>
            <a:xfrm>
              <a:off x="0" y="0"/>
              <a:ext cx="256487" cy="78454"/>
            </a:xfrm>
            <a:custGeom>
              <a:avLst/>
              <a:gdLst/>
              <a:ahLst/>
              <a:cxnLst/>
              <a:rect l="l" t="t" r="r" b="b"/>
              <a:pathLst>
                <a:path w="256487" h="78454">
                  <a:moveTo>
                    <a:pt x="39227" y="0"/>
                  </a:moveTo>
                  <a:lnTo>
                    <a:pt x="217261" y="0"/>
                  </a:lnTo>
                  <a:cubicBezTo>
                    <a:pt x="227664" y="0"/>
                    <a:pt x="237642" y="4133"/>
                    <a:pt x="244998" y="11489"/>
                  </a:cubicBezTo>
                  <a:cubicBezTo>
                    <a:pt x="252355" y="18846"/>
                    <a:pt x="256487" y="28823"/>
                    <a:pt x="256487" y="39227"/>
                  </a:cubicBezTo>
                  <a:lnTo>
                    <a:pt x="256487" y="39227"/>
                  </a:lnTo>
                  <a:cubicBezTo>
                    <a:pt x="256487" y="60891"/>
                    <a:pt x="238925" y="78454"/>
                    <a:pt x="217261" y="78454"/>
                  </a:cubicBezTo>
                  <a:lnTo>
                    <a:pt x="39227" y="78454"/>
                  </a:lnTo>
                  <a:cubicBezTo>
                    <a:pt x="17562" y="78454"/>
                    <a:pt x="0" y="60891"/>
                    <a:pt x="0" y="39227"/>
                  </a:cubicBezTo>
                  <a:lnTo>
                    <a:pt x="0" y="39227"/>
                  </a:lnTo>
                  <a:cubicBezTo>
                    <a:pt x="0" y="17562"/>
                    <a:pt x="17562" y="0"/>
                    <a:pt x="39227" y="0"/>
                  </a:cubicBezTo>
                  <a:close/>
                </a:path>
              </a:pathLst>
            </a:custGeom>
            <a:solidFill>
              <a:srgbClr val="FFFFFF"/>
            </a:solidFill>
            <a:ln w="9525" cap="rnd">
              <a:solidFill>
                <a:srgbClr val="1F92C8"/>
              </a:solidFill>
              <a:prstDash val="solid"/>
              <a:round/>
            </a:ln>
          </p:spPr>
          <p:txBody>
            <a:bodyPr/>
            <a:lstStyle/>
            <a:p>
              <a:endParaRPr lang="en-TH"/>
            </a:p>
          </p:txBody>
        </p:sp>
        <p:sp>
          <p:nvSpPr>
            <p:cNvPr id="115" name="TextBox 115"/>
            <p:cNvSpPr txBox="1"/>
            <p:nvPr/>
          </p:nvSpPr>
          <p:spPr>
            <a:xfrm>
              <a:off x="0" y="0"/>
              <a:ext cx="256487" cy="78454"/>
            </a:xfrm>
            <a:prstGeom prst="rect">
              <a:avLst/>
            </a:prstGeom>
          </p:spPr>
          <p:txBody>
            <a:bodyPr lIns="50800" tIns="50800" rIns="50800" bIns="50800" rtlCol="0" anchor="ctr"/>
            <a:lstStyle/>
            <a:p>
              <a:pPr marL="0" lvl="0" indent="0" algn="ctr">
                <a:lnSpc>
                  <a:spcPts val="1199"/>
                </a:lnSpc>
                <a:spcBef>
                  <a:spcPct val="0"/>
                </a:spcBef>
              </a:pPr>
              <a:r>
                <a:rPr lang="en-US" sz="999" b="1" dirty="0">
                  <a:solidFill>
                    <a:srgbClr val="1F92C8"/>
                  </a:solidFill>
                  <a:latin typeface="Lato Heavy"/>
                  <a:ea typeface="Lato Heavy"/>
                  <a:cs typeface="Lato Heavy"/>
                  <a:sym typeface="Lato Heavy"/>
                </a:rPr>
                <a:t>CPC</a:t>
              </a:r>
            </a:p>
          </p:txBody>
        </p:sp>
      </p:grpSp>
      <p:sp>
        <p:nvSpPr>
          <p:cNvPr id="116" name="AutoShape 116"/>
          <p:cNvSpPr/>
          <p:nvPr/>
        </p:nvSpPr>
        <p:spPr>
          <a:xfrm flipV="1">
            <a:off x="4013280" y="6807612"/>
            <a:ext cx="8405067" cy="9525"/>
          </a:xfrm>
          <a:prstGeom prst="line">
            <a:avLst/>
          </a:prstGeom>
          <a:ln w="19050" cap="flat">
            <a:solidFill>
              <a:srgbClr val="1F92C8"/>
            </a:solidFill>
            <a:prstDash val="solid"/>
            <a:headEnd type="none" w="sm" len="sm"/>
            <a:tailEnd type="diamond" w="lg" len="lg"/>
          </a:ln>
        </p:spPr>
        <p:txBody>
          <a:bodyPr/>
          <a:lstStyle/>
          <a:p>
            <a:endParaRPr lang="en-TH"/>
          </a:p>
        </p:txBody>
      </p:sp>
      <p:grpSp>
        <p:nvGrpSpPr>
          <p:cNvPr id="117" name="Group 117"/>
          <p:cNvGrpSpPr/>
          <p:nvPr/>
        </p:nvGrpSpPr>
        <p:grpSpPr>
          <a:xfrm>
            <a:off x="6519327" y="6404500"/>
            <a:ext cx="3759966" cy="844324"/>
            <a:chOff x="0" y="0"/>
            <a:chExt cx="990279" cy="222373"/>
          </a:xfrm>
        </p:grpSpPr>
        <p:sp>
          <p:nvSpPr>
            <p:cNvPr id="118" name="Freeform 118"/>
            <p:cNvSpPr/>
            <p:nvPr/>
          </p:nvSpPr>
          <p:spPr>
            <a:xfrm>
              <a:off x="0" y="0"/>
              <a:ext cx="990279" cy="222373"/>
            </a:xfrm>
            <a:custGeom>
              <a:avLst/>
              <a:gdLst/>
              <a:ahLst/>
              <a:cxnLst/>
              <a:rect l="l" t="t" r="r" b="b"/>
              <a:pathLst>
                <a:path w="990279" h="222373">
                  <a:moveTo>
                    <a:pt x="41181" y="0"/>
                  </a:moveTo>
                  <a:lnTo>
                    <a:pt x="949098" y="0"/>
                  </a:lnTo>
                  <a:cubicBezTo>
                    <a:pt x="960020" y="0"/>
                    <a:pt x="970495" y="4339"/>
                    <a:pt x="978218" y="12062"/>
                  </a:cubicBezTo>
                  <a:cubicBezTo>
                    <a:pt x="985940" y="19784"/>
                    <a:pt x="990279" y="30259"/>
                    <a:pt x="990279" y="41181"/>
                  </a:cubicBezTo>
                  <a:lnTo>
                    <a:pt x="990279" y="181193"/>
                  </a:lnTo>
                  <a:cubicBezTo>
                    <a:pt x="990279" y="203936"/>
                    <a:pt x="971842" y="222373"/>
                    <a:pt x="949098" y="222373"/>
                  </a:cubicBezTo>
                  <a:lnTo>
                    <a:pt x="41181" y="222373"/>
                  </a:lnTo>
                  <a:cubicBezTo>
                    <a:pt x="18437" y="222373"/>
                    <a:pt x="0" y="203936"/>
                    <a:pt x="0" y="181193"/>
                  </a:cubicBezTo>
                  <a:lnTo>
                    <a:pt x="0" y="41181"/>
                  </a:lnTo>
                  <a:cubicBezTo>
                    <a:pt x="0" y="18437"/>
                    <a:pt x="18437" y="0"/>
                    <a:pt x="41181" y="0"/>
                  </a:cubicBezTo>
                  <a:close/>
                </a:path>
              </a:pathLst>
            </a:custGeom>
            <a:solidFill>
              <a:srgbClr val="FFFFFF"/>
            </a:solidFill>
            <a:ln w="19050" cap="sq">
              <a:solidFill>
                <a:srgbClr val="1F92C8"/>
              </a:solidFill>
              <a:prstDash val="solid"/>
              <a:miter/>
            </a:ln>
          </p:spPr>
          <p:txBody>
            <a:bodyPr/>
            <a:lstStyle/>
            <a:p>
              <a:endParaRPr lang="en-TH"/>
            </a:p>
          </p:txBody>
        </p:sp>
        <p:sp>
          <p:nvSpPr>
            <p:cNvPr id="119" name="TextBox 119"/>
            <p:cNvSpPr txBox="1"/>
            <p:nvPr/>
          </p:nvSpPr>
          <p:spPr>
            <a:xfrm>
              <a:off x="0" y="-28575"/>
              <a:ext cx="990279" cy="250948"/>
            </a:xfrm>
            <a:prstGeom prst="rect">
              <a:avLst/>
            </a:prstGeom>
          </p:spPr>
          <p:txBody>
            <a:bodyPr lIns="50800" tIns="50800" rIns="50800" bIns="50800" rtlCol="0" anchor="ctr"/>
            <a:lstStyle/>
            <a:p>
              <a:pPr marL="0" lvl="0" indent="0" algn="ctr">
                <a:lnSpc>
                  <a:spcPts val="2159"/>
                </a:lnSpc>
                <a:spcBef>
                  <a:spcPct val="0"/>
                </a:spcBef>
              </a:pPr>
              <a:endParaRPr dirty="0"/>
            </a:p>
          </p:txBody>
        </p:sp>
      </p:grpSp>
      <p:sp>
        <p:nvSpPr>
          <p:cNvPr id="120" name="TextBox 120"/>
          <p:cNvSpPr txBox="1"/>
          <p:nvPr/>
        </p:nvSpPr>
        <p:spPr>
          <a:xfrm>
            <a:off x="6820684" y="6655212"/>
            <a:ext cx="3162818" cy="342900"/>
          </a:xfrm>
          <a:prstGeom prst="rect">
            <a:avLst/>
          </a:prstGeom>
        </p:spPr>
        <p:txBody>
          <a:bodyPr lIns="0" tIns="0" rIns="0" bIns="0" rtlCol="0" anchor="t">
            <a:spAutoFit/>
          </a:bodyPr>
          <a:lstStyle/>
          <a:p>
            <a:pPr marL="0" lvl="0" indent="0" algn="l">
              <a:lnSpc>
                <a:spcPts val="2520"/>
              </a:lnSpc>
              <a:spcBef>
                <a:spcPct val="0"/>
              </a:spcBef>
            </a:pPr>
            <a:r>
              <a:rPr lang="en-US" sz="2100" b="1" spc="-102" dirty="0">
                <a:solidFill>
                  <a:srgbClr val="000000"/>
                </a:solidFill>
                <a:latin typeface="Helvetica World Bold"/>
                <a:ea typeface="Helvetica World Bold"/>
                <a:cs typeface="Helvetica World Bold"/>
                <a:sym typeface="Helvetica World Bold"/>
              </a:rPr>
              <a:t>Due Diligence Consultancy</a:t>
            </a:r>
          </a:p>
        </p:txBody>
      </p:sp>
      <p:grpSp>
        <p:nvGrpSpPr>
          <p:cNvPr id="121" name="Group 121"/>
          <p:cNvGrpSpPr/>
          <p:nvPr/>
        </p:nvGrpSpPr>
        <p:grpSpPr>
          <a:xfrm>
            <a:off x="6525176" y="7440645"/>
            <a:ext cx="1559920" cy="290957"/>
            <a:chOff x="0" y="0"/>
            <a:chExt cx="410843" cy="76631"/>
          </a:xfrm>
        </p:grpSpPr>
        <p:sp>
          <p:nvSpPr>
            <p:cNvPr id="122" name="Freeform 122"/>
            <p:cNvSpPr/>
            <p:nvPr/>
          </p:nvSpPr>
          <p:spPr>
            <a:xfrm>
              <a:off x="0" y="0"/>
              <a:ext cx="410843" cy="76631"/>
            </a:xfrm>
            <a:custGeom>
              <a:avLst/>
              <a:gdLst/>
              <a:ahLst/>
              <a:cxnLst/>
              <a:rect l="l" t="t" r="r" b="b"/>
              <a:pathLst>
                <a:path w="410843" h="76631">
                  <a:moveTo>
                    <a:pt x="38315" y="0"/>
                  </a:moveTo>
                  <a:lnTo>
                    <a:pt x="372528" y="0"/>
                  </a:lnTo>
                  <a:cubicBezTo>
                    <a:pt x="382690" y="0"/>
                    <a:pt x="392435" y="4037"/>
                    <a:pt x="399621" y="11222"/>
                  </a:cubicBezTo>
                  <a:cubicBezTo>
                    <a:pt x="406806" y="18408"/>
                    <a:pt x="410843" y="28153"/>
                    <a:pt x="410843" y="38315"/>
                  </a:cubicBezTo>
                  <a:lnTo>
                    <a:pt x="410843" y="38315"/>
                  </a:lnTo>
                  <a:cubicBezTo>
                    <a:pt x="410843" y="59476"/>
                    <a:pt x="393689" y="76631"/>
                    <a:pt x="372528" y="76631"/>
                  </a:cubicBezTo>
                  <a:lnTo>
                    <a:pt x="38315" y="76631"/>
                  </a:lnTo>
                  <a:cubicBezTo>
                    <a:pt x="17154" y="76631"/>
                    <a:pt x="0" y="59476"/>
                    <a:pt x="0" y="38315"/>
                  </a:cubicBezTo>
                  <a:lnTo>
                    <a:pt x="0" y="38315"/>
                  </a:lnTo>
                  <a:cubicBezTo>
                    <a:pt x="0" y="17154"/>
                    <a:pt x="17154" y="0"/>
                    <a:pt x="38315" y="0"/>
                  </a:cubicBezTo>
                  <a:close/>
                </a:path>
              </a:pathLst>
            </a:custGeom>
            <a:solidFill>
              <a:srgbClr val="FFFFFF"/>
            </a:solidFill>
            <a:ln w="9525" cap="rnd">
              <a:solidFill>
                <a:srgbClr val="A6A6A6"/>
              </a:solidFill>
              <a:prstDash val="solid"/>
              <a:round/>
            </a:ln>
          </p:spPr>
          <p:txBody>
            <a:bodyPr/>
            <a:lstStyle/>
            <a:p>
              <a:endParaRPr lang="en-TH"/>
            </a:p>
          </p:txBody>
        </p:sp>
        <p:sp>
          <p:nvSpPr>
            <p:cNvPr id="123" name="TextBox 123"/>
            <p:cNvSpPr txBox="1"/>
            <p:nvPr/>
          </p:nvSpPr>
          <p:spPr>
            <a:xfrm>
              <a:off x="0" y="0"/>
              <a:ext cx="410843" cy="76631"/>
            </a:xfrm>
            <a:prstGeom prst="rect">
              <a:avLst/>
            </a:prstGeom>
          </p:spPr>
          <p:txBody>
            <a:bodyPr lIns="50800" tIns="50800" rIns="50800" bIns="50800" rtlCol="0" anchor="ctr"/>
            <a:lstStyle/>
            <a:p>
              <a:pPr marL="0" lvl="0" indent="0" algn="ctr">
                <a:lnSpc>
                  <a:spcPts val="1199"/>
                </a:lnSpc>
                <a:spcBef>
                  <a:spcPct val="0"/>
                </a:spcBef>
              </a:pPr>
              <a:r>
                <a:rPr lang="en-US" sz="999" b="1" dirty="0">
                  <a:solidFill>
                    <a:srgbClr val="000000"/>
                  </a:solidFill>
                  <a:latin typeface="Lato Heavy"/>
                  <a:ea typeface="Lato Heavy"/>
                  <a:cs typeface="Lato Heavy"/>
                  <a:sym typeface="Lato Heavy"/>
                </a:rPr>
                <a:t>ARCTIC FIBER</a:t>
              </a:r>
            </a:p>
          </p:txBody>
        </p:sp>
      </p:grpSp>
      <p:grpSp>
        <p:nvGrpSpPr>
          <p:cNvPr id="124" name="Group 124"/>
          <p:cNvGrpSpPr/>
          <p:nvPr/>
        </p:nvGrpSpPr>
        <p:grpSpPr>
          <a:xfrm>
            <a:off x="8246904" y="7440645"/>
            <a:ext cx="1335780" cy="290957"/>
            <a:chOff x="0" y="0"/>
            <a:chExt cx="351810" cy="76631"/>
          </a:xfrm>
        </p:grpSpPr>
        <p:sp>
          <p:nvSpPr>
            <p:cNvPr id="125" name="Freeform 125"/>
            <p:cNvSpPr/>
            <p:nvPr/>
          </p:nvSpPr>
          <p:spPr>
            <a:xfrm>
              <a:off x="0" y="0"/>
              <a:ext cx="351811" cy="76631"/>
            </a:xfrm>
            <a:custGeom>
              <a:avLst/>
              <a:gdLst/>
              <a:ahLst/>
              <a:cxnLst/>
              <a:rect l="l" t="t" r="r" b="b"/>
              <a:pathLst>
                <a:path w="351811" h="76631">
                  <a:moveTo>
                    <a:pt x="38315" y="0"/>
                  </a:moveTo>
                  <a:lnTo>
                    <a:pt x="313495" y="0"/>
                  </a:lnTo>
                  <a:cubicBezTo>
                    <a:pt x="334656" y="0"/>
                    <a:pt x="351811" y="17154"/>
                    <a:pt x="351811" y="38315"/>
                  </a:cubicBezTo>
                  <a:lnTo>
                    <a:pt x="351811" y="38315"/>
                  </a:lnTo>
                  <a:cubicBezTo>
                    <a:pt x="351811" y="48477"/>
                    <a:pt x="347774" y="58223"/>
                    <a:pt x="340588" y="65408"/>
                  </a:cubicBezTo>
                  <a:cubicBezTo>
                    <a:pt x="333403" y="72594"/>
                    <a:pt x="323657" y="76631"/>
                    <a:pt x="313495" y="76631"/>
                  </a:cubicBezTo>
                  <a:lnTo>
                    <a:pt x="38315" y="76631"/>
                  </a:lnTo>
                  <a:cubicBezTo>
                    <a:pt x="17154" y="76631"/>
                    <a:pt x="0" y="59476"/>
                    <a:pt x="0" y="38315"/>
                  </a:cubicBezTo>
                  <a:lnTo>
                    <a:pt x="0" y="38315"/>
                  </a:lnTo>
                  <a:cubicBezTo>
                    <a:pt x="0" y="17154"/>
                    <a:pt x="17154" y="0"/>
                    <a:pt x="38315" y="0"/>
                  </a:cubicBezTo>
                  <a:close/>
                </a:path>
              </a:pathLst>
            </a:custGeom>
            <a:solidFill>
              <a:srgbClr val="FFFFFF"/>
            </a:solidFill>
            <a:ln w="9525" cap="rnd">
              <a:solidFill>
                <a:srgbClr val="A6A6A6"/>
              </a:solidFill>
              <a:prstDash val="solid"/>
              <a:round/>
            </a:ln>
          </p:spPr>
          <p:txBody>
            <a:bodyPr/>
            <a:lstStyle/>
            <a:p>
              <a:endParaRPr lang="en-TH"/>
            </a:p>
          </p:txBody>
        </p:sp>
        <p:sp>
          <p:nvSpPr>
            <p:cNvPr id="126" name="TextBox 126"/>
            <p:cNvSpPr txBox="1"/>
            <p:nvPr/>
          </p:nvSpPr>
          <p:spPr>
            <a:xfrm>
              <a:off x="0" y="0"/>
              <a:ext cx="351810" cy="76631"/>
            </a:xfrm>
            <a:prstGeom prst="rect">
              <a:avLst/>
            </a:prstGeom>
          </p:spPr>
          <p:txBody>
            <a:bodyPr lIns="50800" tIns="50800" rIns="50800" bIns="50800" rtlCol="0" anchor="ctr"/>
            <a:lstStyle/>
            <a:p>
              <a:pPr marL="0" lvl="0" indent="0" algn="ctr">
                <a:lnSpc>
                  <a:spcPts val="1199"/>
                </a:lnSpc>
                <a:spcBef>
                  <a:spcPct val="0"/>
                </a:spcBef>
              </a:pPr>
              <a:r>
                <a:rPr lang="en-US" sz="999" b="1" dirty="0">
                  <a:solidFill>
                    <a:srgbClr val="000000"/>
                  </a:solidFill>
                  <a:latin typeface="Lato Heavy"/>
                  <a:ea typeface="Lato Heavy"/>
                  <a:cs typeface="Lato Heavy"/>
                  <a:sym typeface="Lato Heavy"/>
                </a:rPr>
                <a:t>NETWORK STACK</a:t>
              </a:r>
            </a:p>
          </p:txBody>
        </p:sp>
      </p:grpSp>
      <p:grpSp>
        <p:nvGrpSpPr>
          <p:cNvPr id="127" name="Group 127"/>
          <p:cNvGrpSpPr/>
          <p:nvPr/>
        </p:nvGrpSpPr>
        <p:grpSpPr>
          <a:xfrm>
            <a:off x="9768902" y="7440645"/>
            <a:ext cx="1135007" cy="290957"/>
            <a:chOff x="0" y="0"/>
            <a:chExt cx="298932" cy="76631"/>
          </a:xfrm>
        </p:grpSpPr>
        <p:sp>
          <p:nvSpPr>
            <p:cNvPr id="128" name="Freeform 128"/>
            <p:cNvSpPr/>
            <p:nvPr/>
          </p:nvSpPr>
          <p:spPr>
            <a:xfrm>
              <a:off x="0" y="0"/>
              <a:ext cx="298932" cy="76631"/>
            </a:xfrm>
            <a:custGeom>
              <a:avLst/>
              <a:gdLst/>
              <a:ahLst/>
              <a:cxnLst/>
              <a:rect l="l" t="t" r="r" b="b"/>
              <a:pathLst>
                <a:path w="298932" h="76631">
                  <a:moveTo>
                    <a:pt x="38315" y="0"/>
                  </a:moveTo>
                  <a:lnTo>
                    <a:pt x="260617" y="0"/>
                  </a:lnTo>
                  <a:cubicBezTo>
                    <a:pt x="281777" y="0"/>
                    <a:pt x="298932" y="17154"/>
                    <a:pt x="298932" y="38315"/>
                  </a:cubicBezTo>
                  <a:lnTo>
                    <a:pt x="298932" y="38315"/>
                  </a:lnTo>
                  <a:cubicBezTo>
                    <a:pt x="298932" y="48477"/>
                    <a:pt x="294895" y="58223"/>
                    <a:pt x="287710" y="65408"/>
                  </a:cubicBezTo>
                  <a:cubicBezTo>
                    <a:pt x="280524" y="72594"/>
                    <a:pt x="270778" y="76631"/>
                    <a:pt x="260617" y="76631"/>
                  </a:cubicBezTo>
                  <a:lnTo>
                    <a:pt x="38315" y="76631"/>
                  </a:lnTo>
                  <a:cubicBezTo>
                    <a:pt x="17154" y="76631"/>
                    <a:pt x="0" y="59476"/>
                    <a:pt x="0" y="38315"/>
                  </a:cubicBezTo>
                  <a:lnTo>
                    <a:pt x="0" y="38315"/>
                  </a:lnTo>
                  <a:cubicBezTo>
                    <a:pt x="0" y="17154"/>
                    <a:pt x="17154" y="0"/>
                    <a:pt x="38315" y="0"/>
                  </a:cubicBezTo>
                  <a:close/>
                </a:path>
              </a:pathLst>
            </a:custGeom>
            <a:solidFill>
              <a:srgbClr val="FFFFFF"/>
            </a:solidFill>
            <a:ln w="9525" cap="rnd">
              <a:solidFill>
                <a:srgbClr val="A6A6A6"/>
              </a:solidFill>
              <a:prstDash val="solid"/>
              <a:round/>
            </a:ln>
          </p:spPr>
          <p:txBody>
            <a:bodyPr/>
            <a:lstStyle/>
            <a:p>
              <a:endParaRPr lang="en-TH"/>
            </a:p>
          </p:txBody>
        </p:sp>
        <p:sp>
          <p:nvSpPr>
            <p:cNvPr id="129" name="TextBox 129"/>
            <p:cNvSpPr txBox="1"/>
            <p:nvPr/>
          </p:nvSpPr>
          <p:spPr>
            <a:xfrm>
              <a:off x="0" y="0"/>
              <a:ext cx="298932" cy="76631"/>
            </a:xfrm>
            <a:prstGeom prst="rect">
              <a:avLst/>
            </a:prstGeom>
          </p:spPr>
          <p:txBody>
            <a:bodyPr lIns="50800" tIns="50800" rIns="50800" bIns="50800" rtlCol="0" anchor="ctr"/>
            <a:lstStyle/>
            <a:p>
              <a:pPr marL="0" lvl="0" indent="0" algn="ctr">
                <a:lnSpc>
                  <a:spcPts val="1199"/>
                </a:lnSpc>
                <a:spcBef>
                  <a:spcPct val="0"/>
                </a:spcBef>
              </a:pPr>
              <a:r>
                <a:rPr lang="en-US" sz="999" b="1" dirty="0">
                  <a:solidFill>
                    <a:srgbClr val="000000"/>
                  </a:solidFill>
                  <a:latin typeface="Lato Heavy"/>
                  <a:ea typeface="Lato Heavy"/>
                  <a:cs typeface="Lato Heavy"/>
                  <a:sym typeface="Lato Heavy"/>
                </a:rPr>
                <a:t>AXIATA</a:t>
              </a:r>
            </a:p>
          </p:txBody>
        </p:sp>
      </p:grpSp>
      <p:grpSp>
        <p:nvGrpSpPr>
          <p:cNvPr id="130" name="Group 130"/>
          <p:cNvGrpSpPr/>
          <p:nvPr/>
        </p:nvGrpSpPr>
        <p:grpSpPr>
          <a:xfrm>
            <a:off x="6525176" y="7884002"/>
            <a:ext cx="1559920" cy="290957"/>
            <a:chOff x="0" y="0"/>
            <a:chExt cx="410843" cy="76631"/>
          </a:xfrm>
        </p:grpSpPr>
        <p:sp>
          <p:nvSpPr>
            <p:cNvPr id="131" name="Freeform 131"/>
            <p:cNvSpPr/>
            <p:nvPr/>
          </p:nvSpPr>
          <p:spPr>
            <a:xfrm>
              <a:off x="0" y="0"/>
              <a:ext cx="410843" cy="76631"/>
            </a:xfrm>
            <a:custGeom>
              <a:avLst/>
              <a:gdLst/>
              <a:ahLst/>
              <a:cxnLst/>
              <a:rect l="l" t="t" r="r" b="b"/>
              <a:pathLst>
                <a:path w="410843" h="76631">
                  <a:moveTo>
                    <a:pt x="38315" y="0"/>
                  </a:moveTo>
                  <a:lnTo>
                    <a:pt x="372528" y="0"/>
                  </a:lnTo>
                  <a:cubicBezTo>
                    <a:pt x="382690" y="0"/>
                    <a:pt x="392435" y="4037"/>
                    <a:pt x="399621" y="11222"/>
                  </a:cubicBezTo>
                  <a:cubicBezTo>
                    <a:pt x="406806" y="18408"/>
                    <a:pt x="410843" y="28153"/>
                    <a:pt x="410843" y="38315"/>
                  </a:cubicBezTo>
                  <a:lnTo>
                    <a:pt x="410843" y="38315"/>
                  </a:lnTo>
                  <a:cubicBezTo>
                    <a:pt x="410843" y="59476"/>
                    <a:pt x="393689" y="76631"/>
                    <a:pt x="372528" y="76631"/>
                  </a:cubicBezTo>
                  <a:lnTo>
                    <a:pt x="38315" y="76631"/>
                  </a:lnTo>
                  <a:cubicBezTo>
                    <a:pt x="17154" y="76631"/>
                    <a:pt x="0" y="59476"/>
                    <a:pt x="0" y="38315"/>
                  </a:cubicBezTo>
                  <a:lnTo>
                    <a:pt x="0" y="38315"/>
                  </a:lnTo>
                  <a:cubicBezTo>
                    <a:pt x="0" y="17154"/>
                    <a:pt x="17154" y="0"/>
                    <a:pt x="38315" y="0"/>
                  </a:cubicBezTo>
                  <a:close/>
                </a:path>
              </a:pathLst>
            </a:custGeom>
            <a:solidFill>
              <a:srgbClr val="FFFFFF"/>
            </a:solidFill>
            <a:ln w="9525" cap="rnd">
              <a:solidFill>
                <a:srgbClr val="A6A6A6"/>
              </a:solidFill>
              <a:prstDash val="solid"/>
              <a:round/>
            </a:ln>
          </p:spPr>
          <p:txBody>
            <a:bodyPr/>
            <a:lstStyle/>
            <a:p>
              <a:endParaRPr lang="en-TH"/>
            </a:p>
          </p:txBody>
        </p:sp>
        <p:sp>
          <p:nvSpPr>
            <p:cNvPr id="132" name="TextBox 132"/>
            <p:cNvSpPr txBox="1"/>
            <p:nvPr/>
          </p:nvSpPr>
          <p:spPr>
            <a:xfrm>
              <a:off x="0" y="0"/>
              <a:ext cx="410843" cy="76631"/>
            </a:xfrm>
            <a:prstGeom prst="rect">
              <a:avLst/>
            </a:prstGeom>
          </p:spPr>
          <p:txBody>
            <a:bodyPr lIns="50800" tIns="50800" rIns="50800" bIns="50800" rtlCol="0" anchor="ctr"/>
            <a:lstStyle/>
            <a:p>
              <a:pPr marL="0" lvl="0" indent="0" algn="ctr">
                <a:lnSpc>
                  <a:spcPts val="1199"/>
                </a:lnSpc>
                <a:spcBef>
                  <a:spcPct val="0"/>
                </a:spcBef>
              </a:pPr>
              <a:r>
                <a:rPr lang="en-US" sz="999" b="1" dirty="0">
                  <a:solidFill>
                    <a:srgbClr val="000000"/>
                  </a:solidFill>
                  <a:latin typeface="Lato Heavy"/>
                  <a:ea typeface="Lato Heavy"/>
                  <a:cs typeface="Lato Heavy"/>
                  <a:sym typeface="Lato Heavy"/>
                </a:rPr>
                <a:t>VARINET</a:t>
              </a:r>
            </a:p>
          </p:txBody>
        </p:sp>
      </p:grpSp>
      <p:grpSp>
        <p:nvGrpSpPr>
          <p:cNvPr id="133" name="Group 133"/>
          <p:cNvGrpSpPr/>
          <p:nvPr/>
        </p:nvGrpSpPr>
        <p:grpSpPr>
          <a:xfrm>
            <a:off x="8246904" y="7884002"/>
            <a:ext cx="1335780" cy="290957"/>
            <a:chOff x="0" y="0"/>
            <a:chExt cx="351810" cy="76631"/>
          </a:xfrm>
        </p:grpSpPr>
        <p:sp>
          <p:nvSpPr>
            <p:cNvPr id="134" name="Freeform 134"/>
            <p:cNvSpPr/>
            <p:nvPr/>
          </p:nvSpPr>
          <p:spPr>
            <a:xfrm>
              <a:off x="0" y="0"/>
              <a:ext cx="351811" cy="76631"/>
            </a:xfrm>
            <a:custGeom>
              <a:avLst/>
              <a:gdLst/>
              <a:ahLst/>
              <a:cxnLst/>
              <a:rect l="l" t="t" r="r" b="b"/>
              <a:pathLst>
                <a:path w="351811" h="76631">
                  <a:moveTo>
                    <a:pt x="38315" y="0"/>
                  </a:moveTo>
                  <a:lnTo>
                    <a:pt x="313495" y="0"/>
                  </a:lnTo>
                  <a:cubicBezTo>
                    <a:pt x="334656" y="0"/>
                    <a:pt x="351811" y="17154"/>
                    <a:pt x="351811" y="38315"/>
                  </a:cubicBezTo>
                  <a:lnTo>
                    <a:pt x="351811" y="38315"/>
                  </a:lnTo>
                  <a:cubicBezTo>
                    <a:pt x="351811" y="48477"/>
                    <a:pt x="347774" y="58223"/>
                    <a:pt x="340588" y="65408"/>
                  </a:cubicBezTo>
                  <a:cubicBezTo>
                    <a:pt x="333403" y="72594"/>
                    <a:pt x="323657" y="76631"/>
                    <a:pt x="313495" y="76631"/>
                  </a:cubicBezTo>
                  <a:lnTo>
                    <a:pt x="38315" y="76631"/>
                  </a:lnTo>
                  <a:cubicBezTo>
                    <a:pt x="17154" y="76631"/>
                    <a:pt x="0" y="59476"/>
                    <a:pt x="0" y="38315"/>
                  </a:cubicBezTo>
                  <a:lnTo>
                    <a:pt x="0" y="38315"/>
                  </a:lnTo>
                  <a:cubicBezTo>
                    <a:pt x="0" y="17154"/>
                    <a:pt x="17154" y="0"/>
                    <a:pt x="38315" y="0"/>
                  </a:cubicBezTo>
                  <a:close/>
                </a:path>
              </a:pathLst>
            </a:custGeom>
            <a:solidFill>
              <a:srgbClr val="FFFFFF"/>
            </a:solidFill>
            <a:ln w="9525" cap="rnd">
              <a:solidFill>
                <a:srgbClr val="A6A6A6"/>
              </a:solidFill>
              <a:prstDash val="solid"/>
              <a:round/>
            </a:ln>
          </p:spPr>
          <p:txBody>
            <a:bodyPr/>
            <a:lstStyle/>
            <a:p>
              <a:endParaRPr lang="en-TH"/>
            </a:p>
          </p:txBody>
        </p:sp>
        <p:sp>
          <p:nvSpPr>
            <p:cNvPr id="135" name="TextBox 135"/>
            <p:cNvSpPr txBox="1"/>
            <p:nvPr/>
          </p:nvSpPr>
          <p:spPr>
            <a:xfrm>
              <a:off x="0" y="0"/>
              <a:ext cx="351810" cy="76631"/>
            </a:xfrm>
            <a:prstGeom prst="rect">
              <a:avLst/>
            </a:prstGeom>
          </p:spPr>
          <p:txBody>
            <a:bodyPr lIns="50800" tIns="50800" rIns="50800" bIns="50800" rtlCol="0" anchor="ctr"/>
            <a:lstStyle/>
            <a:p>
              <a:pPr marL="0" lvl="0" indent="0" algn="ctr">
                <a:lnSpc>
                  <a:spcPts val="1199"/>
                </a:lnSpc>
                <a:spcBef>
                  <a:spcPct val="0"/>
                </a:spcBef>
              </a:pPr>
              <a:r>
                <a:rPr lang="en-US" sz="999" b="1" dirty="0">
                  <a:solidFill>
                    <a:srgbClr val="000000"/>
                  </a:solidFill>
                  <a:latin typeface="Lato Heavy"/>
                  <a:ea typeface="Lato Heavy"/>
                  <a:cs typeface="Lato Heavy"/>
                  <a:sym typeface="Lato Heavy"/>
                </a:rPr>
                <a:t>SALIENCE</a:t>
              </a:r>
            </a:p>
          </p:txBody>
        </p:sp>
      </p:grpSp>
      <p:grpSp>
        <p:nvGrpSpPr>
          <p:cNvPr id="136" name="Group 136"/>
          <p:cNvGrpSpPr/>
          <p:nvPr/>
        </p:nvGrpSpPr>
        <p:grpSpPr>
          <a:xfrm>
            <a:off x="9768902" y="7888779"/>
            <a:ext cx="1135007" cy="290957"/>
            <a:chOff x="0" y="0"/>
            <a:chExt cx="298932" cy="76631"/>
          </a:xfrm>
        </p:grpSpPr>
        <p:sp>
          <p:nvSpPr>
            <p:cNvPr id="137" name="Freeform 137"/>
            <p:cNvSpPr/>
            <p:nvPr/>
          </p:nvSpPr>
          <p:spPr>
            <a:xfrm>
              <a:off x="0" y="0"/>
              <a:ext cx="298932" cy="76631"/>
            </a:xfrm>
            <a:custGeom>
              <a:avLst/>
              <a:gdLst/>
              <a:ahLst/>
              <a:cxnLst/>
              <a:rect l="l" t="t" r="r" b="b"/>
              <a:pathLst>
                <a:path w="298932" h="76631">
                  <a:moveTo>
                    <a:pt x="38315" y="0"/>
                  </a:moveTo>
                  <a:lnTo>
                    <a:pt x="260617" y="0"/>
                  </a:lnTo>
                  <a:cubicBezTo>
                    <a:pt x="281777" y="0"/>
                    <a:pt x="298932" y="17154"/>
                    <a:pt x="298932" y="38315"/>
                  </a:cubicBezTo>
                  <a:lnTo>
                    <a:pt x="298932" y="38315"/>
                  </a:lnTo>
                  <a:cubicBezTo>
                    <a:pt x="298932" y="48477"/>
                    <a:pt x="294895" y="58223"/>
                    <a:pt x="287710" y="65408"/>
                  </a:cubicBezTo>
                  <a:cubicBezTo>
                    <a:pt x="280524" y="72594"/>
                    <a:pt x="270778" y="76631"/>
                    <a:pt x="260617" y="76631"/>
                  </a:cubicBezTo>
                  <a:lnTo>
                    <a:pt x="38315" y="76631"/>
                  </a:lnTo>
                  <a:cubicBezTo>
                    <a:pt x="17154" y="76631"/>
                    <a:pt x="0" y="59476"/>
                    <a:pt x="0" y="38315"/>
                  </a:cubicBezTo>
                  <a:lnTo>
                    <a:pt x="0" y="38315"/>
                  </a:lnTo>
                  <a:cubicBezTo>
                    <a:pt x="0" y="17154"/>
                    <a:pt x="17154" y="0"/>
                    <a:pt x="38315" y="0"/>
                  </a:cubicBezTo>
                  <a:close/>
                </a:path>
              </a:pathLst>
            </a:custGeom>
            <a:solidFill>
              <a:srgbClr val="FFFFFF"/>
            </a:solidFill>
            <a:ln w="9525" cap="rnd">
              <a:solidFill>
                <a:srgbClr val="A6A6A6"/>
              </a:solidFill>
              <a:prstDash val="solid"/>
              <a:round/>
            </a:ln>
          </p:spPr>
          <p:txBody>
            <a:bodyPr/>
            <a:lstStyle/>
            <a:p>
              <a:endParaRPr lang="en-TH"/>
            </a:p>
          </p:txBody>
        </p:sp>
        <p:sp>
          <p:nvSpPr>
            <p:cNvPr id="138" name="TextBox 138"/>
            <p:cNvSpPr txBox="1"/>
            <p:nvPr/>
          </p:nvSpPr>
          <p:spPr>
            <a:xfrm>
              <a:off x="0" y="0"/>
              <a:ext cx="298932" cy="76631"/>
            </a:xfrm>
            <a:prstGeom prst="rect">
              <a:avLst/>
            </a:prstGeom>
          </p:spPr>
          <p:txBody>
            <a:bodyPr lIns="50800" tIns="50800" rIns="50800" bIns="50800" rtlCol="0" anchor="ctr"/>
            <a:lstStyle/>
            <a:p>
              <a:pPr marL="0" lvl="0" indent="0" algn="ctr">
                <a:lnSpc>
                  <a:spcPts val="1199"/>
                </a:lnSpc>
                <a:spcBef>
                  <a:spcPct val="0"/>
                </a:spcBef>
              </a:pPr>
              <a:r>
                <a:rPr lang="en-US" sz="999" b="1" dirty="0">
                  <a:solidFill>
                    <a:srgbClr val="000000"/>
                  </a:solidFill>
                  <a:latin typeface="Lato Heavy"/>
                  <a:ea typeface="Lato Heavy"/>
                  <a:cs typeface="Lato Heavy"/>
                  <a:sym typeface="Lato Heavy"/>
                </a:rPr>
                <a:t>PLDC</a:t>
              </a:r>
            </a:p>
          </p:txBody>
        </p:sp>
      </p:grpSp>
      <p:grpSp>
        <p:nvGrpSpPr>
          <p:cNvPr id="139" name="Group 139"/>
          <p:cNvGrpSpPr/>
          <p:nvPr/>
        </p:nvGrpSpPr>
        <p:grpSpPr>
          <a:xfrm>
            <a:off x="6525176" y="8341661"/>
            <a:ext cx="1559920" cy="290957"/>
            <a:chOff x="0" y="0"/>
            <a:chExt cx="410843" cy="76631"/>
          </a:xfrm>
        </p:grpSpPr>
        <p:sp>
          <p:nvSpPr>
            <p:cNvPr id="140" name="Freeform 140"/>
            <p:cNvSpPr/>
            <p:nvPr/>
          </p:nvSpPr>
          <p:spPr>
            <a:xfrm>
              <a:off x="0" y="0"/>
              <a:ext cx="410843" cy="76631"/>
            </a:xfrm>
            <a:custGeom>
              <a:avLst/>
              <a:gdLst/>
              <a:ahLst/>
              <a:cxnLst/>
              <a:rect l="l" t="t" r="r" b="b"/>
              <a:pathLst>
                <a:path w="410843" h="76631">
                  <a:moveTo>
                    <a:pt x="38315" y="0"/>
                  </a:moveTo>
                  <a:lnTo>
                    <a:pt x="372528" y="0"/>
                  </a:lnTo>
                  <a:cubicBezTo>
                    <a:pt x="382690" y="0"/>
                    <a:pt x="392435" y="4037"/>
                    <a:pt x="399621" y="11222"/>
                  </a:cubicBezTo>
                  <a:cubicBezTo>
                    <a:pt x="406806" y="18408"/>
                    <a:pt x="410843" y="28153"/>
                    <a:pt x="410843" y="38315"/>
                  </a:cubicBezTo>
                  <a:lnTo>
                    <a:pt x="410843" y="38315"/>
                  </a:lnTo>
                  <a:cubicBezTo>
                    <a:pt x="410843" y="59476"/>
                    <a:pt x="393689" y="76631"/>
                    <a:pt x="372528" y="76631"/>
                  </a:cubicBezTo>
                  <a:lnTo>
                    <a:pt x="38315" y="76631"/>
                  </a:lnTo>
                  <a:cubicBezTo>
                    <a:pt x="17154" y="76631"/>
                    <a:pt x="0" y="59476"/>
                    <a:pt x="0" y="38315"/>
                  </a:cubicBezTo>
                  <a:lnTo>
                    <a:pt x="0" y="38315"/>
                  </a:lnTo>
                  <a:cubicBezTo>
                    <a:pt x="0" y="17154"/>
                    <a:pt x="17154" y="0"/>
                    <a:pt x="38315" y="0"/>
                  </a:cubicBezTo>
                  <a:close/>
                </a:path>
              </a:pathLst>
            </a:custGeom>
            <a:solidFill>
              <a:srgbClr val="FFFFFF"/>
            </a:solidFill>
            <a:ln w="9525" cap="rnd">
              <a:solidFill>
                <a:srgbClr val="A6A6A6"/>
              </a:solidFill>
              <a:prstDash val="solid"/>
              <a:round/>
            </a:ln>
          </p:spPr>
          <p:txBody>
            <a:bodyPr/>
            <a:lstStyle/>
            <a:p>
              <a:endParaRPr lang="en-TH"/>
            </a:p>
          </p:txBody>
        </p:sp>
        <p:sp>
          <p:nvSpPr>
            <p:cNvPr id="141" name="TextBox 141"/>
            <p:cNvSpPr txBox="1"/>
            <p:nvPr/>
          </p:nvSpPr>
          <p:spPr>
            <a:xfrm>
              <a:off x="0" y="0"/>
              <a:ext cx="410843" cy="76631"/>
            </a:xfrm>
            <a:prstGeom prst="rect">
              <a:avLst/>
            </a:prstGeom>
          </p:spPr>
          <p:txBody>
            <a:bodyPr lIns="50800" tIns="50800" rIns="50800" bIns="50800" rtlCol="0" anchor="ctr"/>
            <a:lstStyle/>
            <a:p>
              <a:pPr marL="0" lvl="0" indent="0" algn="ctr">
                <a:lnSpc>
                  <a:spcPts val="1199"/>
                </a:lnSpc>
                <a:spcBef>
                  <a:spcPct val="0"/>
                </a:spcBef>
              </a:pPr>
              <a:r>
                <a:rPr lang="en-US" sz="999" b="1" dirty="0">
                  <a:solidFill>
                    <a:srgbClr val="000000"/>
                  </a:solidFill>
                  <a:latin typeface="Lato Heavy"/>
                  <a:ea typeface="Lato Heavy"/>
                  <a:cs typeface="Lato Heavy"/>
                  <a:sym typeface="Lato Heavy"/>
                </a:rPr>
                <a:t>KSA Govt.</a:t>
              </a:r>
            </a:p>
          </p:txBody>
        </p:sp>
      </p:grpSp>
      <p:grpSp>
        <p:nvGrpSpPr>
          <p:cNvPr id="142" name="Group 142"/>
          <p:cNvGrpSpPr/>
          <p:nvPr/>
        </p:nvGrpSpPr>
        <p:grpSpPr>
          <a:xfrm>
            <a:off x="8246904" y="8341661"/>
            <a:ext cx="1335780" cy="290957"/>
            <a:chOff x="0" y="0"/>
            <a:chExt cx="351810" cy="76631"/>
          </a:xfrm>
        </p:grpSpPr>
        <p:sp>
          <p:nvSpPr>
            <p:cNvPr id="143" name="Freeform 143"/>
            <p:cNvSpPr/>
            <p:nvPr/>
          </p:nvSpPr>
          <p:spPr>
            <a:xfrm>
              <a:off x="0" y="0"/>
              <a:ext cx="351811" cy="76631"/>
            </a:xfrm>
            <a:custGeom>
              <a:avLst/>
              <a:gdLst/>
              <a:ahLst/>
              <a:cxnLst/>
              <a:rect l="l" t="t" r="r" b="b"/>
              <a:pathLst>
                <a:path w="351811" h="76631">
                  <a:moveTo>
                    <a:pt x="38315" y="0"/>
                  </a:moveTo>
                  <a:lnTo>
                    <a:pt x="313495" y="0"/>
                  </a:lnTo>
                  <a:cubicBezTo>
                    <a:pt x="334656" y="0"/>
                    <a:pt x="351811" y="17154"/>
                    <a:pt x="351811" y="38315"/>
                  </a:cubicBezTo>
                  <a:lnTo>
                    <a:pt x="351811" y="38315"/>
                  </a:lnTo>
                  <a:cubicBezTo>
                    <a:pt x="351811" y="48477"/>
                    <a:pt x="347774" y="58223"/>
                    <a:pt x="340588" y="65408"/>
                  </a:cubicBezTo>
                  <a:cubicBezTo>
                    <a:pt x="333403" y="72594"/>
                    <a:pt x="323657" y="76631"/>
                    <a:pt x="313495" y="76631"/>
                  </a:cubicBezTo>
                  <a:lnTo>
                    <a:pt x="38315" y="76631"/>
                  </a:lnTo>
                  <a:cubicBezTo>
                    <a:pt x="17154" y="76631"/>
                    <a:pt x="0" y="59476"/>
                    <a:pt x="0" y="38315"/>
                  </a:cubicBezTo>
                  <a:lnTo>
                    <a:pt x="0" y="38315"/>
                  </a:lnTo>
                  <a:cubicBezTo>
                    <a:pt x="0" y="17154"/>
                    <a:pt x="17154" y="0"/>
                    <a:pt x="38315" y="0"/>
                  </a:cubicBezTo>
                  <a:close/>
                </a:path>
              </a:pathLst>
            </a:custGeom>
            <a:solidFill>
              <a:srgbClr val="FFFFFF"/>
            </a:solidFill>
            <a:ln w="9525" cap="rnd">
              <a:solidFill>
                <a:srgbClr val="A6A6A6"/>
              </a:solidFill>
              <a:prstDash val="solid"/>
              <a:round/>
            </a:ln>
          </p:spPr>
          <p:txBody>
            <a:bodyPr/>
            <a:lstStyle/>
            <a:p>
              <a:endParaRPr lang="en-TH"/>
            </a:p>
          </p:txBody>
        </p:sp>
        <p:sp>
          <p:nvSpPr>
            <p:cNvPr id="144" name="TextBox 144"/>
            <p:cNvSpPr txBox="1"/>
            <p:nvPr/>
          </p:nvSpPr>
          <p:spPr>
            <a:xfrm>
              <a:off x="0" y="0"/>
              <a:ext cx="351810" cy="76631"/>
            </a:xfrm>
            <a:prstGeom prst="rect">
              <a:avLst/>
            </a:prstGeom>
          </p:spPr>
          <p:txBody>
            <a:bodyPr lIns="50800" tIns="50800" rIns="50800" bIns="50800" rtlCol="0" anchor="ctr"/>
            <a:lstStyle/>
            <a:p>
              <a:pPr marL="0" lvl="0" indent="0" algn="ctr">
                <a:lnSpc>
                  <a:spcPts val="1199"/>
                </a:lnSpc>
                <a:spcBef>
                  <a:spcPct val="0"/>
                </a:spcBef>
              </a:pPr>
              <a:r>
                <a:rPr lang="en-US" sz="999" b="1" dirty="0">
                  <a:solidFill>
                    <a:srgbClr val="000000"/>
                  </a:solidFill>
                  <a:latin typeface="Lato Heavy"/>
                  <a:ea typeface="Lato Heavy"/>
                  <a:cs typeface="Lato Heavy"/>
                  <a:sym typeface="Lato Heavy"/>
                </a:rPr>
                <a:t>LOXELY WIRELESS</a:t>
              </a:r>
            </a:p>
          </p:txBody>
        </p:sp>
      </p:grpSp>
      <p:grpSp>
        <p:nvGrpSpPr>
          <p:cNvPr id="145" name="Group 145"/>
          <p:cNvGrpSpPr/>
          <p:nvPr/>
        </p:nvGrpSpPr>
        <p:grpSpPr>
          <a:xfrm>
            <a:off x="9768902" y="8346438"/>
            <a:ext cx="1135007" cy="290957"/>
            <a:chOff x="0" y="0"/>
            <a:chExt cx="298932" cy="76631"/>
          </a:xfrm>
        </p:grpSpPr>
        <p:sp>
          <p:nvSpPr>
            <p:cNvPr id="146" name="Freeform 146"/>
            <p:cNvSpPr/>
            <p:nvPr/>
          </p:nvSpPr>
          <p:spPr>
            <a:xfrm>
              <a:off x="0" y="0"/>
              <a:ext cx="298932" cy="76631"/>
            </a:xfrm>
            <a:custGeom>
              <a:avLst/>
              <a:gdLst/>
              <a:ahLst/>
              <a:cxnLst/>
              <a:rect l="l" t="t" r="r" b="b"/>
              <a:pathLst>
                <a:path w="298932" h="76631">
                  <a:moveTo>
                    <a:pt x="38315" y="0"/>
                  </a:moveTo>
                  <a:lnTo>
                    <a:pt x="260617" y="0"/>
                  </a:lnTo>
                  <a:cubicBezTo>
                    <a:pt x="281777" y="0"/>
                    <a:pt x="298932" y="17154"/>
                    <a:pt x="298932" y="38315"/>
                  </a:cubicBezTo>
                  <a:lnTo>
                    <a:pt x="298932" y="38315"/>
                  </a:lnTo>
                  <a:cubicBezTo>
                    <a:pt x="298932" y="48477"/>
                    <a:pt x="294895" y="58223"/>
                    <a:pt x="287710" y="65408"/>
                  </a:cubicBezTo>
                  <a:cubicBezTo>
                    <a:pt x="280524" y="72594"/>
                    <a:pt x="270778" y="76631"/>
                    <a:pt x="260617" y="76631"/>
                  </a:cubicBezTo>
                  <a:lnTo>
                    <a:pt x="38315" y="76631"/>
                  </a:lnTo>
                  <a:cubicBezTo>
                    <a:pt x="17154" y="76631"/>
                    <a:pt x="0" y="59476"/>
                    <a:pt x="0" y="38315"/>
                  </a:cubicBezTo>
                  <a:lnTo>
                    <a:pt x="0" y="38315"/>
                  </a:lnTo>
                  <a:cubicBezTo>
                    <a:pt x="0" y="17154"/>
                    <a:pt x="17154" y="0"/>
                    <a:pt x="38315" y="0"/>
                  </a:cubicBezTo>
                  <a:close/>
                </a:path>
              </a:pathLst>
            </a:custGeom>
            <a:solidFill>
              <a:srgbClr val="FFFFFF"/>
            </a:solidFill>
            <a:ln w="9525" cap="rnd">
              <a:solidFill>
                <a:srgbClr val="A6A6A6"/>
              </a:solidFill>
              <a:prstDash val="solid"/>
              <a:round/>
            </a:ln>
          </p:spPr>
          <p:txBody>
            <a:bodyPr/>
            <a:lstStyle/>
            <a:p>
              <a:endParaRPr lang="en-TH"/>
            </a:p>
          </p:txBody>
        </p:sp>
        <p:sp>
          <p:nvSpPr>
            <p:cNvPr id="147" name="TextBox 147"/>
            <p:cNvSpPr txBox="1"/>
            <p:nvPr/>
          </p:nvSpPr>
          <p:spPr>
            <a:xfrm>
              <a:off x="0" y="0"/>
              <a:ext cx="298932" cy="76631"/>
            </a:xfrm>
            <a:prstGeom prst="rect">
              <a:avLst/>
            </a:prstGeom>
          </p:spPr>
          <p:txBody>
            <a:bodyPr lIns="50800" tIns="50800" rIns="50800" bIns="50800" rtlCol="0" anchor="ctr"/>
            <a:lstStyle/>
            <a:p>
              <a:pPr marL="0" lvl="0" indent="0" algn="ctr">
                <a:lnSpc>
                  <a:spcPts val="1199"/>
                </a:lnSpc>
                <a:spcBef>
                  <a:spcPct val="0"/>
                </a:spcBef>
              </a:pPr>
              <a:r>
                <a:rPr lang="en-US" sz="999" b="1" dirty="0">
                  <a:solidFill>
                    <a:srgbClr val="000000"/>
                  </a:solidFill>
                  <a:latin typeface="Lato Heavy"/>
                  <a:ea typeface="Lato Heavy"/>
                  <a:cs typeface="Lato Heavy"/>
                  <a:sym typeface="Lato Heavy"/>
                </a:rPr>
                <a:t>CNT</a:t>
              </a:r>
            </a:p>
          </p:txBody>
        </p:sp>
      </p:grpSp>
      <p:grpSp>
        <p:nvGrpSpPr>
          <p:cNvPr id="148" name="Group 148"/>
          <p:cNvGrpSpPr/>
          <p:nvPr/>
        </p:nvGrpSpPr>
        <p:grpSpPr>
          <a:xfrm>
            <a:off x="6525176" y="8761220"/>
            <a:ext cx="1559920" cy="290957"/>
            <a:chOff x="0" y="0"/>
            <a:chExt cx="410843" cy="76631"/>
          </a:xfrm>
        </p:grpSpPr>
        <p:sp>
          <p:nvSpPr>
            <p:cNvPr id="149" name="Freeform 149"/>
            <p:cNvSpPr/>
            <p:nvPr/>
          </p:nvSpPr>
          <p:spPr>
            <a:xfrm>
              <a:off x="0" y="0"/>
              <a:ext cx="410843" cy="76631"/>
            </a:xfrm>
            <a:custGeom>
              <a:avLst/>
              <a:gdLst/>
              <a:ahLst/>
              <a:cxnLst/>
              <a:rect l="l" t="t" r="r" b="b"/>
              <a:pathLst>
                <a:path w="410843" h="76631">
                  <a:moveTo>
                    <a:pt x="38315" y="0"/>
                  </a:moveTo>
                  <a:lnTo>
                    <a:pt x="372528" y="0"/>
                  </a:lnTo>
                  <a:cubicBezTo>
                    <a:pt x="382690" y="0"/>
                    <a:pt x="392435" y="4037"/>
                    <a:pt x="399621" y="11222"/>
                  </a:cubicBezTo>
                  <a:cubicBezTo>
                    <a:pt x="406806" y="18408"/>
                    <a:pt x="410843" y="28153"/>
                    <a:pt x="410843" y="38315"/>
                  </a:cubicBezTo>
                  <a:lnTo>
                    <a:pt x="410843" y="38315"/>
                  </a:lnTo>
                  <a:cubicBezTo>
                    <a:pt x="410843" y="59476"/>
                    <a:pt x="393689" y="76631"/>
                    <a:pt x="372528" y="76631"/>
                  </a:cubicBezTo>
                  <a:lnTo>
                    <a:pt x="38315" y="76631"/>
                  </a:lnTo>
                  <a:cubicBezTo>
                    <a:pt x="17154" y="76631"/>
                    <a:pt x="0" y="59476"/>
                    <a:pt x="0" y="38315"/>
                  </a:cubicBezTo>
                  <a:lnTo>
                    <a:pt x="0" y="38315"/>
                  </a:lnTo>
                  <a:cubicBezTo>
                    <a:pt x="0" y="17154"/>
                    <a:pt x="17154" y="0"/>
                    <a:pt x="38315" y="0"/>
                  </a:cubicBezTo>
                  <a:close/>
                </a:path>
              </a:pathLst>
            </a:custGeom>
            <a:solidFill>
              <a:srgbClr val="FFFFFF"/>
            </a:solidFill>
            <a:ln w="9525" cap="rnd">
              <a:solidFill>
                <a:srgbClr val="A6A6A6"/>
              </a:solidFill>
              <a:prstDash val="solid"/>
              <a:round/>
            </a:ln>
          </p:spPr>
          <p:txBody>
            <a:bodyPr/>
            <a:lstStyle/>
            <a:p>
              <a:endParaRPr lang="en-TH"/>
            </a:p>
          </p:txBody>
        </p:sp>
        <p:sp>
          <p:nvSpPr>
            <p:cNvPr id="150" name="TextBox 150"/>
            <p:cNvSpPr txBox="1"/>
            <p:nvPr/>
          </p:nvSpPr>
          <p:spPr>
            <a:xfrm>
              <a:off x="0" y="0"/>
              <a:ext cx="410843" cy="76631"/>
            </a:xfrm>
            <a:prstGeom prst="rect">
              <a:avLst/>
            </a:prstGeom>
          </p:spPr>
          <p:txBody>
            <a:bodyPr lIns="50800" tIns="50800" rIns="50800" bIns="50800" rtlCol="0" anchor="ctr"/>
            <a:lstStyle/>
            <a:p>
              <a:pPr marL="0" lvl="0" indent="0" algn="ctr">
                <a:lnSpc>
                  <a:spcPts val="1199"/>
                </a:lnSpc>
                <a:spcBef>
                  <a:spcPct val="0"/>
                </a:spcBef>
              </a:pPr>
              <a:r>
                <a:rPr lang="en-US" sz="999" b="1" dirty="0">
                  <a:solidFill>
                    <a:srgbClr val="000000"/>
                  </a:solidFill>
                  <a:latin typeface="Lato Heavy"/>
                  <a:ea typeface="Lato Heavy"/>
                  <a:cs typeface="Lato Heavy"/>
                  <a:sym typeface="Lato Heavy"/>
                </a:rPr>
                <a:t>Mitsui</a:t>
              </a:r>
            </a:p>
          </p:txBody>
        </p:sp>
      </p:grpSp>
      <p:grpSp>
        <p:nvGrpSpPr>
          <p:cNvPr id="151" name="Group 151"/>
          <p:cNvGrpSpPr/>
          <p:nvPr/>
        </p:nvGrpSpPr>
        <p:grpSpPr>
          <a:xfrm>
            <a:off x="8246904" y="8761220"/>
            <a:ext cx="1335780" cy="290957"/>
            <a:chOff x="0" y="0"/>
            <a:chExt cx="351810" cy="76631"/>
          </a:xfrm>
        </p:grpSpPr>
        <p:sp>
          <p:nvSpPr>
            <p:cNvPr id="152" name="Freeform 152"/>
            <p:cNvSpPr/>
            <p:nvPr/>
          </p:nvSpPr>
          <p:spPr>
            <a:xfrm>
              <a:off x="0" y="0"/>
              <a:ext cx="351811" cy="76631"/>
            </a:xfrm>
            <a:custGeom>
              <a:avLst/>
              <a:gdLst/>
              <a:ahLst/>
              <a:cxnLst/>
              <a:rect l="l" t="t" r="r" b="b"/>
              <a:pathLst>
                <a:path w="351811" h="76631">
                  <a:moveTo>
                    <a:pt x="38315" y="0"/>
                  </a:moveTo>
                  <a:lnTo>
                    <a:pt x="313495" y="0"/>
                  </a:lnTo>
                  <a:cubicBezTo>
                    <a:pt x="334656" y="0"/>
                    <a:pt x="351811" y="17154"/>
                    <a:pt x="351811" y="38315"/>
                  </a:cubicBezTo>
                  <a:lnTo>
                    <a:pt x="351811" y="38315"/>
                  </a:lnTo>
                  <a:cubicBezTo>
                    <a:pt x="351811" y="48477"/>
                    <a:pt x="347774" y="58223"/>
                    <a:pt x="340588" y="65408"/>
                  </a:cubicBezTo>
                  <a:cubicBezTo>
                    <a:pt x="333403" y="72594"/>
                    <a:pt x="323657" y="76631"/>
                    <a:pt x="313495" y="76631"/>
                  </a:cubicBezTo>
                  <a:lnTo>
                    <a:pt x="38315" y="76631"/>
                  </a:lnTo>
                  <a:cubicBezTo>
                    <a:pt x="17154" y="76631"/>
                    <a:pt x="0" y="59476"/>
                    <a:pt x="0" y="38315"/>
                  </a:cubicBezTo>
                  <a:lnTo>
                    <a:pt x="0" y="38315"/>
                  </a:lnTo>
                  <a:cubicBezTo>
                    <a:pt x="0" y="17154"/>
                    <a:pt x="17154" y="0"/>
                    <a:pt x="38315" y="0"/>
                  </a:cubicBezTo>
                  <a:close/>
                </a:path>
              </a:pathLst>
            </a:custGeom>
            <a:solidFill>
              <a:srgbClr val="FFFFFF"/>
            </a:solidFill>
            <a:ln w="9525" cap="rnd">
              <a:solidFill>
                <a:srgbClr val="A6A6A6"/>
              </a:solidFill>
              <a:prstDash val="solid"/>
              <a:round/>
            </a:ln>
          </p:spPr>
          <p:txBody>
            <a:bodyPr/>
            <a:lstStyle/>
            <a:p>
              <a:endParaRPr lang="en-TH"/>
            </a:p>
          </p:txBody>
        </p:sp>
        <p:sp>
          <p:nvSpPr>
            <p:cNvPr id="153" name="TextBox 153"/>
            <p:cNvSpPr txBox="1"/>
            <p:nvPr/>
          </p:nvSpPr>
          <p:spPr>
            <a:xfrm>
              <a:off x="0" y="0"/>
              <a:ext cx="351810" cy="76631"/>
            </a:xfrm>
            <a:prstGeom prst="rect">
              <a:avLst/>
            </a:prstGeom>
          </p:spPr>
          <p:txBody>
            <a:bodyPr lIns="50800" tIns="50800" rIns="50800" bIns="50800" rtlCol="0" anchor="ctr"/>
            <a:lstStyle/>
            <a:p>
              <a:pPr marL="0" lvl="0" indent="0" algn="ctr">
                <a:lnSpc>
                  <a:spcPts val="1199"/>
                </a:lnSpc>
                <a:spcBef>
                  <a:spcPct val="0"/>
                </a:spcBef>
              </a:pPr>
              <a:r>
                <a:rPr lang="en-US" sz="999" b="1" dirty="0">
                  <a:solidFill>
                    <a:srgbClr val="000000"/>
                  </a:solidFill>
                  <a:latin typeface="Lato Heavy"/>
                  <a:ea typeface="Lato Heavy"/>
                  <a:cs typeface="Lato Heavy"/>
                  <a:sym typeface="Lato Heavy"/>
                </a:rPr>
                <a:t>LXT NETWORKS</a:t>
              </a:r>
            </a:p>
          </p:txBody>
        </p:sp>
      </p:grpSp>
      <p:grpSp>
        <p:nvGrpSpPr>
          <p:cNvPr id="154" name="Group 154"/>
          <p:cNvGrpSpPr/>
          <p:nvPr/>
        </p:nvGrpSpPr>
        <p:grpSpPr>
          <a:xfrm>
            <a:off x="9768902" y="8765996"/>
            <a:ext cx="1135007" cy="290957"/>
            <a:chOff x="0" y="0"/>
            <a:chExt cx="298932" cy="76631"/>
          </a:xfrm>
        </p:grpSpPr>
        <p:sp>
          <p:nvSpPr>
            <p:cNvPr id="155" name="Freeform 155"/>
            <p:cNvSpPr/>
            <p:nvPr/>
          </p:nvSpPr>
          <p:spPr>
            <a:xfrm>
              <a:off x="0" y="0"/>
              <a:ext cx="298932" cy="76631"/>
            </a:xfrm>
            <a:custGeom>
              <a:avLst/>
              <a:gdLst/>
              <a:ahLst/>
              <a:cxnLst/>
              <a:rect l="l" t="t" r="r" b="b"/>
              <a:pathLst>
                <a:path w="298932" h="76631">
                  <a:moveTo>
                    <a:pt x="38315" y="0"/>
                  </a:moveTo>
                  <a:lnTo>
                    <a:pt x="260617" y="0"/>
                  </a:lnTo>
                  <a:cubicBezTo>
                    <a:pt x="281777" y="0"/>
                    <a:pt x="298932" y="17154"/>
                    <a:pt x="298932" y="38315"/>
                  </a:cubicBezTo>
                  <a:lnTo>
                    <a:pt x="298932" y="38315"/>
                  </a:lnTo>
                  <a:cubicBezTo>
                    <a:pt x="298932" y="48477"/>
                    <a:pt x="294895" y="58223"/>
                    <a:pt x="287710" y="65408"/>
                  </a:cubicBezTo>
                  <a:cubicBezTo>
                    <a:pt x="280524" y="72594"/>
                    <a:pt x="270778" y="76631"/>
                    <a:pt x="260617" y="76631"/>
                  </a:cubicBezTo>
                  <a:lnTo>
                    <a:pt x="38315" y="76631"/>
                  </a:lnTo>
                  <a:cubicBezTo>
                    <a:pt x="17154" y="76631"/>
                    <a:pt x="0" y="59476"/>
                    <a:pt x="0" y="38315"/>
                  </a:cubicBezTo>
                  <a:lnTo>
                    <a:pt x="0" y="38315"/>
                  </a:lnTo>
                  <a:cubicBezTo>
                    <a:pt x="0" y="17154"/>
                    <a:pt x="17154" y="0"/>
                    <a:pt x="38315" y="0"/>
                  </a:cubicBezTo>
                  <a:close/>
                </a:path>
              </a:pathLst>
            </a:custGeom>
            <a:solidFill>
              <a:srgbClr val="FFFFFF"/>
            </a:solidFill>
            <a:ln w="9525" cap="rnd">
              <a:solidFill>
                <a:srgbClr val="A6A6A6"/>
              </a:solidFill>
              <a:prstDash val="solid"/>
              <a:round/>
            </a:ln>
          </p:spPr>
          <p:txBody>
            <a:bodyPr/>
            <a:lstStyle/>
            <a:p>
              <a:endParaRPr lang="en-TH"/>
            </a:p>
          </p:txBody>
        </p:sp>
        <p:sp>
          <p:nvSpPr>
            <p:cNvPr id="156" name="TextBox 156"/>
            <p:cNvSpPr txBox="1"/>
            <p:nvPr/>
          </p:nvSpPr>
          <p:spPr>
            <a:xfrm>
              <a:off x="0" y="0"/>
              <a:ext cx="298932" cy="76631"/>
            </a:xfrm>
            <a:prstGeom prst="rect">
              <a:avLst/>
            </a:prstGeom>
          </p:spPr>
          <p:txBody>
            <a:bodyPr lIns="50800" tIns="50800" rIns="50800" bIns="50800" rtlCol="0" anchor="ctr"/>
            <a:lstStyle/>
            <a:p>
              <a:pPr marL="0" lvl="0" indent="0" algn="ctr">
                <a:lnSpc>
                  <a:spcPts val="1199"/>
                </a:lnSpc>
                <a:spcBef>
                  <a:spcPct val="0"/>
                </a:spcBef>
              </a:pPr>
              <a:r>
                <a:rPr lang="en-US" sz="999" b="1" dirty="0">
                  <a:solidFill>
                    <a:srgbClr val="000000"/>
                  </a:solidFill>
                  <a:latin typeface="Lato Heavy"/>
                  <a:ea typeface="Lato Heavy"/>
                  <a:cs typeface="Lato Heavy"/>
                  <a:sym typeface="Lato Heavy"/>
                </a:rPr>
                <a:t>TMG TELECOM</a:t>
              </a:r>
            </a:p>
          </p:txBody>
        </p:sp>
      </p:grpSp>
      <p:grpSp>
        <p:nvGrpSpPr>
          <p:cNvPr id="157" name="Group 157"/>
          <p:cNvGrpSpPr/>
          <p:nvPr/>
        </p:nvGrpSpPr>
        <p:grpSpPr>
          <a:xfrm>
            <a:off x="1028700" y="6404500"/>
            <a:ext cx="3759966" cy="844324"/>
            <a:chOff x="0" y="0"/>
            <a:chExt cx="990279" cy="222373"/>
          </a:xfrm>
        </p:grpSpPr>
        <p:sp>
          <p:nvSpPr>
            <p:cNvPr id="158" name="Freeform 158"/>
            <p:cNvSpPr/>
            <p:nvPr/>
          </p:nvSpPr>
          <p:spPr>
            <a:xfrm>
              <a:off x="0" y="0"/>
              <a:ext cx="990279" cy="222373"/>
            </a:xfrm>
            <a:custGeom>
              <a:avLst/>
              <a:gdLst/>
              <a:ahLst/>
              <a:cxnLst/>
              <a:rect l="l" t="t" r="r" b="b"/>
              <a:pathLst>
                <a:path w="990279" h="222373">
                  <a:moveTo>
                    <a:pt x="41181" y="0"/>
                  </a:moveTo>
                  <a:lnTo>
                    <a:pt x="949098" y="0"/>
                  </a:lnTo>
                  <a:cubicBezTo>
                    <a:pt x="960020" y="0"/>
                    <a:pt x="970495" y="4339"/>
                    <a:pt x="978218" y="12062"/>
                  </a:cubicBezTo>
                  <a:cubicBezTo>
                    <a:pt x="985940" y="19784"/>
                    <a:pt x="990279" y="30259"/>
                    <a:pt x="990279" y="41181"/>
                  </a:cubicBezTo>
                  <a:lnTo>
                    <a:pt x="990279" y="181193"/>
                  </a:lnTo>
                  <a:cubicBezTo>
                    <a:pt x="990279" y="203936"/>
                    <a:pt x="971842" y="222373"/>
                    <a:pt x="949098" y="222373"/>
                  </a:cubicBezTo>
                  <a:lnTo>
                    <a:pt x="41181" y="222373"/>
                  </a:lnTo>
                  <a:cubicBezTo>
                    <a:pt x="18437" y="222373"/>
                    <a:pt x="0" y="203936"/>
                    <a:pt x="0" y="181193"/>
                  </a:cubicBezTo>
                  <a:lnTo>
                    <a:pt x="0" y="41181"/>
                  </a:lnTo>
                  <a:cubicBezTo>
                    <a:pt x="0" y="18437"/>
                    <a:pt x="18437" y="0"/>
                    <a:pt x="41181" y="0"/>
                  </a:cubicBezTo>
                  <a:close/>
                </a:path>
              </a:pathLst>
            </a:custGeom>
            <a:solidFill>
              <a:srgbClr val="1F92C8"/>
            </a:solidFill>
            <a:ln cap="sq">
              <a:noFill/>
              <a:prstDash val="solid"/>
              <a:miter/>
            </a:ln>
          </p:spPr>
          <p:txBody>
            <a:bodyPr/>
            <a:lstStyle/>
            <a:p>
              <a:endParaRPr lang="en-TH"/>
            </a:p>
          </p:txBody>
        </p:sp>
        <p:sp>
          <p:nvSpPr>
            <p:cNvPr id="159" name="TextBox 159"/>
            <p:cNvSpPr txBox="1"/>
            <p:nvPr/>
          </p:nvSpPr>
          <p:spPr>
            <a:xfrm>
              <a:off x="0" y="-28575"/>
              <a:ext cx="990279" cy="250948"/>
            </a:xfrm>
            <a:prstGeom prst="rect">
              <a:avLst/>
            </a:prstGeom>
          </p:spPr>
          <p:txBody>
            <a:bodyPr lIns="50800" tIns="50800" rIns="50800" bIns="50800" rtlCol="0" anchor="ctr"/>
            <a:lstStyle/>
            <a:p>
              <a:pPr marL="0" lvl="0" indent="0" algn="ctr">
                <a:lnSpc>
                  <a:spcPts val="2159"/>
                </a:lnSpc>
                <a:spcBef>
                  <a:spcPct val="0"/>
                </a:spcBef>
              </a:pPr>
              <a:endParaRPr dirty="0"/>
            </a:p>
          </p:txBody>
        </p:sp>
      </p:grpSp>
      <p:sp>
        <p:nvSpPr>
          <p:cNvPr id="160" name="TextBox 160"/>
          <p:cNvSpPr txBox="1"/>
          <p:nvPr/>
        </p:nvSpPr>
        <p:spPr>
          <a:xfrm>
            <a:off x="1281378" y="6655212"/>
            <a:ext cx="3406745" cy="342900"/>
          </a:xfrm>
          <a:prstGeom prst="rect">
            <a:avLst/>
          </a:prstGeom>
        </p:spPr>
        <p:txBody>
          <a:bodyPr lIns="0" tIns="0" rIns="0" bIns="0" rtlCol="0" anchor="t">
            <a:spAutoFit/>
          </a:bodyPr>
          <a:lstStyle/>
          <a:p>
            <a:pPr marL="0" lvl="0" indent="0" algn="l">
              <a:lnSpc>
                <a:spcPts val="2520"/>
              </a:lnSpc>
              <a:spcBef>
                <a:spcPct val="0"/>
              </a:spcBef>
            </a:pPr>
            <a:r>
              <a:rPr lang="en-US" sz="2100" b="1" spc="-102" dirty="0">
                <a:solidFill>
                  <a:srgbClr val="F4F7FC"/>
                </a:solidFill>
                <a:latin typeface="Helvetica World Bold"/>
                <a:ea typeface="Helvetica World Bold"/>
                <a:cs typeface="Helvetica World Bold"/>
                <a:sym typeface="Helvetica World Bold"/>
              </a:rPr>
              <a:t>Satellite </a:t>
            </a:r>
            <a:r>
              <a:rPr lang="en-US" sz="2100" b="1" u="none" strike="noStrike" spc="-102" dirty="0">
                <a:solidFill>
                  <a:srgbClr val="F4F7FC"/>
                </a:solidFill>
                <a:latin typeface="Helvetica World Bold"/>
                <a:ea typeface="Helvetica World Bold"/>
                <a:cs typeface="Helvetica World Bold"/>
                <a:sym typeface="Helvetica World Bold"/>
              </a:rPr>
              <a:t>Consultancy</a:t>
            </a:r>
          </a:p>
        </p:txBody>
      </p:sp>
      <p:grpSp>
        <p:nvGrpSpPr>
          <p:cNvPr id="161" name="Group 161"/>
          <p:cNvGrpSpPr/>
          <p:nvPr/>
        </p:nvGrpSpPr>
        <p:grpSpPr>
          <a:xfrm>
            <a:off x="1106265" y="7467099"/>
            <a:ext cx="1986330" cy="290957"/>
            <a:chOff x="0" y="0"/>
            <a:chExt cx="523149" cy="76631"/>
          </a:xfrm>
        </p:grpSpPr>
        <p:sp>
          <p:nvSpPr>
            <p:cNvPr id="162" name="Freeform 162"/>
            <p:cNvSpPr/>
            <p:nvPr/>
          </p:nvSpPr>
          <p:spPr>
            <a:xfrm>
              <a:off x="0" y="0"/>
              <a:ext cx="523149" cy="76631"/>
            </a:xfrm>
            <a:custGeom>
              <a:avLst/>
              <a:gdLst/>
              <a:ahLst/>
              <a:cxnLst/>
              <a:rect l="l" t="t" r="r" b="b"/>
              <a:pathLst>
                <a:path w="523149" h="76631">
                  <a:moveTo>
                    <a:pt x="38315" y="0"/>
                  </a:moveTo>
                  <a:lnTo>
                    <a:pt x="484833" y="0"/>
                  </a:lnTo>
                  <a:cubicBezTo>
                    <a:pt x="494995" y="0"/>
                    <a:pt x="504741" y="4037"/>
                    <a:pt x="511927" y="11222"/>
                  </a:cubicBezTo>
                  <a:cubicBezTo>
                    <a:pt x="519112" y="18408"/>
                    <a:pt x="523149" y="28153"/>
                    <a:pt x="523149" y="38315"/>
                  </a:cubicBezTo>
                  <a:lnTo>
                    <a:pt x="523149" y="38315"/>
                  </a:lnTo>
                  <a:cubicBezTo>
                    <a:pt x="523149" y="59476"/>
                    <a:pt x="505994" y="76631"/>
                    <a:pt x="484833" y="76631"/>
                  </a:cubicBezTo>
                  <a:lnTo>
                    <a:pt x="38315" y="76631"/>
                  </a:lnTo>
                  <a:cubicBezTo>
                    <a:pt x="17154" y="76631"/>
                    <a:pt x="0" y="59476"/>
                    <a:pt x="0" y="38315"/>
                  </a:cubicBezTo>
                  <a:lnTo>
                    <a:pt x="0" y="38315"/>
                  </a:lnTo>
                  <a:cubicBezTo>
                    <a:pt x="0" y="17154"/>
                    <a:pt x="17154" y="0"/>
                    <a:pt x="38315" y="0"/>
                  </a:cubicBezTo>
                  <a:close/>
                </a:path>
              </a:pathLst>
            </a:custGeom>
            <a:solidFill>
              <a:srgbClr val="FFFFFF"/>
            </a:solidFill>
            <a:ln w="9525" cap="rnd">
              <a:solidFill>
                <a:srgbClr val="1F92C8"/>
              </a:solidFill>
              <a:prstDash val="solid"/>
              <a:round/>
            </a:ln>
          </p:spPr>
          <p:txBody>
            <a:bodyPr/>
            <a:lstStyle/>
            <a:p>
              <a:endParaRPr lang="en-TH"/>
            </a:p>
          </p:txBody>
        </p:sp>
        <p:sp>
          <p:nvSpPr>
            <p:cNvPr id="163" name="TextBox 163"/>
            <p:cNvSpPr txBox="1"/>
            <p:nvPr/>
          </p:nvSpPr>
          <p:spPr>
            <a:xfrm>
              <a:off x="0" y="0"/>
              <a:ext cx="523149" cy="76631"/>
            </a:xfrm>
            <a:prstGeom prst="rect">
              <a:avLst/>
            </a:prstGeom>
          </p:spPr>
          <p:txBody>
            <a:bodyPr lIns="50800" tIns="50800" rIns="50800" bIns="50800" rtlCol="0" anchor="ctr"/>
            <a:lstStyle/>
            <a:p>
              <a:pPr marL="0" lvl="0" indent="0" algn="ctr">
                <a:lnSpc>
                  <a:spcPts val="1199"/>
                </a:lnSpc>
                <a:spcBef>
                  <a:spcPct val="0"/>
                </a:spcBef>
              </a:pPr>
              <a:r>
                <a:rPr lang="en-US" sz="999" b="1" dirty="0">
                  <a:solidFill>
                    <a:srgbClr val="000000"/>
                  </a:solidFill>
                  <a:latin typeface="Lato Bold"/>
                  <a:ea typeface="Lato Bold"/>
                  <a:cs typeface="Lato Bold"/>
                  <a:sym typeface="Lato Bold"/>
                </a:rPr>
                <a:t>LASER LIGHT</a:t>
              </a:r>
            </a:p>
          </p:txBody>
        </p:sp>
      </p:grpSp>
      <p:grpSp>
        <p:nvGrpSpPr>
          <p:cNvPr id="164" name="Group 107">
            <a:extLst>
              <a:ext uri="{FF2B5EF4-FFF2-40B4-BE49-F238E27FC236}">
                <a16:creationId xmlns:a16="http://schemas.microsoft.com/office/drawing/2014/main" id="{B0DDE903-009A-127C-799B-0A3D17CC3EC1}"/>
              </a:ext>
            </a:extLst>
          </p:cNvPr>
          <p:cNvGrpSpPr/>
          <p:nvPr/>
        </p:nvGrpSpPr>
        <p:grpSpPr>
          <a:xfrm>
            <a:off x="8809090" y="5121354"/>
            <a:ext cx="1986330" cy="290957"/>
            <a:chOff x="0" y="0"/>
            <a:chExt cx="523149" cy="76631"/>
          </a:xfrm>
        </p:grpSpPr>
        <p:sp>
          <p:nvSpPr>
            <p:cNvPr id="165" name="Freeform 108">
              <a:extLst>
                <a:ext uri="{FF2B5EF4-FFF2-40B4-BE49-F238E27FC236}">
                  <a16:creationId xmlns:a16="http://schemas.microsoft.com/office/drawing/2014/main" id="{FD277910-CD60-4A36-85B1-0976A7DF9241}"/>
                </a:ext>
              </a:extLst>
            </p:cNvPr>
            <p:cNvSpPr/>
            <p:nvPr/>
          </p:nvSpPr>
          <p:spPr>
            <a:xfrm>
              <a:off x="0" y="0"/>
              <a:ext cx="523149" cy="76631"/>
            </a:xfrm>
            <a:custGeom>
              <a:avLst/>
              <a:gdLst/>
              <a:ahLst/>
              <a:cxnLst/>
              <a:rect l="l" t="t" r="r" b="b"/>
              <a:pathLst>
                <a:path w="523149" h="76631">
                  <a:moveTo>
                    <a:pt x="38315" y="0"/>
                  </a:moveTo>
                  <a:lnTo>
                    <a:pt x="484833" y="0"/>
                  </a:lnTo>
                  <a:cubicBezTo>
                    <a:pt x="494995" y="0"/>
                    <a:pt x="504741" y="4037"/>
                    <a:pt x="511927" y="11222"/>
                  </a:cubicBezTo>
                  <a:cubicBezTo>
                    <a:pt x="519112" y="18408"/>
                    <a:pt x="523149" y="28153"/>
                    <a:pt x="523149" y="38315"/>
                  </a:cubicBezTo>
                  <a:lnTo>
                    <a:pt x="523149" y="38315"/>
                  </a:lnTo>
                  <a:cubicBezTo>
                    <a:pt x="523149" y="59476"/>
                    <a:pt x="505994" y="76631"/>
                    <a:pt x="484833" y="76631"/>
                  </a:cubicBezTo>
                  <a:lnTo>
                    <a:pt x="38315" y="76631"/>
                  </a:lnTo>
                  <a:cubicBezTo>
                    <a:pt x="17154" y="76631"/>
                    <a:pt x="0" y="59476"/>
                    <a:pt x="0" y="38315"/>
                  </a:cubicBezTo>
                  <a:lnTo>
                    <a:pt x="0" y="38315"/>
                  </a:lnTo>
                  <a:cubicBezTo>
                    <a:pt x="0" y="17154"/>
                    <a:pt x="17154" y="0"/>
                    <a:pt x="38315" y="0"/>
                  </a:cubicBezTo>
                  <a:close/>
                </a:path>
              </a:pathLst>
            </a:custGeom>
            <a:solidFill>
              <a:srgbClr val="FFFFFF"/>
            </a:solidFill>
            <a:ln w="9525" cap="rnd">
              <a:solidFill>
                <a:srgbClr val="1F92C8"/>
              </a:solidFill>
              <a:prstDash val="solid"/>
              <a:round/>
            </a:ln>
          </p:spPr>
          <p:txBody>
            <a:bodyPr/>
            <a:lstStyle/>
            <a:p>
              <a:endParaRPr lang="en-TH"/>
            </a:p>
          </p:txBody>
        </p:sp>
        <p:sp>
          <p:nvSpPr>
            <p:cNvPr id="166" name="TextBox 109">
              <a:extLst>
                <a:ext uri="{FF2B5EF4-FFF2-40B4-BE49-F238E27FC236}">
                  <a16:creationId xmlns:a16="http://schemas.microsoft.com/office/drawing/2014/main" id="{3E7AC3C2-F031-7B60-AB4F-D34F7A44F0CE}"/>
                </a:ext>
              </a:extLst>
            </p:cNvPr>
            <p:cNvSpPr txBox="1"/>
            <p:nvPr/>
          </p:nvSpPr>
          <p:spPr>
            <a:xfrm>
              <a:off x="0" y="0"/>
              <a:ext cx="523149" cy="76631"/>
            </a:xfrm>
            <a:prstGeom prst="rect">
              <a:avLst/>
            </a:prstGeom>
          </p:spPr>
          <p:txBody>
            <a:bodyPr lIns="50800" tIns="50800" rIns="50800" bIns="50800" rtlCol="0" anchor="ctr"/>
            <a:lstStyle/>
            <a:p>
              <a:pPr marL="0" lvl="0" indent="0" algn="ctr">
                <a:lnSpc>
                  <a:spcPts val="1199"/>
                </a:lnSpc>
                <a:spcBef>
                  <a:spcPct val="0"/>
                </a:spcBef>
              </a:pPr>
              <a:r>
                <a:rPr lang="en-US" sz="999" b="1" dirty="0">
                  <a:solidFill>
                    <a:srgbClr val="1F92C8"/>
                  </a:solidFill>
                  <a:latin typeface="Lato Heavy"/>
                  <a:ea typeface="Lato Heavy"/>
                  <a:cs typeface="Lato Heavy"/>
                  <a:sym typeface="Lato Heavy"/>
                </a:rPr>
                <a:t>SuperSistem</a:t>
              </a:r>
            </a:p>
          </p:txBody>
        </p:sp>
      </p:grpSp>
      <p:grpSp>
        <p:nvGrpSpPr>
          <p:cNvPr id="168" name="Group 113">
            <a:extLst>
              <a:ext uri="{FF2B5EF4-FFF2-40B4-BE49-F238E27FC236}">
                <a16:creationId xmlns:a16="http://schemas.microsoft.com/office/drawing/2014/main" id="{FC885296-8ABE-8254-23B4-0B3C9DA2B2DD}"/>
              </a:ext>
            </a:extLst>
          </p:cNvPr>
          <p:cNvGrpSpPr/>
          <p:nvPr/>
        </p:nvGrpSpPr>
        <p:grpSpPr>
          <a:xfrm>
            <a:off x="8524842" y="4699141"/>
            <a:ext cx="973851" cy="297878"/>
            <a:chOff x="0" y="0"/>
            <a:chExt cx="256487" cy="78454"/>
          </a:xfrm>
        </p:grpSpPr>
        <p:sp>
          <p:nvSpPr>
            <p:cNvPr id="169" name="Freeform 114">
              <a:extLst>
                <a:ext uri="{FF2B5EF4-FFF2-40B4-BE49-F238E27FC236}">
                  <a16:creationId xmlns:a16="http://schemas.microsoft.com/office/drawing/2014/main" id="{70722F47-9C8D-0785-9280-DC2FC5CE13CD}"/>
                </a:ext>
              </a:extLst>
            </p:cNvPr>
            <p:cNvSpPr/>
            <p:nvPr/>
          </p:nvSpPr>
          <p:spPr>
            <a:xfrm>
              <a:off x="0" y="0"/>
              <a:ext cx="256487" cy="78454"/>
            </a:xfrm>
            <a:custGeom>
              <a:avLst/>
              <a:gdLst/>
              <a:ahLst/>
              <a:cxnLst/>
              <a:rect l="l" t="t" r="r" b="b"/>
              <a:pathLst>
                <a:path w="256487" h="78454">
                  <a:moveTo>
                    <a:pt x="39227" y="0"/>
                  </a:moveTo>
                  <a:lnTo>
                    <a:pt x="217261" y="0"/>
                  </a:lnTo>
                  <a:cubicBezTo>
                    <a:pt x="227664" y="0"/>
                    <a:pt x="237642" y="4133"/>
                    <a:pt x="244998" y="11489"/>
                  </a:cubicBezTo>
                  <a:cubicBezTo>
                    <a:pt x="252355" y="18846"/>
                    <a:pt x="256487" y="28823"/>
                    <a:pt x="256487" y="39227"/>
                  </a:cubicBezTo>
                  <a:lnTo>
                    <a:pt x="256487" y="39227"/>
                  </a:lnTo>
                  <a:cubicBezTo>
                    <a:pt x="256487" y="60891"/>
                    <a:pt x="238925" y="78454"/>
                    <a:pt x="217261" y="78454"/>
                  </a:cubicBezTo>
                  <a:lnTo>
                    <a:pt x="39227" y="78454"/>
                  </a:lnTo>
                  <a:cubicBezTo>
                    <a:pt x="17562" y="78454"/>
                    <a:pt x="0" y="60891"/>
                    <a:pt x="0" y="39227"/>
                  </a:cubicBezTo>
                  <a:lnTo>
                    <a:pt x="0" y="39227"/>
                  </a:lnTo>
                  <a:cubicBezTo>
                    <a:pt x="0" y="17562"/>
                    <a:pt x="17562" y="0"/>
                    <a:pt x="39227" y="0"/>
                  </a:cubicBezTo>
                  <a:close/>
                </a:path>
              </a:pathLst>
            </a:custGeom>
            <a:solidFill>
              <a:srgbClr val="FFFFFF"/>
            </a:solidFill>
            <a:ln w="9525" cap="rnd">
              <a:solidFill>
                <a:srgbClr val="1F92C8"/>
              </a:solidFill>
              <a:prstDash val="solid"/>
              <a:round/>
            </a:ln>
          </p:spPr>
          <p:txBody>
            <a:bodyPr/>
            <a:lstStyle/>
            <a:p>
              <a:endParaRPr lang="en-TH"/>
            </a:p>
          </p:txBody>
        </p:sp>
        <p:sp>
          <p:nvSpPr>
            <p:cNvPr id="170" name="TextBox 115">
              <a:extLst>
                <a:ext uri="{FF2B5EF4-FFF2-40B4-BE49-F238E27FC236}">
                  <a16:creationId xmlns:a16="http://schemas.microsoft.com/office/drawing/2014/main" id="{DD91FA72-ACFD-32BB-BF11-C4FF90B09DC1}"/>
                </a:ext>
              </a:extLst>
            </p:cNvPr>
            <p:cNvSpPr txBox="1"/>
            <p:nvPr/>
          </p:nvSpPr>
          <p:spPr>
            <a:xfrm>
              <a:off x="0" y="0"/>
              <a:ext cx="256487" cy="78454"/>
            </a:xfrm>
            <a:prstGeom prst="rect">
              <a:avLst/>
            </a:prstGeom>
          </p:spPr>
          <p:txBody>
            <a:bodyPr lIns="50800" tIns="50800" rIns="50800" bIns="50800" rtlCol="0" anchor="ctr"/>
            <a:lstStyle/>
            <a:p>
              <a:pPr marL="0" lvl="0" indent="0" algn="ctr">
                <a:lnSpc>
                  <a:spcPts val="1199"/>
                </a:lnSpc>
                <a:spcBef>
                  <a:spcPct val="0"/>
                </a:spcBef>
              </a:pPr>
              <a:r>
                <a:rPr lang="en-US" sz="999" b="1" dirty="0" err="1">
                  <a:solidFill>
                    <a:srgbClr val="1F92C8"/>
                  </a:solidFill>
                  <a:latin typeface="Lato Heavy"/>
                  <a:ea typeface="Lato Heavy"/>
                  <a:cs typeface="Lato Heavy"/>
                  <a:sym typeface="Lato Heavy"/>
                </a:rPr>
                <a:t>CDNet</a:t>
              </a:r>
              <a:endParaRPr lang="en-US" sz="999" b="1" dirty="0">
                <a:solidFill>
                  <a:srgbClr val="1F92C8"/>
                </a:solidFill>
                <a:latin typeface="Lato Heavy"/>
                <a:ea typeface="Lato Heavy"/>
                <a:cs typeface="Lato Heavy"/>
                <a:sym typeface="Lato Heavy"/>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1033462"/>
            <a:ext cx="16230600" cy="0"/>
          </a:xfrm>
          <a:prstGeom prst="line">
            <a:avLst/>
          </a:prstGeom>
          <a:ln w="9525" cap="flat">
            <a:solidFill>
              <a:srgbClr val="000000"/>
            </a:solidFill>
            <a:prstDash val="solid"/>
            <a:headEnd type="none" w="sm" len="sm"/>
            <a:tailEnd type="none" w="sm" len="sm"/>
          </a:ln>
        </p:spPr>
        <p:txBody>
          <a:bodyPr/>
          <a:lstStyle/>
          <a:p>
            <a:endParaRPr lang="en-TH"/>
          </a:p>
        </p:txBody>
      </p:sp>
      <p:sp>
        <p:nvSpPr>
          <p:cNvPr id="3" name="AutoShape 3"/>
          <p:cNvSpPr/>
          <p:nvPr/>
        </p:nvSpPr>
        <p:spPr>
          <a:xfrm>
            <a:off x="1028700" y="9253538"/>
            <a:ext cx="16230600" cy="0"/>
          </a:xfrm>
          <a:prstGeom prst="line">
            <a:avLst/>
          </a:prstGeom>
          <a:ln w="9525" cap="flat">
            <a:solidFill>
              <a:srgbClr val="000000"/>
            </a:solidFill>
            <a:prstDash val="solid"/>
            <a:headEnd type="none" w="sm" len="sm"/>
            <a:tailEnd type="none" w="sm" len="sm"/>
          </a:ln>
        </p:spPr>
        <p:txBody>
          <a:bodyPr/>
          <a:lstStyle/>
          <a:p>
            <a:endParaRPr lang="en-TH"/>
          </a:p>
        </p:txBody>
      </p:sp>
      <p:grpSp>
        <p:nvGrpSpPr>
          <p:cNvPr id="4" name="Group 4"/>
          <p:cNvGrpSpPr/>
          <p:nvPr/>
        </p:nvGrpSpPr>
        <p:grpSpPr>
          <a:xfrm>
            <a:off x="13855827" y="9486706"/>
            <a:ext cx="3403473" cy="562451"/>
            <a:chOff x="0" y="0"/>
            <a:chExt cx="4537964" cy="749935"/>
          </a:xfrm>
        </p:grpSpPr>
        <p:sp>
          <p:nvSpPr>
            <p:cNvPr id="5" name="Freeform 5"/>
            <p:cNvSpPr/>
            <p:nvPr/>
          </p:nvSpPr>
          <p:spPr>
            <a:xfrm>
              <a:off x="0" y="0"/>
              <a:ext cx="4537964" cy="749935"/>
            </a:xfrm>
            <a:custGeom>
              <a:avLst/>
              <a:gdLst/>
              <a:ahLst/>
              <a:cxnLst/>
              <a:rect l="l" t="t" r="r" b="b"/>
              <a:pathLst>
                <a:path w="4537964" h="749935">
                  <a:moveTo>
                    <a:pt x="0" y="0"/>
                  </a:moveTo>
                  <a:lnTo>
                    <a:pt x="4537964" y="0"/>
                  </a:lnTo>
                  <a:lnTo>
                    <a:pt x="4537964" y="749935"/>
                  </a:lnTo>
                  <a:lnTo>
                    <a:pt x="0" y="749935"/>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TH"/>
            </a:p>
          </p:txBody>
        </p:sp>
      </p:grpSp>
      <p:sp>
        <p:nvSpPr>
          <p:cNvPr id="6" name="Freeform 6"/>
          <p:cNvSpPr/>
          <p:nvPr/>
        </p:nvSpPr>
        <p:spPr>
          <a:xfrm>
            <a:off x="16165131" y="1274841"/>
            <a:ext cx="729831" cy="417994"/>
          </a:xfrm>
          <a:custGeom>
            <a:avLst/>
            <a:gdLst/>
            <a:ahLst/>
            <a:cxnLst/>
            <a:rect l="l" t="t" r="r" b="b"/>
            <a:pathLst>
              <a:path w="729831" h="417994">
                <a:moveTo>
                  <a:pt x="0" y="0"/>
                </a:moveTo>
                <a:lnTo>
                  <a:pt x="729831" y="0"/>
                </a:lnTo>
                <a:lnTo>
                  <a:pt x="729831" y="417994"/>
                </a:lnTo>
                <a:lnTo>
                  <a:pt x="0" y="41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TH"/>
          </a:p>
        </p:txBody>
      </p:sp>
      <p:sp>
        <p:nvSpPr>
          <p:cNvPr id="7" name="Freeform 7"/>
          <p:cNvSpPr/>
          <p:nvPr/>
        </p:nvSpPr>
        <p:spPr>
          <a:xfrm>
            <a:off x="269142" y="8951946"/>
            <a:ext cx="301215" cy="301592"/>
          </a:xfrm>
          <a:custGeom>
            <a:avLst/>
            <a:gdLst/>
            <a:ahLst/>
            <a:cxnLst/>
            <a:rect l="l" t="t" r="r" b="b"/>
            <a:pathLst>
              <a:path w="301215" h="301592">
                <a:moveTo>
                  <a:pt x="0" y="0"/>
                </a:moveTo>
                <a:lnTo>
                  <a:pt x="301214" y="0"/>
                </a:lnTo>
                <a:lnTo>
                  <a:pt x="301214" y="301592"/>
                </a:lnTo>
                <a:lnTo>
                  <a:pt x="0" y="30159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TH"/>
          </a:p>
        </p:txBody>
      </p:sp>
      <p:grpSp>
        <p:nvGrpSpPr>
          <p:cNvPr id="8" name="Group 8"/>
          <p:cNvGrpSpPr/>
          <p:nvPr/>
        </p:nvGrpSpPr>
        <p:grpSpPr>
          <a:xfrm>
            <a:off x="1426463" y="3026144"/>
            <a:ext cx="7162973" cy="5794006"/>
            <a:chOff x="0" y="0"/>
            <a:chExt cx="9550630" cy="7725341"/>
          </a:xfrm>
        </p:grpSpPr>
        <p:sp>
          <p:nvSpPr>
            <p:cNvPr id="9" name="Freeform 9"/>
            <p:cNvSpPr/>
            <p:nvPr/>
          </p:nvSpPr>
          <p:spPr>
            <a:xfrm>
              <a:off x="11468" y="12744"/>
              <a:ext cx="9527647" cy="7699965"/>
            </a:xfrm>
            <a:custGeom>
              <a:avLst/>
              <a:gdLst/>
              <a:ahLst/>
              <a:cxnLst/>
              <a:rect l="l" t="t" r="r" b="b"/>
              <a:pathLst>
                <a:path w="9527647" h="7699965">
                  <a:moveTo>
                    <a:pt x="0" y="0"/>
                  </a:moveTo>
                  <a:lnTo>
                    <a:pt x="9527647" y="0"/>
                  </a:lnTo>
                  <a:lnTo>
                    <a:pt x="9527647" y="7699965"/>
                  </a:lnTo>
                  <a:lnTo>
                    <a:pt x="0" y="7699965"/>
                  </a:lnTo>
                  <a:close/>
                </a:path>
              </a:pathLst>
            </a:custGeom>
            <a:solidFill>
              <a:srgbClr val="F4F7FC"/>
            </a:solidFill>
          </p:spPr>
          <p:txBody>
            <a:bodyPr/>
            <a:lstStyle/>
            <a:p>
              <a:endParaRPr lang="en-TH"/>
            </a:p>
          </p:txBody>
        </p:sp>
      </p:grpSp>
      <p:grpSp>
        <p:nvGrpSpPr>
          <p:cNvPr id="10" name="Group 10"/>
          <p:cNvGrpSpPr/>
          <p:nvPr/>
        </p:nvGrpSpPr>
        <p:grpSpPr>
          <a:xfrm>
            <a:off x="9731989" y="3026144"/>
            <a:ext cx="7162973" cy="5794006"/>
            <a:chOff x="0" y="0"/>
            <a:chExt cx="9550630" cy="7725341"/>
          </a:xfrm>
        </p:grpSpPr>
        <p:sp>
          <p:nvSpPr>
            <p:cNvPr id="11" name="Freeform 11"/>
            <p:cNvSpPr/>
            <p:nvPr/>
          </p:nvSpPr>
          <p:spPr>
            <a:xfrm>
              <a:off x="11468" y="12744"/>
              <a:ext cx="9527647" cy="7699965"/>
            </a:xfrm>
            <a:custGeom>
              <a:avLst/>
              <a:gdLst/>
              <a:ahLst/>
              <a:cxnLst/>
              <a:rect l="l" t="t" r="r" b="b"/>
              <a:pathLst>
                <a:path w="9527647" h="7699965">
                  <a:moveTo>
                    <a:pt x="0" y="0"/>
                  </a:moveTo>
                  <a:lnTo>
                    <a:pt x="9527647" y="0"/>
                  </a:lnTo>
                  <a:lnTo>
                    <a:pt x="9527647" y="7699965"/>
                  </a:lnTo>
                  <a:lnTo>
                    <a:pt x="0" y="7699965"/>
                  </a:lnTo>
                  <a:close/>
                </a:path>
              </a:pathLst>
            </a:custGeom>
            <a:solidFill>
              <a:srgbClr val="F4F7FC"/>
            </a:solidFill>
          </p:spPr>
          <p:txBody>
            <a:bodyPr/>
            <a:lstStyle/>
            <a:p>
              <a:endParaRPr lang="en-TH"/>
            </a:p>
          </p:txBody>
        </p:sp>
      </p:grpSp>
      <p:sp>
        <p:nvSpPr>
          <p:cNvPr id="12" name="AutoShape 12"/>
          <p:cNvSpPr/>
          <p:nvPr/>
        </p:nvSpPr>
        <p:spPr>
          <a:xfrm flipV="1">
            <a:off x="1877544" y="4788239"/>
            <a:ext cx="6260810" cy="0"/>
          </a:xfrm>
          <a:prstGeom prst="line">
            <a:avLst/>
          </a:prstGeom>
          <a:ln w="19050" cap="flat">
            <a:solidFill>
              <a:srgbClr val="000000"/>
            </a:solidFill>
            <a:prstDash val="solid"/>
            <a:headEnd type="none" w="sm" len="sm"/>
            <a:tailEnd type="none" w="sm" len="sm"/>
          </a:ln>
        </p:spPr>
        <p:txBody>
          <a:bodyPr/>
          <a:lstStyle/>
          <a:p>
            <a:endParaRPr lang="en-TH"/>
          </a:p>
        </p:txBody>
      </p:sp>
      <p:sp>
        <p:nvSpPr>
          <p:cNvPr id="13" name="AutoShape 13"/>
          <p:cNvSpPr/>
          <p:nvPr/>
        </p:nvSpPr>
        <p:spPr>
          <a:xfrm flipV="1">
            <a:off x="10183070" y="4778714"/>
            <a:ext cx="6260810" cy="0"/>
          </a:xfrm>
          <a:prstGeom prst="line">
            <a:avLst/>
          </a:prstGeom>
          <a:ln w="19050" cap="flat">
            <a:solidFill>
              <a:srgbClr val="000000"/>
            </a:solidFill>
            <a:prstDash val="solid"/>
            <a:headEnd type="none" w="sm" len="sm"/>
            <a:tailEnd type="none" w="sm" len="sm"/>
          </a:ln>
        </p:spPr>
        <p:txBody>
          <a:bodyPr/>
          <a:lstStyle/>
          <a:p>
            <a:endParaRPr lang="en-TH"/>
          </a:p>
        </p:txBody>
      </p:sp>
      <p:sp>
        <p:nvSpPr>
          <p:cNvPr id="14" name="Freeform 14"/>
          <p:cNvSpPr/>
          <p:nvPr/>
        </p:nvSpPr>
        <p:spPr>
          <a:xfrm>
            <a:off x="2731595" y="6027611"/>
            <a:ext cx="4635382" cy="2611891"/>
          </a:xfrm>
          <a:custGeom>
            <a:avLst/>
            <a:gdLst/>
            <a:ahLst/>
            <a:cxnLst/>
            <a:rect l="l" t="t" r="r" b="b"/>
            <a:pathLst>
              <a:path w="4635382" h="2611891">
                <a:moveTo>
                  <a:pt x="0" y="0"/>
                </a:moveTo>
                <a:lnTo>
                  <a:pt x="4635382" y="0"/>
                </a:lnTo>
                <a:lnTo>
                  <a:pt x="4635382" y="2611890"/>
                </a:lnTo>
                <a:lnTo>
                  <a:pt x="0" y="2611890"/>
                </a:lnTo>
                <a:lnTo>
                  <a:pt x="0" y="0"/>
                </a:ln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endParaRPr lang="en-TH"/>
          </a:p>
        </p:txBody>
      </p:sp>
      <p:sp>
        <p:nvSpPr>
          <p:cNvPr id="15" name="TextBox 15"/>
          <p:cNvSpPr txBox="1"/>
          <p:nvPr/>
        </p:nvSpPr>
        <p:spPr>
          <a:xfrm>
            <a:off x="1028700" y="9677206"/>
            <a:ext cx="4020586" cy="209550"/>
          </a:xfrm>
          <a:prstGeom prst="rect">
            <a:avLst/>
          </a:prstGeom>
        </p:spPr>
        <p:txBody>
          <a:bodyPr lIns="0" tIns="0" rIns="0" bIns="0" rtlCol="0" anchor="t">
            <a:spAutoFit/>
          </a:bodyPr>
          <a:lstStyle/>
          <a:p>
            <a:pPr algn="l">
              <a:lnSpc>
                <a:spcPts val="1438"/>
              </a:lnSpc>
            </a:pPr>
            <a:r>
              <a:rPr lang="en-US" sz="1200" dirty="0">
                <a:solidFill>
                  <a:srgbClr val="000000"/>
                </a:solidFill>
                <a:latin typeface="Inter"/>
                <a:ea typeface="Inter"/>
                <a:cs typeface="Inter"/>
                <a:sym typeface="Inter"/>
              </a:rPr>
              <a:t>Copyright © 2024 APTelecom</a:t>
            </a:r>
          </a:p>
        </p:txBody>
      </p:sp>
      <p:sp>
        <p:nvSpPr>
          <p:cNvPr id="16" name="TextBox 16"/>
          <p:cNvSpPr txBox="1"/>
          <p:nvPr/>
        </p:nvSpPr>
        <p:spPr>
          <a:xfrm>
            <a:off x="6205521" y="9677206"/>
            <a:ext cx="4020586" cy="209550"/>
          </a:xfrm>
          <a:prstGeom prst="rect">
            <a:avLst/>
          </a:prstGeom>
        </p:spPr>
        <p:txBody>
          <a:bodyPr lIns="0" tIns="0" rIns="0" bIns="0" rtlCol="0" anchor="t">
            <a:spAutoFit/>
          </a:bodyPr>
          <a:lstStyle/>
          <a:p>
            <a:pPr algn="ctr">
              <a:lnSpc>
                <a:spcPts val="1438"/>
              </a:lnSpc>
            </a:pPr>
            <a:r>
              <a:rPr lang="en-US" sz="1200" b="1" i="1" dirty="0">
                <a:solidFill>
                  <a:srgbClr val="000000"/>
                </a:solidFill>
                <a:latin typeface="Inter Bold Italics"/>
                <a:ea typeface="Inter Bold Italics"/>
                <a:cs typeface="Inter Bold Italics"/>
                <a:sym typeface="Inter Bold Italics"/>
              </a:rPr>
              <a:t>Strictly Confidential </a:t>
            </a:r>
          </a:p>
        </p:txBody>
      </p:sp>
      <p:sp>
        <p:nvSpPr>
          <p:cNvPr id="17" name="TextBox 17"/>
          <p:cNvSpPr txBox="1"/>
          <p:nvPr/>
        </p:nvSpPr>
        <p:spPr>
          <a:xfrm>
            <a:off x="1028700" y="1454710"/>
            <a:ext cx="12521620" cy="704659"/>
          </a:xfrm>
          <a:prstGeom prst="rect">
            <a:avLst/>
          </a:prstGeom>
        </p:spPr>
        <p:txBody>
          <a:bodyPr lIns="0" tIns="0" rIns="0" bIns="0" rtlCol="0" anchor="t">
            <a:spAutoFit/>
          </a:bodyPr>
          <a:lstStyle/>
          <a:p>
            <a:pPr marL="0" lvl="0" indent="0" algn="l">
              <a:lnSpc>
                <a:spcPts val="5140"/>
              </a:lnSpc>
            </a:pPr>
            <a:r>
              <a:rPr lang="en-US" sz="4470" b="1" spc="-303" dirty="0">
                <a:solidFill>
                  <a:srgbClr val="000000"/>
                </a:solidFill>
                <a:latin typeface="Poppins Medium"/>
                <a:ea typeface="Poppins Medium"/>
                <a:cs typeface="Poppins Medium"/>
                <a:sym typeface="Poppins Medium"/>
              </a:rPr>
              <a:t>Our Impact: The Change we brought about</a:t>
            </a:r>
          </a:p>
        </p:txBody>
      </p:sp>
      <p:sp>
        <p:nvSpPr>
          <p:cNvPr id="18" name="TextBox 18"/>
          <p:cNvSpPr txBox="1"/>
          <p:nvPr/>
        </p:nvSpPr>
        <p:spPr>
          <a:xfrm>
            <a:off x="2089820" y="3645129"/>
            <a:ext cx="5544088" cy="762000"/>
          </a:xfrm>
          <a:prstGeom prst="rect">
            <a:avLst/>
          </a:prstGeom>
        </p:spPr>
        <p:txBody>
          <a:bodyPr lIns="0" tIns="0" rIns="0" bIns="0" rtlCol="0" anchor="t">
            <a:spAutoFit/>
          </a:bodyPr>
          <a:lstStyle/>
          <a:p>
            <a:pPr marL="0" lvl="0" indent="0" algn="ctr">
              <a:lnSpc>
                <a:spcPts val="2759"/>
              </a:lnSpc>
              <a:spcBef>
                <a:spcPct val="0"/>
              </a:spcBef>
            </a:pPr>
            <a:r>
              <a:rPr lang="en-US" sz="2299" b="1" u="none" strike="noStrike" spc="-112" dirty="0">
                <a:solidFill>
                  <a:srgbClr val="000000"/>
                </a:solidFill>
                <a:latin typeface="Helvetica World Bold"/>
                <a:ea typeface="Helvetica World Bold"/>
                <a:cs typeface="Helvetica World Bold"/>
                <a:sym typeface="Helvetica World Bold"/>
              </a:rPr>
              <a:t>Route km achieving CIF and RFS with APTelecom support</a:t>
            </a:r>
          </a:p>
        </p:txBody>
      </p:sp>
      <p:sp>
        <p:nvSpPr>
          <p:cNvPr id="19" name="TextBox 19"/>
          <p:cNvSpPr txBox="1"/>
          <p:nvPr/>
        </p:nvSpPr>
        <p:spPr>
          <a:xfrm>
            <a:off x="10778276" y="3645129"/>
            <a:ext cx="5544088" cy="762000"/>
          </a:xfrm>
          <a:prstGeom prst="rect">
            <a:avLst/>
          </a:prstGeom>
        </p:spPr>
        <p:txBody>
          <a:bodyPr lIns="0" tIns="0" rIns="0" bIns="0" rtlCol="0" anchor="t">
            <a:spAutoFit/>
          </a:bodyPr>
          <a:lstStyle/>
          <a:p>
            <a:pPr marL="0" lvl="0" indent="0" algn="ctr">
              <a:lnSpc>
                <a:spcPts val="2759"/>
              </a:lnSpc>
              <a:spcBef>
                <a:spcPct val="0"/>
              </a:spcBef>
            </a:pPr>
            <a:r>
              <a:rPr lang="en-US" sz="2299" b="1" spc="-112" dirty="0">
                <a:solidFill>
                  <a:srgbClr val="1F92C8"/>
                </a:solidFill>
                <a:latin typeface="Helvetica World Bold"/>
                <a:ea typeface="Helvetica World Bold"/>
                <a:cs typeface="Helvetica World Bold"/>
                <a:sym typeface="Helvetica World Bold"/>
              </a:rPr>
              <a:t>Aggregate dollar value of successful system builds supported by us</a:t>
            </a:r>
          </a:p>
        </p:txBody>
      </p:sp>
      <p:sp>
        <p:nvSpPr>
          <p:cNvPr id="20" name="TextBox 20"/>
          <p:cNvSpPr txBox="1"/>
          <p:nvPr/>
        </p:nvSpPr>
        <p:spPr>
          <a:xfrm>
            <a:off x="2190653" y="5042726"/>
            <a:ext cx="5443255" cy="413385"/>
          </a:xfrm>
          <a:prstGeom prst="rect">
            <a:avLst/>
          </a:prstGeom>
        </p:spPr>
        <p:txBody>
          <a:bodyPr lIns="0" tIns="0" rIns="0" bIns="0" rtlCol="0" anchor="t">
            <a:spAutoFit/>
          </a:bodyPr>
          <a:lstStyle/>
          <a:p>
            <a:pPr marL="0" lvl="0" indent="0" algn="ctr">
              <a:lnSpc>
                <a:spcPts val="1620"/>
              </a:lnSpc>
              <a:spcBef>
                <a:spcPct val="0"/>
              </a:spcBef>
            </a:pPr>
            <a:r>
              <a:rPr lang="en-US" sz="1500" b="1" u="none" strike="noStrike" spc="-54" dirty="0">
                <a:solidFill>
                  <a:srgbClr val="202020"/>
                </a:solidFill>
                <a:latin typeface="Inter Semi-Bold"/>
                <a:ea typeface="Inter Semi-Bold"/>
                <a:cs typeface="Inter Semi-Bold"/>
                <a:sym typeface="Inter Semi-Bold"/>
              </a:rPr>
              <a:t>APTelecom has supported systems in achieving their pre-sales objectives to reach CIF and RFS</a:t>
            </a:r>
          </a:p>
        </p:txBody>
      </p:sp>
      <p:sp>
        <p:nvSpPr>
          <p:cNvPr id="21" name="TextBox 21"/>
          <p:cNvSpPr txBox="1"/>
          <p:nvPr/>
        </p:nvSpPr>
        <p:spPr>
          <a:xfrm>
            <a:off x="10828692" y="5042726"/>
            <a:ext cx="5443255" cy="413385"/>
          </a:xfrm>
          <a:prstGeom prst="rect">
            <a:avLst/>
          </a:prstGeom>
        </p:spPr>
        <p:txBody>
          <a:bodyPr lIns="0" tIns="0" rIns="0" bIns="0" rtlCol="0" anchor="t">
            <a:spAutoFit/>
          </a:bodyPr>
          <a:lstStyle/>
          <a:p>
            <a:pPr marL="0" lvl="0" indent="0" algn="ctr">
              <a:lnSpc>
                <a:spcPts val="1620"/>
              </a:lnSpc>
              <a:spcBef>
                <a:spcPct val="0"/>
              </a:spcBef>
            </a:pPr>
            <a:r>
              <a:rPr lang="en-US" sz="1500" b="1" spc="-54" dirty="0">
                <a:solidFill>
                  <a:srgbClr val="202020"/>
                </a:solidFill>
                <a:latin typeface="Inter Semi-Bold"/>
                <a:ea typeface="Inter Semi-Bold"/>
                <a:cs typeface="Inter Semi-Bold"/>
                <a:sym typeface="Inter Semi-Bold"/>
              </a:rPr>
              <a:t>APTelecom has helped its clients achieve CIF and RFS on a massive financial scale</a:t>
            </a:r>
          </a:p>
        </p:txBody>
      </p:sp>
      <p:sp>
        <p:nvSpPr>
          <p:cNvPr id="22" name="Freeform 22"/>
          <p:cNvSpPr/>
          <p:nvPr/>
        </p:nvSpPr>
        <p:spPr>
          <a:xfrm>
            <a:off x="11024684" y="6018086"/>
            <a:ext cx="4577582" cy="2611891"/>
          </a:xfrm>
          <a:custGeom>
            <a:avLst/>
            <a:gdLst/>
            <a:ahLst/>
            <a:cxnLst/>
            <a:rect l="l" t="t" r="r" b="b"/>
            <a:pathLst>
              <a:path w="4577582" h="2611891">
                <a:moveTo>
                  <a:pt x="0" y="0"/>
                </a:moveTo>
                <a:lnTo>
                  <a:pt x="4577583" y="0"/>
                </a:lnTo>
                <a:lnTo>
                  <a:pt x="4577583" y="2611890"/>
                </a:lnTo>
                <a:lnTo>
                  <a:pt x="0" y="2611890"/>
                </a:lnTo>
                <a:lnTo>
                  <a:pt x="0" y="0"/>
                </a:lnTo>
                <a:close/>
              </a:path>
            </a:pathLst>
          </a:custGeom>
          <a:blipFill>
            <a:blip r:embed="rId8" cstate="email">
              <a:extLst>
                <a:ext uri="{28A0092B-C50C-407E-A947-70E740481C1C}">
                  <a14:useLocalDpi xmlns:a14="http://schemas.microsoft.com/office/drawing/2010/main"/>
                </a:ext>
              </a:extLst>
            </a:blip>
            <a:stretch>
              <a:fillRect/>
            </a:stretch>
          </a:blipFill>
        </p:spPr>
        <p:txBody>
          <a:bodyPr/>
          <a:lstStyle/>
          <a:p>
            <a:endParaRPr lang="en-TH"/>
          </a:p>
        </p:txBody>
      </p:sp>
      <p:sp>
        <p:nvSpPr>
          <p:cNvPr id="23" name="TextBox 23"/>
          <p:cNvSpPr txBox="1"/>
          <p:nvPr/>
        </p:nvSpPr>
        <p:spPr>
          <a:xfrm>
            <a:off x="2901438" y="5537385"/>
            <a:ext cx="4295695" cy="385763"/>
          </a:xfrm>
          <a:prstGeom prst="rect">
            <a:avLst/>
          </a:prstGeom>
        </p:spPr>
        <p:txBody>
          <a:bodyPr lIns="0" tIns="0" rIns="0" bIns="0" rtlCol="0" anchor="t">
            <a:spAutoFit/>
          </a:bodyPr>
          <a:lstStyle/>
          <a:p>
            <a:pPr marL="0" lvl="0" indent="0" algn="ctr">
              <a:lnSpc>
                <a:spcPts val="2759"/>
              </a:lnSpc>
              <a:spcBef>
                <a:spcPct val="0"/>
              </a:spcBef>
            </a:pPr>
            <a:r>
              <a:rPr lang="en-US" sz="2299" b="1" u="none" strike="noStrike" spc="-112" dirty="0">
                <a:solidFill>
                  <a:srgbClr val="000000"/>
                </a:solidFill>
                <a:latin typeface="Helvetica World Bold"/>
                <a:ea typeface="Helvetica World Bold"/>
                <a:cs typeface="Helvetica World Bold"/>
                <a:sym typeface="Helvetica World Bold"/>
              </a:rPr>
              <a:t>66,507km, so far…</a:t>
            </a:r>
          </a:p>
        </p:txBody>
      </p:sp>
      <p:sp>
        <p:nvSpPr>
          <p:cNvPr id="24" name="TextBox 24"/>
          <p:cNvSpPr txBox="1"/>
          <p:nvPr/>
        </p:nvSpPr>
        <p:spPr>
          <a:xfrm>
            <a:off x="11883817" y="5539454"/>
            <a:ext cx="3333006" cy="385763"/>
          </a:xfrm>
          <a:prstGeom prst="rect">
            <a:avLst/>
          </a:prstGeom>
        </p:spPr>
        <p:txBody>
          <a:bodyPr lIns="0" tIns="0" rIns="0" bIns="0" rtlCol="0" anchor="t">
            <a:spAutoFit/>
          </a:bodyPr>
          <a:lstStyle/>
          <a:p>
            <a:pPr marL="0" lvl="0" indent="0" algn="ctr">
              <a:lnSpc>
                <a:spcPts val="2759"/>
              </a:lnSpc>
              <a:spcBef>
                <a:spcPct val="0"/>
              </a:spcBef>
            </a:pPr>
            <a:r>
              <a:rPr lang="en-US" sz="2299" b="1" u="none" strike="noStrike" spc="-112" dirty="0">
                <a:solidFill>
                  <a:srgbClr val="000000"/>
                </a:solidFill>
                <a:latin typeface="Helvetica World Bold"/>
                <a:ea typeface="Helvetica World Bold"/>
                <a:cs typeface="Helvetica World Bold"/>
                <a:sym typeface="Helvetica World Bold"/>
              </a:rPr>
              <a:t>US$ 2,260 million, so far…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1033462"/>
            <a:ext cx="16230600" cy="0"/>
          </a:xfrm>
          <a:prstGeom prst="line">
            <a:avLst/>
          </a:prstGeom>
          <a:ln w="9525" cap="flat">
            <a:solidFill>
              <a:srgbClr val="000000"/>
            </a:solidFill>
            <a:prstDash val="solid"/>
            <a:headEnd type="none" w="sm" len="sm"/>
            <a:tailEnd type="none" w="sm" len="sm"/>
          </a:ln>
        </p:spPr>
        <p:txBody>
          <a:bodyPr/>
          <a:lstStyle/>
          <a:p>
            <a:endParaRPr lang="en-TH"/>
          </a:p>
        </p:txBody>
      </p:sp>
      <p:sp>
        <p:nvSpPr>
          <p:cNvPr id="3" name="AutoShape 3"/>
          <p:cNvSpPr/>
          <p:nvPr/>
        </p:nvSpPr>
        <p:spPr>
          <a:xfrm>
            <a:off x="1028700" y="9253538"/>
            <a:ext cx="16230600" cy="0"/>
          </a:xfrm>
          <a:prstGeom prst="line">
            <a:avLst/>
          </a:prstGeom>
          <a:ln w="9525" cap="flat">
            <a:solidFill>
              <a:srgbClr val="000000"/>
            </a:solidFill>
            <a:prstDash val="solid"/>
            <a:headEnd type="none" w="sm" len="sm"/>
            <a:tailEnd type="none" w="sm" len="sm"/>
          </a:ln>
        </p:spPr>
        <p:txBody>
          <a:bodyPr/>
          <a:lstStyle/>
          <a:p>
            <a:endParaRPr lang="en-TH"/>
          </a:p>
        </p:txBody>
      </p:sp>
      <p:grpSp>
        <p:nvGrpSpPr>
          <p:cNvPr id="4" name="Group 4"/>
          <p:cNvGrpSpPr/>
          <p:nvPr/>
        </p:nvGrpSpPr>
        <p:grpSpPr>
          <a:xfrm>
            <a:off x="13855827" y="9486706"/>
            <a:ext cx="3403473" cy="562451"/>
            <a:chOff x="0" y="0"/>
            <a:chExt cx="4537964" cy="749935"/>
          </a:xfrm>
        </p:grpSpPr>
        <p:sp>
          <p:nvSpPr>
            <p:cNvPr id="5" name="Freeform 5"/>
            <p:cNvSpPr/>
            <p:nvPr/>
          </p:nvSpPr>
          <p:spPr>
            <a:xfrm>
              <a:off x="0" y="0"/>
              <a:ext cx="4537964" cy="749935"/>
            </a:xfrm>
            <a:custGeom>
              <a:avLst/>
              <a:gdLst/>
              <a:ahLst/>
              <a:cxnLst/>
              <a:rect l="l" t="t" r="r" b="b"/>
              <a:pathLst>
                <a:path w="4537964" h="749935">
                  <a:moveTo>
                    <a:pt x="0" y="0"/>
                  </a:moveTo>
                  <a:lnTo>
                    <a:pt x="4537964" y="0"/>
                  </a:lnTo>
                  <a:lnTo>
                    <a:pt x="4537964" y="749935"/>
                  </a:lnTo>
                  <a:lnTo>
                    <a:pt x="0" y="749935"/>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TH"/>
            </a:p>
          </p:txBody>
        </p:sp>
      </p:grpSp>
      <p:sp>
        <p:nvSpPr>
          <p:cNvPr id="6" name="Freeform 6"/>
          <p:cNvSpPr/>
          <p:nvPr/>
        </p:nvSpPr>
        <p:spPr>
          <a:xfrm>
            <a:off x="16165131" y="1274841"/>
            <a:ext cx="729831" cy="417994"/>
          </a:xfrm>
          <a:custGeom>
            <a:avLst/>
            <a:gdLst/>
            <a:ahLst/>
            <a:cxnLst/>
            <a:rect l="l" t="t" r="r" b="b"/>
            <a:pathLst>
              <a:path w="729831" h="417994">
                <a:moveTo>
                  <a:pt x="0" y="0"/>
                </a:moveTo>
                <a:lnTo>
                  <a:pt x="729831" y="0"/>
                </a:lnTo>
                <a:lnTo>
                  <a:pt x="729831" y="417994"/>
                </a:lnTo>
                <a:lnTo>
                  <a:pt x="0" y="41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TH"/>
          </a:p>
        </p:txBody>
      </p:sp>
      <p:sp>
        <p:nvSpPr>
          <p:cNvPr id="7" name="Freeform 7"/>
          <p:cNvSpPr/>
          <p:nvPr/>
        </p:nvSpPr>
        <p:spPr>
          <a:xfrm>
            <a:off x="269142" y="8951946"/>
            <a:ext cx="301215" cy="301592"/>
          </a:xfrm>
          <a:custGeom>
            <a:avLst/>
            <a:gdLst/>
            <a:ahLst/>
            <a:cxnLst/>
            <a:rect l="l" t="t" r="r" b="b"/>
            <a:pathLst>
              <a:path w="301215" h="301592">
                <a:moveTo>
                  <a:pt x="0" y="0"/>
                </a:moveTo>
                <a:lnTo>
                  <a:pt x="301214" y="0"/>
                </a:lnTo>
                <a:lnTo>
                  <a:pt x="301214" y="301592"/>
                </a:lnTo>
                <a:lnTo>
                  <a:pt x="0" y="30159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TH"/>
          </a:p>
        </p:txBody>
      </p:sp>
      <p:grpSp>
        <p:nvGrpSpPr>
          <p:cNvPr id="8" name="Group 8"/>
          <p:cNvGrpSpPr/>
          <p:nvPr/>
        </p:nvGrpSpPr>
        <p:grpSpPr>
          <a:xfrm>
            <a:off x="1426463" y="3030907"/>
            <a:ext cx="7352910" cy="5789243"/>
            <a:chOff x="0" y="0"/>
            <a:chExt cx="1936569" cy="1524739"/>
          </a:xfrm>
        </p:grpSpPr>
        <p:sp>
          <p:nvSpPr>
            <p:cNvPr id="9" name="Freeform 9"/>
            <p:cNvSpPr/>
            <p:nvPr/>
          </p:nvSpPr>
          <p:spPr>
            <a:xfrm>
              <a:off x="0" y="0"/>
              <a:ext cx="1936569" cy="1524739"/>
            </a:xfrm>
            <a:custGeom>
              <a:avLst/>
              <a:gdLst/>
              <a:ahLst/>
              <a:cxnLst/>
              <a:rect l="l" t="t" r="r" b="b"/>
              <a:pathLst>
                <a:path w="1936569" h="1524739">
                  <a:moveTo>
                    <a:pt x="21058" y="0"/>
                  </a:moveTo>
                  <a:lnTo>
                    <a:pt x="1915511" y="0"/>
                  </a:lnTo>
                  <a:cubicBezTo>
                    <a:pt x="1921096" y="0"/>
                    <a:pt x="1926452" y="2219"/>
                    <a:pt x="1930401" y="6168"/>
                  </a:cubicBezTo>
                  <a:cubicBezTo>
                    <a:pt x="1934350" y="10117"/>
                    <a:pt x="1936569" y="15473"/>
                    <a:pt x="1936569" y="21058"/>
                  </a:cubicBezTo>
                  <a:lnTo>
                    <a:pt x="1936569" y="1503681"/>
                  </a:lnTo>
                  <a:cubicBezTo>
                    <a:pt x="1936569" y="1509266"/>
                    <a:pt x="1934350" y="1514622"/>
                    <a:pt x="1930401" y="1518571"/>
                  </a:cubicBezTo>
                  <a:cubicBezTo>
                    <a:pt x="1926452" y="1522520"/>
                    <a:pt x="1921096" y="1524739"/>
                    <a:pt x="1915511" y="1524739"/>
                  </a:cubicBezTo>
                  <a:lnTo>
                    <a:pt x="21058" y="1524739"/>
                  </a:lnTo>
                  <a:cubicBezTo>
                    <a:pt x="15473" y="1524739"/>
                    <a:pt x="10117" y="1522520"/>
                    <a:pt x="6168" y="1518571"/>
                  </a:cubicBezTo>
                  <a:cubicBezTo>
                    <a:pt x="2219" y="1514622"/>
                    <a:pt x="0" y="1509266"/>
                    <a:pt x="0" y="1503681"/>
                  </a:cubicBezTo>
                  <a:lnTo>
                    <a:pt x="0" y="21058"/>
                  </a:lnTo>
                  <a:cubicBezTo>
                    <a:pt x="0" y="15473"/>
                    <a:pt x="2219" y="10117"/>
                    <a:pt x="6168" y="6168"/>
                  </a:cubicBezTo>
                  <a:cubicBezTo>
                    <a:pt x="10117" y="2219"/>
                    <a:pt x="15473" y="0"/>
                    <a:pt x="21058" y="0"/>
                  </a:cubicBezTo>
                  <a:close/>
                </a:path>
              </a:pathLst>
            </a:custGeom>
            <a:solidFill>
              <a:srgbClr val="FFFFFF"/>
            </a:solidFill>
            <a:ln w="19050" cap="sq">
              <a:solidFill>
                <a:srgbClr val="1F92C8"/>
              </a:solidFill>
              <a:prstDash val="solid"/>
              <a:miter/>
            </a:ln>
          </p:spPr>
          <p:txBody>
            <a:bodyPr/>
            <a:lstStyle/>
            <a:p>
              <a:endParaRPr lang="en-TH"/>
            </a:p>
          </p:txBody>
        </p:sp>
        <p:sp>
          <p:nvSpPr>
            <p:cNvPr id="10" name="TextBox 10"/>
            <p:cNvSpPr txBox="1"/>
            <p:nvPr/>
          </p:nvSpPr>
          <p:spPr>
            <a:xfrm>
              <a:off x="0" y="-28575"/>
              <a:ext cx="1936569" cy="1553314"/>
            </a:xfrm>
            <a:prstGeom prst="rect">
              <a:avLst/>
            </a:prstGeom>
          </p:spPr>
          <p:txBody>
            <a:bodyPr lIns="50800" tIns="50800" rIns="50800" bIns="50800" rtlCol="0" anchor="ctr"/>
            <a:lstStyle/>
            <a:p>
              <a:pPr algn="ctr">
                <a:lnSpc>
                  <a:spcPts val="2159"/>
                </a:lnSpc>
              </a:pPr>
              <a:endParaRPr dirty="0"/>
            </a:p>
          </p:txBody>
        </p:sp>
      </p:grpSp>
      <p:grpSp>
        <p:nvGrpSpPr>
          <p:cNvPr id="11" name="Group 11"/>
          <p:cNvGrpSpPr/>
          <p:nvPr/>
        </p:nvGrpSpPr>
        <p:grpSpPr>
          <a:xfrm>
            <a:off x="7050294" y="3256318"/>
            <a:ext cx="1472006" cy="147200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F7FA"/>
            </a:solidFill>
          </p:spPr>
          <p:txBody>
            <a:bodyPr/>
            <a:lstStyle/>
            <a:p>
              <a:endParaRPr lang="en-TH"/>
            </a:p>
          </p:txBody>
        </p:sp>
        <p:sp>
          <p:nvSpPr>
            <p:cNvPr id="13" name="TextBox 13"/>
            <p:cNvSpPr txBox="1"/>
            <p:nvPr/>
          </p:nvSpPr>
          <p:spPr>
            <a:xfrm>
              <a:off x="76200" y="76200"/>
              <a:ext cx="660400" cy="660400"/>
            </a:xfrm>
            <a:prstGeom prst="rect">
              <a:avLst/>
            </a:prstGeom>
          </p:spPr>
          <p:txBody>
            <a:bodyPr lIns="50800" tIns="50800" rIns="50800" bIns="50800" rtlCol="0" anchor="ctr"/>
            <a:lstStyle/>
            <a:p>
              <a:pPr algn="ctr">
                <a:lnSpc>
                  <a:spcPts val="2520"/>
                </a:lnSpc>
              </a:pPr>
              <a:endParaRPr dirty="0"/>
            </a:p>
          </p:txBody>
        </p:sp>
      </p:grpSp>
      <p:grpSp>
        <p:nvGrpSpPr>
          <p:cNvPr id="14" name="Group 14"/>
          <p:cNvGrpSpPr/>
          <p:nvPr/>
        </p:nvGrpSpPr>
        <p:grpSpPr>
          <a:xfrm>
            <a:off x="2145787" y="4100023"/>
            <a:ext cx="4059734" cy="19051"/>
            <a:chOff x="0" y="0"/>
            <a:chExt cx="5412979" cy="25401"/>
          </a:xfrm>
        </p:grpSpPr>
        <p:sp>
          <p:nvSpPr>
            <p:cNvPr id="15" name="Freeform 15"/>
            <p:cNvSpPr/>
            <p:nvPr/>
          </p:nvSpPr>
          <p:spPr>
            <a:xfrm>
              <a:off x="12700" y="0"/>
              <a:ext cx="5387594" cy="25400"/>
            </a:xfrm>
            <a:custGeom>
              <a:avLst/>
              <a:gdLst/>
              <a:ahLst/>
              <a:cxnLst/>
              <a:rect l="l" t="t" r="r" b="b"/>
              <a:pathLst>
                <a:path w="5387594" h="25400">
                  <a:moveTo>
                    <a:pt x="5387594" y="25400"/>
                  </a:moveTo>
                  <a:lnTo>
                    <a:pt x="0" y="25400"/>
                  </a:lnTo>
                  <a:lnTo>
                    <a:pt x="0" y="0"/>
                  </a:lnTo>
                  <a:lnTo>
                    <a:pt x="5387594" y="0"/>
                  </a:lnTo>
                  <a:close/>
                </a:path>
              </a:pathLst>
            </a:custGeom>
            <a:solidFill>
              <a:srgbClr val="000000"/>
            </a:solidFill>
          </p:spPr>
          <p:txBody>
            <a:bodyPr/>
            <a:lstStyle/>
            <a:p>
              <a:endParaRPr lang="en-TH"/>
            </a:p>
          </p:txBody>
        </p:sp>
      </p:grpSp>
      <p:sp>
        <p:nvSpPr>
          <p:cNvPr id="16" name="TextBox 16"/>
          <p:cNvSpPr txBox="1"/>
          <p:nvPr/>
        </p:nvSpPr>
        <p:spPr>
          <a:xfrm>
            <a:off x="1028700" y="9677206"/>
            <a:ext cx="4020586" cy="209550"/>
          </a:xfrm>
          <a:prstGeom prst="rect">
            <a:avLst/>
          </a:prstGeom>
        </p:spPr>
        <p:txBody>
          <a:bodyPr lIns="0" tIns="0" rIns="0" bIns="0" rtlCol="0" anchor="t">
            <a:spAutoFit/>
          </a:bodyPr>
          <a:lstStyle/>
          <a:p>
            <a:pPr algn="l">
              <a:lnSpc>
                <a:spcPts val="1438"/>
              </a:lnSpc>
            </a:pPr>
            <a:r>
              <a:rPr lang="en-US" sz="1200" dirty="0">
                <a:solidFill>
                  <a:srgbClr val="000000"/>
                </a:solidFill>
                <a:latin typeface="Inter"/>
                <a:ea typeface="Inter"/>
                <a:cs typeface="Inter"/>
                <a:sym typeface="Inter"/>
              </a:rPr>
              <a:t>Copyright © 2024 APTelecom</a:t>
            </a:r>
          </a:p>
        </p:txBody>
      </p:sp>
      <p:sp>
        <p:nvSpPr>
          <p:cNvPr id="17" name="TextBox 17"/>
          <p:cNvSpPr txBox="1"/>
          <p:nvPr/>
        </p:nvSpPr>
        <p:spPr>
          <a:xfrm>
            <a:off x="6205521" y="9677206"/>
            <a:ext cx="4020586" cy="209550"/>
          </a:xfrm>
          <a:prstGeom prst="rect">
            <a:avLst/>
          </a:prstGeom>
        </p:spPr>
        <p:txBody>
          <a:bodyPr lIns="0" tIns="0" rIns="0" bIns="0" rtlCol="0" anchor="t">
            <a:spAutoFit/>
          </a:bodyPr>
          <a:lstStyle/>
          <a:p>
            <a:pPr algn="ctr">
              <a:lnSpc>
                <a:spcPts val="1438"/>
              </a:lnSpc>
            </a:pPr>
            <a:r>
              <a:rPr lang="en-US" sz="1200" b="1" i="1" dirty="0">
                <a:solidFill>
                  <a:srgbClr val="000000"/>
                </a:solidFill>
                <a:latin typeface="Inter Bold Italics"/>
                <a:ea typeface="Inter Bold Italics"/>
                <a:cs typeface="Inter Bold Italics"/>
                <a:sym typeface="Inter Bold Italics"/>
              </a:rPr>
              <a:t>Strictly Confidential </a:t>
            </a:r>
          </a:p>
        </p:txBody>
      </p:sp>
      <p:sp>
        <p:nvSpPr>
          <p:cNvPr id="18" name="TextBox 18"/>
          <p:cNvSpPr txBox="1"/>
          <p:nvPr/>
        </p:nvSpPr>
        <p:spPr>
          <a:xfrm>
            <a:off x="1028700" y="1659497"/>
            <a:ext cx="15501346" cy="704659"/>
          </a:xfrm>
          <a:prstGeom prst="rect">
            <a:avLst/>
          </a:prstGeom>
        </p:spPr>
        <p:txBody>
          <a:bodyPr lIns="0" tIns="0" rIns="0" bIns="0" rtlCol="0" anchor="t">
            <a:spAutoFit/>
          </a:bodyPr>
          <a:lstStyle/>
          <a:p>
            <a:pPr marL="0" lvl="0" indent="0" algn="l">
              <a:lnSpc>
                <a:spcPts val="5140"/>
              </a:lnSpc>
              <a:spcBef>
                <a:spcPct val="0"/>
              </a:spcBef>
            </a:pPr>
            <a:r>
              <a:rPr lang="en-US" sz="4470" b="1" u="none" strike="noStrike" spc="-303" dirty="0">
                <a:solidFill>
                  <a:srgbClr val="000000"/>
                </a:solidFill>
                <a:latin typeface="Poppins Medium"/>
                <a:ea typeface="Poppins Medium"/>
                <a:cs typeface="Poppins Medium"/>
                <a:sym typeface="Poppins Medium"/>
              </a:rPr>
              <a:t>The Founders: Building a Better Connected World</a:t>
            </a:r>
          </a:p>
        </p:txBody>
      </p:sp>
      <p:sp>
        <p:nvSpPr>
          <p:cNvPr id="19" name="TextBox 19"/>
          <p:cNvSpPr txBox="1"/>
          <p:nvPr/>
        </p:nvSpPr>
        <p:spPr>
          <a:xfrm>
            <a:off x="2145787" y="3606559"/>
            <a:ext cx="2370044" cy="385763"/>
          </a:xfrm>
          <a:prstGeom prst="rect">
            <a:avLst/>
          </a:prstGeom>
        </p:spPr>
        <p:txBody>
          <a:bodyPr lIns="0" tIns="0" rIns="0" bIns="0" rtlCol="0" anchor="t">
            <a:spAutoFit/>
          </a:bodyPr>
          <a:lstStyle/>
          <a:p>
            <a:pPr marL="0" lvl="0" indent="0" algn="l">
              <a:lnSpc>
                <a:spcPts val="2759"/>
              </a:lnSpc>
              <a:spcBef>
                <a:spcPct val="0"/>
              </a:spcBef>
            </a:pPr>
            <a:r>
              <a:rPr lang="en-US" sz="2299" b="1" spc="-112" dirty="0">
                <a:solidFill>
                  <a:srgbClr val="000000"/>
                </a:solidFill>
                <a:latin typeface="Helvetica World Bold"/>
                <a:ea typeface="Helvetica World Bold"/>
                <a:cs typeface="Helvetica World Bold"/>
                <a:sym typeface="Helvetica World Bold"/>
              </a:rPr>
              <a:t>Eric R Handa</a:t>
            </a:r>
          </a:p>
        </p:txBody>
      </p:sp>
      <p:sp>
        <p:nvSpPr>
          <p:cNvPr id="20" name="TextBox 20"/>
          <p:cNvSpPr txBox="1"/>
          <p:nvPr/>
        </p:nvSpPr>
        <p:spPr>
          <a:xfrm>
            <a:off x="2145787" y="4214324"/>
            <a:ext cx="1520651" cy="190500"/>
          </a:xfrm>
          <a:prstGeom prst="rect">
            <a:avLst/>
          </a:prstGeom>
        </p:spPr>
        <p:txBody>
          <a:bodyPr lIns="0" tIns="0" rIns="0" bIns="0" rtlCol="0" anchor="t">
            <a:spAutoFit/>
          </a:bodyPr>
          <a:lstStyle/>
          <a:p>
            <a:pPr marL="0" lvl="0" indent="0" algn="ctr">
              <a:lnSpc>
                <a:spcPts val="1439"/>
              </a:lnSpc>
              <a:spcBef>
                <a:spcPct val="0"/>
              </a:spcBef>
            </a:pPr>
            <a:r>
              <a:rPr lang="en-US" sz="1199" b="1" u="none" strike="noStrike" dirty="0">
                <a:solidFill>
                  <a:srgbClr val="1F92C8"/>
                </a:solidFill>
                <a:latin typeface="Lato Heavy"/>
                <a:ea typeface="Lato Heavy"/>
                <a:cs typeface="Lato Heavy"/>
                <a:sym typeface="Lato Heavy"/>
              </a:rPr>
              <a:t>CEO &amp; CO-FOUNDER</a:t>
            </a:r>
          </a:p>
        </p:txBody>
      </p:sp>
      <p:grpSp>
        <p:nvGrpSpPr>
          <p:cNvPr id="21" name="Group 21"/>
          <p:cNvGrpSpPr/>
          <p:nvPr/>
        </p:nvGrpSpPr>
        <p:grpSpPr>
          <a:xfrm>
            <a:off x="7050294" y="3256318"/>
            <a:ext cx="1472006" cy="1472006"/>
            <a:chOff x="0" y="0"/>
            <a:chExt cx="13716000" cy="13716000"/>
          </a:xfrm>
        </p:grpSpPr>
        <p:sp>
          <p:nvSpPr>
            <p:cNvPr id="22" name="Freeform 22"/>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7" cstate="email">
                <a:extLst>
                  <a:ext uri="{28A0092B-C50C-407E-A947-70E740481C1C}">
                    <a14:useLocalDpi xmlns:a14="http://schemas.microsoft.com/office/drawing/2010/main"/>
                  </a:ext>
                </a:extLst>
              </a:blip>
              <a:stretch>
                <a:fillRect/>
              </a:stretch>
            </a:blipFill>
            <a:ln w="9525" cap="sq">
              <a:solidFill>
                <a:srgbClr val="AEBFCD"/>
              </a:solidFill>
              <a:prstDash val="solid"/>
              <a:miter/>
            </a:ln>
          </p:spPr>
          <p:txBody>
            <a:bodyPr/>
            <a:lstStyle/>
            <a:p>
              <a:endParaRPr lang="en-TH"/>
            </a:p>
          </p:txBody>
        </p:sp>
      </p:grpSp>
      <p:sp>
        <p:nvSpPr>
          <p:cNvPr id="23" name="TextBox 23"/>
          <p:cNvSpPr txBox="1"/>
          <p:nvPr/>
        </p:nvSpPr>
        <p:spPr>
          <a:xfrm>
            <a:off x="2145787" y="4978950"/>
            <a:ext cx="6070027" cy="3648075"/>
          </a:xfrm>
          <a:prstGeom prst="rect">
            <a:avLst/>
          </a:prstGeom>
        </p:spPr>
        <p:txBody>
          <a:bodyPr lIns="0" tIns="0" rIns="0" bIns="0" rtlCol="0" anchor="t">
            <a:spAutoFit/>
          </a:bodyPr>
          <a:lstStyle/>
          <a:p>
            <a:pPr marL="0" lvl="0" indent="0" algn="l">
              <a:lnSpc>
                <a:spcPts val="2400"/>
              </a:lnSpc>
              <a:spcBef>
                <a:spcPct val="0"/>
              </a:spcBef>
            </a:pPr>
            <a:r>
              <a:rPr lang="en-US" sz="1500" u="none" strike="noStrike" dirty="0">
                <a:solidFill>
                  <a:srgbClr val="000000"/>
                </a:solidFill>
                <a:latin typeface="Helvetica World"/>
                <a:ea typeface="Helvetica World"/>
                <a:cs typeface="Helvetica World"/>
                <a:sym typeface="Helvetica World"/>
              </a:rPr>
              <a:t>Eric Handa, a telecom industry veteran, has transformed APTelecom from a startup into a global leader in fiber consulting. Launched in 2010, the company has secured over $450 million USD in sales for clients.  Before founding APTelecom, Handa gained extensive experience in senior roles at major telecom companies such as AT&amp;T and Bharti Airtel, across Asia, Europe, and the Middle East.  </a:t>
            </a:r>
          </a:p>
          <a:p>
            <a:pPr marL="0" lvl="0" indent="0" algn="l">
              <a:lnSpc>
                <a:spcPts val="2400"/>
              </a:lnSpc>
              <a:spcBef>
                <a:spcPct val="0"/>
              </a:spcBef>
            </a:pPr>
            <a:endParaRPr lang="en-US" sz="1500" u="none" strike="noStrike" dirty="0">
              <a:solidFill>
                <a:srgbClr val="000000"/>
              </a:solidFill>
              <a:latin typeface="Helvetica World"/>
              <a:ea typeface="Helvetica World"/>
              <a:cs typeface="Helvetica World"/>
              <a:sym typeface="Helvetica World"/>
            </a:endParaRPr>
          </a:p>
          <a:p>
            <a:pPr marL="0" lvl="0" indent="0" algn="l">
              <a:lnSpc>
                <a:spcPts val="2400"/>
              </a:lnSpc>
              <a:spcBef>
                <a:spcPct val="0"/>
              </a:spcBef>
            </a:pPr>
            <a:r>
              <a:rPr lang="en-US" sz="1500" u="none" strike="noStrike" dirty="0">
                <a:solidFill>
                  <a:srgbClr val="000000"/>
                </a:solidFill>
                <a:latin typeface="Helvetica World"/>
                <a:ea typeface="Helvetica World"/>
                <a:cs typeface="Helvetica World"/>
                <a:sym typeface="Helvetica World"/>
              </a:rPr>
              <a:t>Handa's leadership expanded APTelecom's reach to every continent. He fosters a culture of giving back through the "State of Subsea" charity, supporting global non-profits. With extensive experience across Asia, Middle East, and Europe, Handa is a recognized expert on emerging markets for telecom</a:t>
            </a:r>
          </a:p>
        </p:txBody>
      </p:sp>
      <p:grpSp>
        <p:nvGrpSpPr>
          <p:cNvPr id="24" name="Group 24"/>
          <p:cNvGrpSpPr/>
          <p:nvPr/>
        </p:nvGrpSpPr>
        <p:grpSpPr>
          <a:xfrm>
            <a:off x="9542052" y="3030907"/>
            <a:ext cx="7352910" cy="5789243"/>
            <a:chOff x="0" y="0"/>
            <a:chExt cx="1936569" cy="1524739"/>
          </a:xfrm>
        </p:grpSpPr>
        <p:sp>
          <p:nvSpPr>
            <p:cNvPr id="25" name="Freeform 25"/>
            <p:cNvSpPr/>
            <p:nvPr/>
          </p:nvSpPr>
          <p:spPr>
            <a:xfrm>
              <a:off x="0" y="0"/>
              <a:ext cx="1936569" cy="1524739"/>
            </a:xfrm>
            <a:custGeom>
              <a:avLst/>
              <a:gdLst/>
              <a:ahLst/>
              <a:cxnLst/>
              <a:rect l="l" t="t" r="r" b="b"/>
              <a:pathLst>
                <a:path w="1936569" h="1524739">
                  <a:moveTo>
                    <a:pt x="21058" y="0"/>
                  </a:moveTo>
                  <a:lnTo>
                    <a:pt x="1915511" y="0"/>
                  </a:lnTo>
                  <a:cubicBezTo>
                    <a:pt x="1921096" y="0"/>
                    <a:pt x="1926452" y="2219"/>
                    <a:pt x="1930401" y="6168"/>
                  </a:cubicBezTo>
                  <a:cubicBezTo>
                    <a:pt x="1934350" y="10117"/>
                    <a:pt x="1936569" y="15473"/>
                    <a:pt x="1936569" y="21058"/>
                  </a:cubicBezTo>
                  <a:lnTo>
                    <a:pt x="1936569" y="1503681"/>
                  </a:lnTo>
                  <a:cubicBezTo>
                    <a:pt x="1936569" y="1509266"/>
                    <a:pt x="1934350" y="1514622"/>
                    <a:pt x="1930401" y="1518571"/>
                  </a:cubicBezTo>
                  <a:cubicBezTo>
                    <a:pt x="1926452" y="1522520"/>
                    <a:pt x="1921096" y="1524739"/>
                    <a:pt x="1915511" y="1524739"/>
                  </a:cubicBezTo>
                  <a:lnTo>
                    <a:pt x="21058" y="1524739"/>
                  </a:lnTo>
                  <a:cubicBezTo>
                    <a:pt x="15473" y="1524739"/>
                    <a:pt x="10117" y="1522520"/>
                    <a:pt x="6168" y="1518571"/>
                  </a:cubicBezTo>
                  <a:cubicBezTo>
                    <a:pt x="2219" y="1514622"/>
                    <a:pt x="0" y="1509266"/>
                    <a:pt x="0" y="1503681"/>
                  </a:cubicBezTo>
                  <a:lnTo>
                    <a:pt x="0" y="21058"/>
                  </a:lnTo>
                  <a:cubicBezTo>
                    <a:pt x="0" y="15473"/>
                    <a:pt x="2219" y="10117"/>
                    <a:pt x="6168" y="6168"/>
                  </a:cubicBezTo>
                  <a:cubicBezTo>
                    <a:pt x="10117" y="2219"/>
                    <a:pt x="15473" y="0"/>
                    <a:pt x="21058" y="0"/>
                  </a:cubicBezTo>
                  <a:close/>
                </a:path>
              </a:pathLst>
            </a:custGeom>
            <a:solidFill>
              <a:srgbClr val="FFFFFF"/>
            </a:solidFill>
            <a:ln w="19050" cap="sq">
              <a:solidFill>
                <a:srgbClr val="1F92C8"/>
              </a:solidFill>
              <a:prstDash val="solid"/>
              <a:miter/>
            </a:ln>
          </p:spPr>
          <p:txBody>
            <a:bodyPr/>
            <a:lstStyle/>
            <a:p>
              <a:endParaRPr lang="en-TH"/>
            </a:p>
          </p:txBody>
        </p:sp>
        <p:sp>
          <p:nvSpPr>
            <p:cNvPr id="26" name="TextBox 26"/>
            <p:cNvSpPr txBox="1"/>
            <p:nvPr/>
          </p:nvSpPr>
          <p:spPr>
            <a:xfrm>
              <a:off x="0" y="-28575"/>
              <a:ext cx="1936569" cy="1553314"/>
            </a:xfrm>
            <a:prstGeom prst="rect">
              <a:avLst/>
            </a:prstGeom>
          </p:spPr>
          <p:txBody>
            <a:bodyPr lIns="50800" tIns="50800" rIns="50800" bIns="50800" rtlCol="0" anchor="ctr"/>
            <a:lstStyle/>
            <a:p>
              <a:pPr algn="ctr">
                <a:lnSpc>
                  <a:spcPts val="2159"/>
                </a:lnSpc>
              </a:pPr>
              <a:endParaRPr dirty="0"/>
            </a:p>
          </p:txBody>
        </p:sp>
      </p:grpSp>
      <p:grpSp>
        <p:nvGrpSpPr>
          <p:cNvPr id="27" name="Group 27"/>
          <p:cNvGrpSpPr/>
          <p:nvPr/>
        </p:nvGrpSpPr>
        <p:grpSpPr>
          <a:xfrm>
            <a:off x="15165883" y="3256318"/>
            <a:ext cx="1472006" cy="1472006"/>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F7FA"/>
            </a:solidFill>
          </p:spPr>
          <p:txBody>
            <a:bodyPr/>
            <a:lstStyle/>
            <a:p>
              <a:endParaRPr lang="en-TH"/>
            </a:p>
          </p:txBody>
        </p:sp>
        <p:sp>
          <p:nvSpPr>
            <p:cNvPr id="29" name="TextBox 29"/>
            <p:cNvSpPr txBox="1"/>
            <p:nvPr/>
          </p:nvSpPr>
          <p:spPr>
            <a:xfrm>
              <a:off x="76200" y="76200"/>
              <a:ext cx="660400" cy="660400"/>
            </a:xfrm>
            <a:prstGeom prst="rect">
              <a:avLst/>
            </a:prstGeom>
          </p:spPr>
          <p:txBody>
            <a:bodyPr lIns="50800" tIns="50800" rIns="50800" bIns="50800" rtlCol="0" anchor="ctr"/>
            <a:lstStyle/>
            <a:p>
              <a:pPr algn="ctr">
                <a:lnSpc>
                  <a:spcPts val="2520"/>
                </a:lnSpc>
              </a:pPr>
              <a:endParaRPr dirty="0"/>
            </a:p>
          </p:txBody>
        </p:sp>
      </p:grpSp>
      <p:grpSp>
        <p:nvGrpSpPr>
          <p:cNvPr id="30" name="Group 30"/>
          <p:cNvGrpSpPr/>
          <p:nvPr/>
        </p:nvGrpSpPr>
        <p:grpSpPr>
          <a:xfrm>
            <a:off x="10261375" y="4100023"/>
            <a:ext cx="4059734" cy="19051"/>
            <a:chOff x="0" y="0"/>
            <a:chExt cx="5412979" cy="25401"/>
          </a:xfrm>
        </p:grpSpPr>
        <p:sp>
          <p:nvSpPr>
            <p:cNvPr id="31" name="Freeform 31"/>
            <p:cNvSpPr/>
            <p:nvPr/>
          </p:nvSpPr>
          <p:spPr>
            <a:xfrm>
              <a:off x="12700" y="0"/>
              <a:ext cx="5387594" cy="25400"/>
            </a:xfrm>
            <a:custGeom>
              <a:avLst/>
              <a:gdLst/>
              <a:ahLst/>
              <a:cxnLst/>
              <a:rect l="l" t="t" r="r" b="b"/>
              <a:pathLst>
                <a:path w="5387594" h="25400">
                  <a:moveTo>
                    <a:pt x="5387594" y="25400"/>
                  </a:moveTo>
                  <a:lnTo>
                    <a:pt x="0" y="25400"/>
                  </a:lnTo>
                  <a:lnTo>
                    <a:pt x="0" y="0"/>
                  </a:lnTo>
                  <a:lnTo>
                    <a:pt x="5387594" y="0"/>
                  </a:lnTo>
                  <a:close/>
                </a:path>
              </a:pathLst>
            </a:custGeom>
            <a:solidFill>
              <a:srgbClr val="000000"/>
            </a:solidFill>
          </p:spPr>
          <p:txBody>
            <a:bodyPr/>
            <a:lstStyle/>
            <a:p>
              <a:endParaRPr lang="en-TH"/>
            </a:p>
          </p:txBody>
        </p:sp>
      </p:grpSp>
      <p:sp>
        <p:nvSpPr>
          <p:cNvPr id="32" name="TextBox 32"/>
          <p:cNvSpPr txBox="1"/>
          <p:nvPr/>
        </p:nvSpPr>
        <p:spPr>
          <a:xfrm>
            <a:off x="10261375" y="3606559"/>
            <a:ext cx="2370044" cy="385763"/>
          </a:xfrm>
          <a:prstGeom prst="rect">
            <a:avLst/>
          </a:prstGeom>
        </p:spPr>
        <p:txBody>
          <a:bodyPr lIns="0" tIns="0" rIns="0" bIns="0" rtlCol="0" anchor="t">
            <a:spAutoFit/>
          </a:bodyPr>
          <a:lstStyle/>
          <a:p>
            <a:pPr marL="0" lvl="0" indent="0" algn="l">
              <a:lnSpc>
                <a:spcPts val="2759"/>
              </a:lnSpc>
              <a:spcBef>
                <a:spcPct val="0"/>
              </a:spcBef>
            </a:pPr>
            <a:r>
              <a:rPr lang="en-US" sz="2299" b="1" spc="-112" dirty="0">
                <a:solidFill>
                  <a:srgbClr val="000000"/>
                </a:solidFill>
                <a:latin typeface="Helvetica World Bold"/>
                <a:ea typeface="Helvetica World Bold"/>
                <a:cs typeface="Helvetica World Bold"/>
                <a:sym typeface="Helvetica World Bold"/>
              </a:rPr>
              <a:t>Sean Bergin</a:t>
            </a:r>
          </a:p>
        </p:txBody>
      </p:sp>
      <p:sp>
        <p:nvSpPr>
          <p:cNvPr id="33" name="TextBox 33"/>
          <p:cNvSpPr txBox="1"/>
          <p:nvPr/>
        </p:nvSpPr>
        <p:spPr>
          <a:xfrm>
            <a:off x="10261375" y="4214324"/>
            <a:ext cx="2039987" cy="190500"/>
          </a:xfrm>
          <a:prstGeom prst="rect">
            <a:avLst/>
          </a:prstGeom>
        </p:spPr>
        <p:txBody>
          <a:bodyPr lIns="0" tIns="0" rIns="0" bIns="0" rtlCol="0" anchor="t">
            <a:spAutoFit/>
          </a:bodyPr>
          <a:lstStyle/>
          <a:p>
            <a:pPr marL="0" lvl="0" indent="0" algn="ctr">
              <a:lnSpc>
                <a:spcPts val="1439"/>
              </a:lnSpc>
              <a:spcBef>
                <a:spcPct val="0"/>
              </a:spcBef>
            </a:pPr>
            <a:r>
              <a:rPr lang="en-US" sz="1199" b="1" dirty="0">
                <a:solidFill>
                  <a:srgbClr val="1F92C8"/>
                </a:solidFill>
                <a:latin typeface="Lato Heavy"/>
                <a:ea typeface="Lato Heavy"/>
                <a:cs typeface="Lato Heavy"/>
                <a:sym typeface="Lato Heavy"/>
              </a:rPr>
              <a:t>PRESIDENT</a:t>
            </a:r>
            <a:r>
              <a:rPr lang="en-US" sz="1199" b="1" u="none" strike="noStrike" dirty="0">
                <a:solidFill>
                  <a:srgbClr val="1F92C8"/>
                </a:solidFill>
                <a:latin typeface="Lato Heavy"/>
                <a:ea typeface="Lato Heavy"/>
                <a:cs typeface="Lato Heavy"/>
                <a:sym typeface="Lato Heavy"/>
              </a:rPr>
              <a:t> &amp; CO-FOUNDER</a:t>
            </a:r>
          </a:p>
        </p:txBody>
      </p:sp>
      <p:grpSp>
        <p:nvGrpSpPr>
          <p:cNvPr id="34" name="Group 34"/>
          <p:cNvGrpSpPr/>
          <p:nvPr/>
        </p:nvGrpSpPr>
        <p:grpSpPr>
          <a:xfrm>
            <a:off x="15165883" y="3256318"/>
            <a:ext cx="1472006" cy="1472006"/>
            <a:chOff x="0" y="0"/>
            <a:chExt cx="13716000" cy="13716000"/>
          </a:xfrm>
        </p:grpSpPr>
        <p:sp>
          <p:nvSpPr>
            <p:cNvPr id="35" name="Freeform 35"/>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8" cstate="email">
                <a:extLst>
                  <a:ext uri="{28A0092B-C50C-407E-A947-70E740481C1C}">
                    <a14:useLocalDpi xmlns:a14="http://schemas.microsoft.com/office/drawing/2010/main"/>
                  </a:ext>
                </a:extLst>
              </a:blip>
              <a:stretch>
                <a:fillRect/>
              </a:stretch>
            </a:blipFill>
            <a:ln w="9525" cap="sq">
              <a:solidFill>
                <a:srgbClr val="AEBFCD"/>
              </a:solidFill>
              <a:prstDash val="solid"/>
              <a:miter/>
            </a:ln>
          </p:spPr>
          <p:txBody>
            <a:bodyPr/>
            <a:lstStyle/>
            <a:p>
              <a:endParaRPr lang="en-TH"/>
            </a:p>
          </p:txBody>
        </p:sp>
      </p:grpSp>
      <p:sp>
        <p:nvSpPr>
          <p:cNvPr id="36" name="TextBox 36"/>
          <p:cNvSpPr txBox="1"/>
          <p:nvPr/>
        </p:nvSpPr>
        <p:spPr>
          <a:xfrm>
            <a:off x="10261375" y="4978950"/>
            <a:ext cx="6070027" cy="3343275"/>
          </a:xfrm>
          <a:prstGeom prst="rect">
            <a:avLst/>
          </a:prstGeom>
        </p:spPr>
        <p:txBody>
          <a:bodyPr lIns="0" tIns="0" rIns="0" bIns="0" rtlCol="0" anchor="t">
            <a:spAutoFit/>
          </a:bodyPr>
          <a:lstStyle/>
          <a:p>
            <a:pPr algn="l">
              <a:lnSpc>
                <a:spcPts val="2400"/>
              </a:lnSpc>
            </a:pPr>
            <a:r>
              <a:rPr lang="en-US" sz="1500" dirty="0">
                <a:solidFill>
                  <a:srgbClr val="000000"/>
                </a:solidFill>
                <a:latin typeface="Helvetica World"/>
                <a:ea typeface="Helvetica World"/>
                <a:cs typeface="Helvetica World"/>
                <a:sym typeface="Helvetica World"/>
              </a:rPr>
              <a:t>Under his leadership, APTelecom has expanded its reach and generated significant revenue through strategic consulting services. Bergin's expertise in emerging markets has contributed to the company's unique position in the industry. He has also been instrumental in APTelecom's charitable initiatives, such as the "State of Subsea" series. </a:t>
            </a:r>
          </a:p>
          <a:p>
            <a:pPr algn="l">
              <a:lnSpc>
                <a:spcPts val="2400"/>
              </a:lnSpc>
            </a:pPr>
            <a:endParaRPr lang="en-US" sz="1500" dirty="0">
              <a:solidFill>
                <a:srgbClr val="000000"/>
              </a:solidFill>
              <a:latin typeface="Helvetica World"/>
              <a:ea typeface="Helvetica World"/>
              <a:cs typeface="Helvetica World"/>
              <a:sym typeface="Helvetica World"/>
            </a:endParaRPr>
          </a:p>
          <a:p>
            <a:pPr marL="0" lvl="0" indent="0" algn="l">
              <a:lnSpc>
                <a:spcPts val="2400"/>
              </a:lnSpc>
              <a:spcBef>
                <a:spcPct val="0"/>
              </a:spcBef>
            </a:pPr>
            <a:r>
              <a:rPr lang="en-US" sz="1500" dirty="0">
                <a:solidFill>
                  <a:srgbClr val="000000"/>
                </a:solidFill>
                <a:latin typeface="Helvetica World"/>
                <a:ea typeface="Helvetica World"/>
                <a:cs typeface="Helvetica World"/>
                <a:sym typeface="Helvetica World"/>
              </a:rPr>
              <a:t>With a strong track record in telecom management and a deep understanding of international markets, Bergin continues to be a driving force behind APTelecom's success. His leadership, coupled with his expertise in emerging markets, positions the company well for continued growth and innovation in the years to come.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1033462"/>
            <a:ext cx="16230600" cy="0"/>
          </a:xfrm>
          <a:prstGeom prst="line">
            <a:avLst/>
          </a:prstGeom>
          <a:ln w="9525" cap="flat">
            <a:solidFill>
              <a:srgbClr val="000000"/>
            </a:solidFill>
            <a:prstDash val="solid"/>
            <a:headEnd type="none" w="sm" len="sm"/>
            <a:tailEnd type="none" w="sm" len="sm"/>
          </a:ln>
        </p:spPr>
        <p:txBody>
          <a:bodyPr/>
          <a:lstStyle/>
          <a:p>
            <a:endParaRPr lang="en-TH"/>
          </a:p>
        </p:txBody>
      </p:sp>
      <p:sp>
        <p:nvSpPr>
          <p:cNvPr id="3" name="AutoShape 3"/>
          <p:cNvSpPr/>
          <p:nvPr/>
        </p:nvSpPr>
        <p:spPr>
          <a:xfrm>
            <a:off x="1028700" y="9253538"/>
            <a:ext cx="16230600" cy="0"/>
          </a:xfrm>
          <a:prstGeom prst="line">
            <a:avLst/>
          </a:prstGeom>
          <a:ln w="9525" cap="flat">
            <a:solidFill>
              <a:srgbClr val="000000"/>
            </a:solidFill>
            <a:prstDash val="solid"/>
            <a:headEnd type="none" w="sm" len="sm"/>
            <a:tailEnd type="none" w="sm" len="sm"/>
          </a:ln>
        </p:spPr>
        <p:txBody>
          <a:bodyPr/>
          <a:lstStyle/>
          <a:p>
            <a:endParaRPr lang="en-TH"/>
          </a:p>
        </p:txBody>
      </p:sp>
      <p:grpSp>
        <p:nvGrpSpPr>
          <p:cNvPr id="4" name="Group 4"/>
          <p:cNvGrpSpPr/>
          <p:nvPr/>
        </p:nvGrpSpPr>
        <p:grpSpPr>
          <a:xfrm>
            <a:off x="13855827" y="9486706"/>
            <a:ext cx="3403473" cy="562451"/>
            <a:chOff x="0" y="0"/>
            <a:chExt cx="4537964" cy="749935"/>
          </a:xfrm>
        </p:grpSpPr>
        <p:sp>
          <p:nvSpPr>
            <p:cNvPr id="5" name="Freeform 5"/>
            <p:cNvSpPr/>
            <p:nvPr/>
          </p:nvSpPr>
          <p:spPr>
            <a:xfrm>
              <a:off x="0" y="0"/>
              <a:ext cx="4537964" cy="749935"/>
            </a:xfrm>
            <a:custGeom>
              <a:avLst/>
              <a:gdLst/>
              <a:ahLst/>
              <a:cxnLst/>
              <a:rect l="l" t="t" r="r" b="b"/>
              <a:pathLst>
                <a:path w="4537964" h="749935">
                  <a:moveTo>
                    <a:pt x="0" y="0"/>
                  </a:moveTo>
                  <a:lnTo>
                    <a:pt x="4537964" y="0"/>
                  </a:lnTo>
                  <a:lnTo>
                    <a:pt x="4537964" y="749935"/>
                  </a:lnTo>
                  <a:lnTo>
                    <a:pt x="0" y="749935"/>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TH"/>
            </a:p>
          </p:txBody>
        </p:sp>
      </p:grpSp>
      <p:sp>
        <p:nvSpPr>
          <p:cNvPr id="6" name="Freeform 6"/>
          <p:cNvSpPr/>
          <p:nvPr/>
        </p:nvSpPr>
        <p:spPr>
          <a:xfrm>
            <a:off x="16165131" y="1274841"/>
            <a:ext cx="729831" cy="417994"/>
          </a:xfrm>
          <a:custGeom>
            <a:avLst/>
            <a:gdLst/>
            <a:ahLst/>
            <a:cxnLst/>
            <a:rect l="l" t="t" r="r" b="b"/>
            <a:pathLst>
              <a:path w="729831" h="417994">
                <a:moveTo>
                  <a:pt x="0" y="0"/>
                </a:moveTo>
                <a:lnTo>
                  <a:pt x="729831" y="0"/>
                </a:lnTo>
                <a:lnTo>
                  <a:pt x="729831" y="417994"/>
                </a:lnTo>
                <a:lnTo>
                  <a:pt x="0" y="41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TH"/>
          </a:p>
        </p:txBody>
      </p:sp>
      <p:sp>
        <p:nvSpPr>
          <p:cNvPr id="7" name="Freeform 7"/>
          <p:cNvSpPr/>
          <p:nvPr/>
        </p:nvSpPr>
        <p:spPr>
          <a:xfrm>
            <a:off x="269142" y="8951946"/>
            <a:ext cx="301215" cy="301592"/>
          </a:xfrm>
          <a:custGeom>
            <a:avLst/>
            <a:gdLst/>
            <a:ahLst/>
            <a:cxnLst/>
            <a:rect l="l" t="t" r="r" b="b"/>
            <a:pathLst>
              <a:path w="301215" h="301592">
                <a:moveTo>
                  <a:pt x="0" y="0"/>
                </a:moveTo>
                <a:lnTo>
                  <a:pt x="301214" y="0"/>
                </a:lnTo>
                <a:lnTo>
                  <a:pt x="301214" y="301592"/>
                </a:lnTo>
                <a:lnTo>
                  <a:pt x="0" y="30159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TH"/>
          </a:p>
        </p:txBody>
      </p:sp>
      <p:sp>
        <p:nvSpPr>
          <p:cNvPr id="8" name="AutoShape 8"/>
          <p:cNvSpPr/>
          <p:nvPr/>
        </p:nvSpPr>
        <p:spPr>
          <a:xfrm flipH="1" flipV="1">
            <a:off x="9148762" y="3281840"/>
            <a:ext cx="0" cy="5971698"/>
          </a:xfrm>
          <a:prstGeom prst="line">
            <a:avLst/>
          </a:prstGeom>
          <a:ln w="9525" cap="flat">
            <a:solidFill>
              <a:srgbClr val="000000"/>
            </a:solidFill>
            <a:prstDash val="solid"/>
            <a:headEnd type="none" w="sm" len="sm"/>
            <a:tailEnd type="none" w="sm" len="sm"/>
          </a:ln>
        </p:spPr>
        <p:txBody>
          <a:bodyPr/>
          <a:lstStyle/>
          <a:p>
            <a:endParaRPr lang="en-TH"/>
          </a:p>
        </p:txBody>
      </p:sp>
      <p:sp>
        <p:nvSpPr>
          <p:cNvPr id="9" name="AutoShape 9"/>
          <p:cNvSpPr/>
          <p:nvPr/>
        </p:nvSpPr>
        <p:spPr>
          <a:xfrm>
            <a:off x="1028700" y="3286602"/>
            <a:ext cx="16230600" cy="0"/>
          </a:xfrm>
          <a:prstGeom prst="line">
            <a:avLst/>
          </a:prstGeom>
          <a:ln w="9525" cap="flat">
            <a:solidFill>
              <a:srgbClr val="000000"/>
            </a:solidFill>
            <a:prstDash val="solid"/>
            <a:headEnd type="none" w="sm" len="sm"/>
            <a:tailEnd type="none" w="sm" len="sm"/>
          </a:ln>
        </p:spPr>
        <p:txBody>
          <a:bodyPr/>
          <a:lstStyle/>
          <a:p>
            <a:endParaRPr lang="en-TH"/>
          </a:p>
        </p:txBody>
      </p:sp>
      <p:sp>
        <p:nvSpPr>
          <p:cNvPr id="10" name="Freeform 10"/>
          <p:cNvSpPr/>
          <p:nvPr/>
        </p:nvSpPr>
        <p:spPr>
          <a:xfrm>
            <a:off x="5049286" y="6858715"/>
            <a:ext cx="2943993" cy="1961435"/>
          </a:xfrm>
          <a:custGeom>
            <a:avLst/>
            <a:gdLst/>
            <a:ahLst/>
            <a:cxnLst/>
            <a:rect l="l" t="t" r="r" b="b"/>
            <a:pathLst>
              <a:path w="2943993" h="1961435">
                <a:moveTo>
                  <a:pt x="0" y="0"/>
                </a:moveTo>
                <a:lnTo>
                  <a:pt x="2943993" y="0"/>
                </a:lnTo>
                <a:lnTo>
                  <a:pt x="2943993" y="1961435"/>
                </a:lnTo>
                <a:lnTo>
                  <a:pt x="0" y="1961435"/>
                </a:lnTo>
                <a:lnTo>
                  <a:pt x="0" y="0"/>
                </a:ln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endParaRPr lang="en-TH"/>
          </a:p>
        </p:txBody>
      </p:sp>
      <p:sp>
        <p:nvSpPr>
          <p:cNvPr id="11" name="Freeform 11"/>
          <p:cNvSpPr/>
          <p:nvPr/>
        </p:nvSpPr>
        <p:spPr>
          <a:xfrm>
            <a:off x="15234190" y="5741107"/>
            <a:ext cx="1295856" cy="1295856"/>
          </a:xfrm>
          <a:custGeom>
            <a:avLst/>
            <a:gdLst/>
            <a:ahLst/>
            <a:cxnLst/>
            <a:rect l="l" t="t" r="r" b="b"/>
            <a:pathLst>
              <a:path w="1295856" h="1295856">
                <a:moveTo>
                  <a:pt x="0" y="0"/>
                </a:moveTo>
                <a:lnTo>
                  <a:pt x="1295856" y="0"/>
                </a:lnTo>
                <a:lnTo>
                  <a:pt x="1295856" y="1295856"/>
                </a:lnTo>
                <a:lnTo>
                  <a:pt x="0" y="1295856"/>
                </a:lnTo>
                <a:lnTo>
                  <a:pt x="0" y="0"/>
                </a:lnTo>
                <a:close/>
              </a:path>
            </a:pathLst>
          </a:custGeom>
          <a:blipFill>
            <a:blip r:embed="rId8" cstate="email">
              <a:extLst>
                <a:ext uri="{28A0092B-C50C-407E-A947-70E740481C1C}">
                  <a14:useLocalDpi xmlns:a14="http://schemas.microsoft.com/office/drawing/2010/main"/>
                </a:ext>
              </a:extLst>
            </a:blip>
            <a:stretch>
              <a:fillRect/>
            </a:stretch>
          </a:blipFill>
        </p:spPr>
        <p:txBody>
          <a:bodyPr/>
          <a:lstStyle/>
          <a:p>
            <a:endParaRPr lang="en-TH"/>
          </a:p>
        </p:txBody>
      </p:sp>
      <p:sp>
        <p:nvSpPr>
          <p:cNvPr id="12" name="Freeform 12"/>
          <p:cNvSpPr/>
          <p:nvPr/>
        </p:nvSpPr>
        <p:spPr>
          <a:xfrm>
            <a:off x="15326609" y="7605030"/>
            <a:ext cx="1568353" cy="1215120"/>
          </a:xfrm>
          <a:custGeom>
            <a:avLst/>
            <a:gdLst/>
            <a:ahLst/>
            <a:cxnLst/>
            <a:rect l="l" t="t" r="r" b="b"/>
            <a:pathLst>
              <a:path w="1568353" h="1215120">
                <a:moveTo>
                  <a:pt x="0" y="0"/>
                </a:moveTo>
                <a:lnTo>
                  <a:pt x="1568353" y="0"/>
                </a:lnTo>
                <a:lnTo>
                  <a:pt x="1568353" y="1215120"/>
                </a:lnTo>
                <a:lnTo>
                  <a:pt x="0" y="1215120"/>
                </a:lnTo>
                <a:lnTo>
                  <a:pt x="0" y="0"/>
                </a:lnTo>
                <a:close/>
              </a:path>
            </a:pathLst>
          </a:custGeom>
          <a:blipFill>
            <a:blip r:embed="rId9"/>
            <a:stretch>
              <a:fillRect/>
            </a:stretch>
          </a:blipFill>
        </p:spPr>
        <p:txBody>
          <a:bodyPr/>
          <a:lstStyle/>
          <a:p>
            <a:endParaRPr lang="en-TH"/>
          </a:p>
        </p:txBody>
      </p:sp>
      <p:sp>
        <p:nvSpPr>
          <p:cNvPr id="13" name="TextBox 13"/>
          <p:cNvSpPr txBox="1"/>
          <p:nvPr/>
        </p:nvSpPr>
        <p:spPr>
          <a:xfrm>
            <a:off x="1028700" y="9677206"/>
            <a:ext cx="4020586" cy="209550"/>
          </a:xfrm>
          <a:prstGeom prst="rect">
            <a:avLst/>
          </a:prstGeom>
        </p:spPr>
        <p:txBody>
          <a:bodyPr lIns="0" tIns="0" rIns="0" bIns="0" rtlCol="0" anchor="t">
            <a:spAutoFit/>
          </a:bodyPr>
          <a:lstStyle/>
          <a:p>
            <a:pPr algn="l">
              <a:lnSpc>
                <a:spcPts val="1438"/>
              </a:lnSpc>
            </a:pPr>
            <a:r>
              <a:rPr lang="en-US" sz="1200" dirty="0">
                <a:solidFill>
                  <a:srgbClr val="000000"/>
                </a:solidFill>
                <a:latin typeface="Inter"/>
                <a:ea typeface="Inter"/>
                <a:cs typeface="Inter"/>
                <a:sym typeface="Inter"/>
              </a:rPr>
              <a:t>Copyright © 2024 APTelecom</a:t>
            </a:r>
          </a:p>
        </p:txBody>
      </p:sp>
      <p:sp>
        <p:nvSpPr>
          <p:cNvPr id="14" name="TextBox 14"/>
          <p:cNvSpPr txBox="1"/>
          <p:nvPr/>
        </p:nvSpPr>
        <p:spPr>
          <a:xfrm>
            <a:off x="6205521" y="9677206"/>
            <a:ext cx="4020586" cy="209550"/>
          </a:xfrm>
          <a:prstGeom prst="rect">
            <a:avLst/>
          </a:prstGeom>
        </p:spPr>
        <p:txBody>
          <a:bodyPr lIns="0" tIns="0" rIns="0" bIns="0" rtlCol="0" anchor="t">
            <a:spAutoFit/>
          </a:bodyPr>
          <a:lstStyle/>
          <a:p>
            <a:pPr algn="ctr">
              <a:lnSpc>
                <a:spcPts val="1438"/>
              </a:lnSpc>
            </a:pPr>
            <a:r>
              <a:rPr lang="en-US" sz="1200" b="1" i="1" dirty="0">
                <a:solidFill>
                  <a:srgbClr val="000000"/>
                </a:solidFill>
                <a:latin typeface="Inter Bold Italics"/>
                <a:ea typeface="Inter Bold Italics"/>
                <a:cs typeface="Inter Bold Italics"/>
                <a:sym typeface="Inter Bold Italics"/>
              </a:rPr>
              <a:t>Strictly Confidential </a:t>
            </a:r>
          </a:p>
        </p:txBody>
      </p:sp>
      <p:sp>
        <p:nvSpPr>
          <p:cNvPr id="15" name="TextBox 15"/>
          <p:cNvSpPr txBox="1"/>
          <p:nvPr/>
        </p:nvSpPr>
        <p:spPr>
          <a:xfrm>
            <a:off x="1028700" y="1664260"/>
            <a:ext cx="14315714" cy="704659"/>
          </a:xfrm>
          <a:prstGeom prst="rect">
            <a:avLst/>
          </a:prstGeom>
        </p:spPr>
        <p:txBody>
          <a:bodyPr lIns="0" tIns="0" rIns="0" bIns="0" rtlCol="0" anchor="t">
            <a:spAutoFit/>
          </a:bodyPr>
          <a:lstStyle/>
          <a:p>
            <a:pPr marL="0" lvl="0" indent="0" algn="l">
              <a:lnSpc>
                <a:spcPts val="5140"/>
              </a:lnSpc>
              <a:spcBef>
                <a:spcPct val="0"/>
              </a:spcBef>
            </a:pPr>
            <a:r>
              <a:rPr lang="en-US" sz="4470" b="1" u="none" strike="noStrike" spc="-303" dirty="0">
                <a:solidFill>
                  <a:srgbClr val="000000"/>
                </a:solidFill>
                <a:latin typeface="Poppins Medium"/>
                <a:ea typeface="Poppins Medium"/>
                <a:cs typeface="Poppins Medium"/>
                <a:sym typeface="Poppins Medium"/>
              </a:rPr>
              <a:t>Our Core Philosophy: Giving Back and Work Ethics</a:t>
            </a:r>
          </a:p>
        </p:txBody>
      </p:sp>
      <p:sp>
        <p:nvSpPr>
          <p:cNvPr id="16" name="TextBox 16"/>
          <p:cNvSpPr txBox="1"/>
          <p:nvPr/>
        </p:nvSpPr>
        <p:spPr>
          <a:xfrm>
            <a:off x="1028700" y="3971828"/>
            <a:ext cx="7804006" cy="347662"/>
          </a:xfrm>
          <a:prstGeom prst="rect">
            <a:avLst/>
          </a:prstGeom>
        </p:spPr>
        <p:txBody>
          <a:bodyPr lIns="0" tIns="0" rIns="0" bIns="0" rtlCol="0" anchor="t">
            <a:spAutoFit/>
          </a:bodyPr>
          <a:lstStyle/>
          <a:p>
            <a:pPr algn="l">
              <a:lnSpc>
                <a:spcPts val="2520"/>
              </a:lnSpc>
              <a:spcBef>
                <a:spcPct val="0"/>
              </a:spcBef>
            </a:pPr>
            <a:r>
              <a:rPr lang="en-US" sz="2100" b="1" spc="-102" dirty="0">
                <a:solidFill>
                  <a:srgbClr val="000000"/>
                </a:solidFill>
                <a:latin typeface="Helvetica World Bold"/>
                <a:ea typeface="Helvetica World Bold"/>
                <a:cs typeface="Helvetica World Bold"/>
                <a:sym typeface="Helvetica World Bold"/>
              </a:rPr>
              <a:t>APTelecom believes in giving back to communities</a:t>
            </a:r>
          </a:p>
        </p:txBody>
      </p:sp>
      <p:sp>
        <p:nvSpPr>
          <p:cNvPr id="17" name="TextBox 17"/>
          <p:cNvSpPr txBox="1"/>
          <p:nvPr/>
        </p:nvSpPr>
        <p:spPr>
          <a:xfrm>
            <a:off x="1028700" y="4639390"/>
            <a:ext cx="7157857" cy="2870835"/>
          </a:xfrm>
          <a:prstGeom prst="rect">
            <a:avLst/>
          </a:prstGeom>
        </p:spPr>
        <p:txBody>
          <a:bodyPr lIns="0" tIns="0" rIns="0" bIns="0" rtlCol="0" anchor="t">
            <a:spAutoFit/>
          </a:bodyPr>
          <a:lstStyle/>
          <a:p>
            <a:pPr marL="0" lvl="0" indent="0" algn="l">
              <a:lnSpc>
                <a:spcPts val="2880"/>
              </a:lnSpc>
              <a:spcBef>
                <a:spcPct val="0"/>
              </a:spcBef>
            </a:pPr>
            <a:r>
              <a:rPr lang="en-US" sz="1800" u="none" strike="noStrike" dirty="0">
                <a:solidFill>
                  <a:srgbClr val="000000"/>
                </a:solidFill>
                <a:latin typeface="Helvetica World"/>
                <a:ea typeface="Helvetica World"/>
                <a:cs typeface="Helvetica World"/>
                <a:sym typeface="Helvetica World"/>
              </a:rPr>
              <a:t>We donate 10% of our profits to communities in the emerging markets in which we operate to support their sustainable growth and long-term stability.</a:t>
            </a:r>
          </a:p>
          <a:p>
            <a:pPr marL="0" lvl="0" indent="0" algn="l">
              <a:lnSpc>
                <a:spcPts val="2880"/>
              </a:lnSpc>
              <a:spcBef>
                <a:spcPct val="0"/>
              </a:spcBef>
            </a:pPr>
            <a:endParaRPr lang="en-US" sz="1800" u="none" strike="noStrike" dirty="0">
              <a:solidFill>
                <a:srgbClr val="000000"/>
              </a:solidFill>
              <a:latin typeface="Helvetica World"/>
              <a:ea typeface="Helvetica World"/>
              <a:cs typeface="Helvetica World"/>
              <a:sym typeface="Helvetica World"/>
            </a:endParaRPr>
          </a:p>
          <a:p>
            <a:pPr marL="0" lvl="0" indent="0" algn="l">
              <a:lnSpc>
                <a:spcPts val="2880"/>
              </a:lnSpc>
              <a:spcBef>
                <a:spcPct val="0"/>
              </a:spcBef>
            </a:pPr>
            <a:r>
              <a:rPr lang="en-US" sz="1800" u="none" strike="noStrike" dirty="0">
                <a:solidFill>
                  <a:srgbClr val="000000"/>
                </a:solidFill>
                <a:latin typeface="Helvetica World"/>
                <a:ea typeface="Helvetica World"/>
                <a:cs typeface="Helvetica World"/>
                <a:sym typeface="Helvetica World"/>
              </a:rPr>
              <a:t>These include a range of charitable organizations, including:</a:t>
            </a:r>
          </a:p>
          <a:p>
            <a:pPr marL="388620" lvl="1" indent="-194310" algn="l">
              <a:lnSpc>
                <a:spcPts val="2880"/>
              </a:lnSpc>
              <a:buFont typeface="Arial"/>
              <a:buChar char="•"/>
            </a:pPr>
            <a:r>
              <a:rPr lang="en-US" sz="1800" u="none" strike="noStrike" dirty="0">
                <a:solidFill>
                  <a:srgbClr val="000000"/>
                </a:solidFill>
                <a:latin typeface="Helvetica World"/>
                <a:ea typeface="Helvetica World"/>
                <a:cs typeface="Helvetica World"/>
                <a:sym typeface="Helvetica World"/>
              </a:rPr>
              <a:t>Bloom Again Foundation</a:t>
            </a:r>
          </a:p>
          <a:p>
            <a:pPr marL="388620" lvl="1" indent="-194310" algn="l">
              <a:lnSpc>
                <a:spcPts val="2880"/>
              </a:lnSpc>
              <a:buFont typeface="Arial"/>
              <a:buChar char="•"/>
            </a:pPr>
            <a:r>
              <a:rPr lang="en-US" sz="1800" u="none" strike="noStrike" dirty="0">
                <a:solidFill>
                  <a:srgbClr val="000000"/>
                </a:solidFill>
                <a:latin typeface="Helvetica World"/>
                <a:ea typeface="Helvetica World"/>
                <a:cs typeface="Helvetica World"/>
                <a:sym typeface="Helvetica World"/>
              </a:rPr>
              <a:t>Friends International</a:t>
            </a:r>
          </a:p>
          <a:p>
            <a:pPr marL="388620" lvl="1" indent="-194310" algn="l">
              <a:lnSpc>
                <a:spcPts val="2880"/>
              </a:lnSpc>
              <a:buFont typeface="Arial"/>
              <a:buChar char="•"/>
            </a:pPr>
            <a:r>
              <a:rPr lang="en-US" sz="1800" u="none" strike="noStrike" dirty="0">
                <a:solidFill>
                  <a:srgbClr val="000000"/>
                </a:solidFill>
                <a:latin typeface="Helvetica World"/>
                <a:ea typeface="Helvetica World"/>
                <a:cs typeface="Helvetica World"/>
                <a:sym typeface="Helvetica World"/>
              </a:rPr>
              <a:t>PTC Academy</a:t>
            </a:r>
          </a:p>
        </p:txBody>
      </p:sp>
      <p:sp>
        <p:nvSpPr>
          <p:cNvPr id="18" name="TextBox 18"/>
          <p:cNvSpPr txBox="1"/>
          <p:nvPr/>
        </p:nvSpPr>
        <p:spPr>
          <a:xfrm>
            <a:off x="9965426" y="3971828"/>
            <a:ext cx="6564620" cy="347662"/>
          </a:xfrm>
          <a:prstGeom prst="rect">
            <a:avLst/>
          </a:prstGeom>
        </p:spPr>
        <p:txBody>
          <a:bodyPr lIns="0" tIns="0" rIns="0" bIns="0" rtlCol="0" anchor="t">
            <a:spAutoFit/>
          </a:bodyPr>
          <a:lstStyle/>
          <a:p>
            <a:pPr algn="just">
              <a:lnSpc>
                <a:spcPts val="2520"/>
              </a:lnSpc>
              <a:spcBef>
                <a:spcPct val="0"/>
              </a:spcBef>
            </a:pPr>
            <a:r>
              <a:rPr lang="en-US" sz="2100" b="1" spc="-102" dirty="0">
                <a:solidFill>
                  <a:srgbClr val="000000"/>
                </a:solidFill>
                <a:latin typeface="Helvetica World Bold"/>
                <a:ea typeface="Helvetica World Bold"/>
                <a:cs typeface="Helvetica World Bold"/>
                <a:sym typeface="Helvetica World Bold"/>
              </a:rPr>
              <a:t>We adhere to strict Work Ethics</a:t>
            </a:r>
          </a:p>
        </p:txBody>
      </p:sp>
      <p:sp>
        <p:nvSpPr>
          <p:cNvPr id="19" name="TextBox 19"/>
          <p:cNvSpPr txBox="1"/>
          <p:nvPr/>
        </p:nvSpPr>
        <p:spPr>
          <a:xfrm>
            <a:off x="9965426" y="4639390"/>
            <a:ext cx="6700754" cy="699135"/>
          </a:xfrm>
          <a:prstGeom prst="rect">
            <a:avLst/>
          </a:prstGeom>
        </p:spPr>
        <p:txBody>
          <a:bodyPr lIns="0" tIns="0" rIns="0" bIns="0" rtlCol="0" anchor="t">
            <a:spAutoFit/>
          </a:bodyPr>
          <a:lstStyle/>
          <a:p>
            <a:pPr algn="just">
              <a:lnSpc>
                <a:spcPts val="2880"/>
              </a:lnSpc>
            </a:pPr>
            <a:r>
              <a:rPr lang="en-US" sz="1800" dirty="0">
                <a:solidFill>
                  <a:srgbClr val="000000"/>
                </a:solidFill>
                <a:latin typeface="Helvetica World"/>
                <a:ea typeface="Helvetica World"/>
                <a:cs typeface="Helvetica World"/>
                <a:sym typeface="Helvetica World"/>
              </a:rPr>
              <a:t>APTelecom abides by the FCPA act and adheres to the highest standards of ethics and conduct.</a:t>
            </a:r>
          </a:p>
        </p:txBody>
      </p:sp>
      <p:sp>
        <p:nvSpPr>
          <p:cNvPr id="20" name="TextBox 20"/>
          <p:cNvSpPr txBox="1"/>
          <p:nvPr/>
        </p:nvSpPr>
        <p:spPr>
          <a:xfrm>
            <a:off x="9965425" y="8010660"/>
            <a:ext cx="4205691" cy="334194"/>
          </a:xfrm>
          <a:prstGeom prst="rect">
            <a:avLst/>
          </a:prstGeom>
        </p:spPr>
        <p:txBody>
          <a:bodyPr wrap="square" lIns="0" tIns="0" rIns="0" bIns="0" rtlCol="0" anchor="t">
            <a:spAutoFit/>
          </a:bodyPr>
          <a:lstStyle/>
          <a:p>
            <a:pPr marL="388620" lvl="1" indent="-194310" algn="just">
              <a:lnSpc>
                <a:spcPts val="2880"/>
              </a:lnSpc>
              <a:buFont typeface="Arial"/>
              <a:buChar char="•"/>
            </a:pPr>
            <a:r>
              <a:rPr lang="en-US" sz="1800" b="1" u="none" strike="noStrike" spc="-72" dirty="0">
                <a:solidFill>
                  <a:srgbClr val="000000"/>
                </a:solidFill>
                <a:latin typeface="Inter Semi-Bold"/>
                <a:ea typeface="Inter Semi-Bold"/>
                <a:cs typeface="Inter Semi-Bold"/>
                <a:sym typeface="Inter Semi-Bold"/>
              </a:rPr>
              <a:t>We are anti-corruption compliant</a:t>
            </a:r>
          </a:p>
        </p:txBody>
      </p:sp>
      <p:sp>
        <p:nvSpPr>
          <p:cNvPr id="21" name="TextBox 21"/>
          <p:cNvSpPr txBox="1"/>
          <p:nvPr/>
        </p:nvSpPr>
        <p:spPr>
          <a:xfrm>
            <a:off x="9965426" y="6006130"/>
            <a:ext cx="4780645" cy="1077987"/>
          </a:xfrm>
          <a:prstGeom prst="rect">
            <a:avLst/>
          </a:prstGeom>
        </p:spPr>
        <p:txBody>
          <a:bodyPr lIns="0" tIns="0" rIns="0" bIns="0" rtlCol="0" anchor="t">
            <a:spAutoFit/>
          </a:bodyPr>
          <a:lstStyle/>
          <a:p>
            <a:pPr marL="388620" lvl="1" indent="-194310">
              <a:lnSpc>
                <a:spcPts val="2880"/>
              </a:lnSpc>
              <a:buFont typeface="Arial"/>
              <a:buChar char="•"/>
            </a:pPr>
            <a:r>
              <a:rPr lang="en-US" sz="1800" b="1" spc="-72" dirty="0">
                <a:solidFill>
                  <a:srgbClr val="000000"/>
                </a:solidFill>
                <a:latin typeface="Inter Semi-Bold"/>
                <a:ea typeface="Inter Semi-Bold"/>
                <a:cs typeface="Inter Semi-Bold"/>
                <a:sym typeface="Inter Semi-Bold"/>
              </a:rPr>
              <a:t>We operate within the parameters of the US FCPA (1977) UK Bribery Act (2010), etc.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337885" y="1033462"/>
            <a:ext cx="6921415" cy="8220075"/>
          </a:xfrm>
          <a:custGeom>
            <a:avLst/>
            <a:gdLst/>
            <a:ahLst/>
            <a:cxnLst/>
            <a:rect l="l" t="t" r="r" b="b"/>
            <a:pathLst>
              <a:path w="6921415" h="8220075">
                <a:moveTo>
                  <a:pt x="0" y="0"/>
                </a:moveTo>
                <a:lnTo>
                  <a:pt x="6921415" y="0"/>
                </a:lnTo>
                <a:lnTo>
                  <a:pt x="6921415" y="8220076"/>
                </a:lnTo>
                <a:lnTo>
                  <a:pt x="0" y="8220076"/>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TH"/>
          </a:p>
        </p:txBody>
      </p:sp>
      <p:sp>
        <p:nvSpPr>
          <p:cNvPr id="3" name="AutoShape 3"/>
          <p:cNvSpPr/>
          <p:nvPr/>
        </p:nvSpPr>
        <p:spPr>
          <a:xfrm>
            <a:off x="1028700" y="1033462"/>
            <a:ext cx="16230600" cy="0"/>
          </a:xfrm>
          <a:prstGeom prst="line">
            <a:avLst/>
          </a:prstGeom>
          <a:ln w="9525" cap="flat">
            <a:solidFill>
              <a:srgbClr val="000000"/>
            </a:solidFill>
            <a:prstDash val="solid"/>
            <a:headEnd type="none" w="sm" len="sm"/>
            <a:tailEnd type="none" w="sm" len="sm"/>
          </a:ln>
        </p:spPr>
        <p:txBody>
          <a:bodyPr/>
          <a:lstStyle/>
          <a:p>
            <a:endParaRPr lang="en-TH"/>
          </a:p>
        </p:txBody>
      </p:sp>
      <p:sp>
        <p:nvSpPr>
          <p:cNvPr id="4" name="AutoShape 4"/>
          <p:cNvSpPr/>
          <p:nvPr/>
        </p:nvSpPr>
        <p:spPr>
          <a:xfrm>
            <a:off x="1028700" y="9253538"/>
            <a:ext cx="16230600" cy="0"/>
          </a:xfrm>
          <a:prstGeom prst="line">
            <a:avLst/>
          </a:prstGeom>
          <a:ln w="9525" cap="flat">
            <a:solidFill>
              <a:srgbClr val="000000"/>
            </a:solidFill>
            <a:prstDash val="solid"/>
            <a:headEnd type="none" w="sm" len="sm"/>
            <a:tailEnd type="none" w="sm" len="sm"/>
          </a:ln>
        </p:spPr>
        <p:txBody>
          <a:bodyPr/>
          <a:lstStyle/>
          <a:p>
            <a:endParaRPr lang="en-TH"/>
          </a:p>
        </p:txBody>
      </p:sp>
      <p:grpSp>
        <p:nvGrpSpPr>
          <p:cNvPr id="5" name="Group 5"/>
          <p:cNvGrpSpPr/>
          <p:nvPr/>
        </p:nvGrpSpPr>
        <p:grpSpPr>
          <a:xfrm>
            <a:off x="13855827" y="9486706"/>
            <a:ext cx="3403473" cy="562451"/>
            <a:chOff x="0" y="0"/>
            <a:chExt cx="4537964" cy="749935"/>
          </a:xfrm>
        </p:grpSpPr>
        <p:sp>
          <p:nvSpPr>
            <p:cNvPr id="6" name="Freeform 6"/>
            <p:cNvSpPr/>
            <p:nvPr/>
          </p:nvSpPr>
          <p:spPr>
            <a:xfrm>
              <a:off x="0" y="0"/>
              <a:ext cx="4537964" cy="749935"/>
            </a:xfrm>
            <a:custGeom>
              <a:avLst/>
              <a:gdLst/>
              <a:ahLst/>
              <a:cxnLst/>
              <a:rect l="l" t="t" r="r" b="b"/>
              <a:pathLst>
                <a:path w="4537964" h="749935">
                  <a:moveTo>
                    <a:pt x="0" y="0"/>
                  </a:moveTo>
                  <a:lnTo>
                    <a:pt x="4537964" y="0"/>
                  </a:lnTo>
                  <a:lnTo>
                    <a:pt x="4537964" y="749935"/>
                  </a:lnTo>
                  <a:lnTo>
                    <a:pt x="0" y="749935"/>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TH"/>
            </a:p>
          </p:txBody>
        </p:sp>
      </p:grpSp>
      <p:sp>
        <p:nvSpPr>
          <p:cNvPr id="7" name="Freeform 7"/>
          <p:cNvSpPr/>
          <p:nvPr/>
        </p:nvSpPr>
        <p:spPr>
          <a:xfrm>
            <a:off x="11531832" y="7977008"/>
            <a:ext cx="4998214" cy="826006"/>
          </a:xfrm>
          <a:custGeom>
            <a:avLst/>
            <a:gdLst/>
            <a:ahLst/>
            <a:cxnLst/>
            <a:rect l="l" t="t" r="r" b="b"/>
            <a:pathLst>
              <a:path w="4998214" h="826006">
                <a:moveTo>
                  <a:pt x="0" y="0"/>
                </a:moveTo>
                <a:lnTo>
                  <a:pt x="4998214" y="0"/>
                </a:lnTo>
                <a:lnTo>
                  <a:pt x="4998214" y="826006"/>
                </a:lnTo>
                <a:lnTo>
                  <a:pt x="0" y="826006"/>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TH"/>
          </a:p>
        </p:txBody>
      </p:sp>
      <p:sp>
        <p:nvSpPr>
          <p:cNvPr id="8" name="Freeform 8"/>
          <p:cNvSpPr/>
          <p:nvPr/>
        </p:nvSpPr>
        <p:spPr>
          <a:xfrm>
            <a:off x="16165131" y="1274841"/>
            <a:ext cx="729831" cy="417994"/>
          </a:xfrm>
          <a:custGeom>
            <a:avLst/>
            <a:gdLst/>
            <a:ahLst/>
            <a:cxnLst/>
            <a:rect l="l" t="t" r="r" b="b"/>
            <a:pathLst>
              <a:path w="729831" h="417994">
                <a:moveTo>
                  <a:pt x="0" y="0"/>
                </a:moveTo>
                <a:lnTo>
                  <a:pt x="729831" y="0"/>
                </a:lnTo>
                <a:lnTo>
                  <a:pt x="729831" y="417994"/>
                </a:lnTo>
                <a:lnTo>
                  <a:pt x="0" y="4179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TH"/>
          </a:p>
        </p:txBody>
      </p:sp>
      <p:sp>
        <p:nvSpPr>
          <p:cNvPr id="9" name="Freeform 9"/>
          <p:cNvSpPr/>
          <p:nvPr/>
        </p:nvSpPr>
        <p:spPr>
          <a:xfrm>
            <a:off x="269142" y="8951946"/>
            <a:ext cx="301215" cy="301592"/>
          </a:xfrm>
          <a:custGeom>
            <a:avLst/>
            <a:gdLst/>
            <a:ahLst/>
            <a:cxnLst/>
            <a:rect l="l" t="t" r="r" b="b"/>
            <a:pathLst>
              <a:path w="301215" h="301592">
                <a:moveTo>
                  <a:pt x="0" y="0"/>
                </a:moveTo>
                <a:lnTo>
                  <a:pt x="301214" y="0"/>
                </a:lnTo>
                <a:lnTo>
                  <a:pt x="301214" y="301592"/>
                </a:lnTo>
                <a:lnTo>
                  <a:pt x="0" y="3015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TH"/>
          </a:p>
        </p:txBody>
      </p:sp>
      <p:sp>
        <p:nvSpPr>
          <p:cNvPr id="10" name="TextBox 10"/>
          <p:cNvSpPr txBox="1"/>
          <p:nvPr/>
        </p:nvSpPr>
        <p:spPr>
          <a:xfrm>
            <a:off x="1028700" y="9677206"/>
            <a:ext cx="4020586" cy="209550"/>
          </a:xfrm>
          <a:prstGeom prst="rect">
            <a:avLst/>
          </a:prstGeom>
        </p:spPr>
        <p:txBody>
          <a:bodyPr lIns="0" tIns="0" rIns="0" bIns="0" rtlCol="0" anchor="t">
            <a:spAutoFit/>
          </a:bodyPr>
          <a:lstStyle/>
          <a:p>
            <a:pPr algn="l">
              <a:lnSpc>
                <a:spcPts val="1438"/>
              </a:lnSpc>
            </a:pPr>
            <a:r>
              <a:rPr lang="en-US" sz="1200" dirty="0">
                <a:solidFill>
                  <a:srgbClr val="000000"/>
                </a:solidFill>
                <a:latin typeface="Inter"/>
                <a:ea typeface="Inter"/>
                <a:cs typeface="Inter"/>
                <a:sym typeface="Inter"/>
              </a:rPr>
              <a:t>Copyright © 2024 APTelecom</a:t>
            </a:r>
          </a:p>
        </p:txBody>
      </p:sp>
      <p:sp>
        <p:nvSpPr>
          <p:cNvPr id="11" name="TextBox 11"/>
          <p:cNvSpPr txBox="1"/>
          <p:nvPr/>
        </p:nvSpPr>
        <p:spPr>
          <a:xfrm>
            <a:off x="6205521" y="9677206"/>
            <a:ext cx="4020586" cy="209550"/>
          </a:xfrm>
          <a:prstGeom prst="rect">
            <a:avLst/>
          </a:prstGeom>
        </p:spPr>
        <p:txBody>
          <a:bodyPr lIns="0" tIns="0" rIns="0" bIns="0" rtlCol="0" anchor="t">
            <a:spAutoFit/>
          </a:bodyPr>
          <a:lstStyle/>
          <a:p>
            <a:pPr algn="ctr">
              <a:lnSpc>
                <a:spcPts val="1438"/>
              </a:lnSpc>
            </a:pPr>
            <a:r>
              <a:rPr lang="en-US" sz="1200" b="1" i="1" dirty="0">
                <a:solidFill>
                  <a:srgbClr val="000000"/>
                </a:solidFill>
                <a:latin typeface="Inter Bold Italics"/>
                <a:ea typeface="Inter Bold Italics"/>
                <a:cs typeface="Inter Bold Italics"/>
                <a:sym typeface="Inter Bold Italics"/>
              </a:rPr>
              <a:t>Strictly Confidential </a:t>
            </a:r>
          </a:p>
        </p:txBody>
      </p:sp>
      <p:sp>
        <p:nvSpPr>
          <p:cNvPr id="12" name="TextBox 12"/>
          <p:cNvSpPr txBox="1"/>
          <p:nvPr/>
        </p:nvSpPr>
        <p:spPr>
          <a:xfrm>
            <a:off x="1028700" y="1352030"/>
            <a:ext cx="5176821" cy="1349038"/>
          </a:xfrm>
          <a:prstGeom prst="rect">
            <a:avLst/>
          </a:prstGeom>
        </p:spPr>
        <p:txBody>
          <a:bodyPr lIns="0" tIns="0" rIns="0" bIns="0" rtlCol="0" anchor="t">
            <a:spAutoFit/>
          </a:bodyPr>
          <a:lstStyle/>
          <a:p>
            <a:pPr marL="0" lvl="0" indent="0" algn="l">
              <a:lnSpc>
                <a:spcPts val="5143"/>
              </a:lnSpc>
            </a:pPr>
            <a:r>
              <a:rPr lang="en-US" sz="4472" u="none" strike="noStrike" spc="-304" dirty="0">
                <a:solidFill>
                  <a:srgbClr val="000000"/>
                </a:solidFill>
                <a:latin typeface="Poppins Light"/>
                <a:ea typeface="Poppins Light"/>
                <a:cs typeface="Poppins Light"/>
                <a:sym typeface="Poppins Light"/>
              </a:rPr>
              <a:t>Welcome to</a:t>
            </a:r>
            <a:r>
              <a:rPr lang="en-US" sz="4472" u="none" strike="noStrike" spc="-304" dirty="0">
                <a:solidFill>
                  <a:srgbClr val="000000"/>
                </a:solidFill>
                <a:latin typeface="Poppins"/>
                <a:ea typeface="Poppins"/>
                <a:cs typeface="Poppins"/>
                <a:sym typeface="Poppins"/>
              </a:rPr>
              <a:t> </a:t>
            </a:r>
            <a:r>
              <a:rPr lang="en-US" sz="4472" b="1" u="none" strike="noStrike" spc="-304" dirty="0">
                <a:solidFill>
                  <a:srgbClr val="000000"/>
                </a:solidFill>
                <a:latin typeface="Poppins Medium"/>
                <a:ea typeface="Poppins Medium"/>
                <a:cs typeface="Poppins Medium"/>
                <a:sym typeface="Poppins Medium"/>
              </a:rPr>
              <a:t>APTelecom </a:t>
            </a:r>
          </a:p>
        </p:txBody>
      </p:sp>
      <p:sp>
        <p:nvSpPr>
          <p:cNvPr id="14" name="Freeform 14"/>
          <p:cNvSpPr/>
          <p:nvPr/>
        </p:nvSpPr>
        <p:spPr>
          <a:xfrm rot="280889">
            <a:off x="14568609" y="4616474"/>
            <a:ext cx="2238729" cy="2238729"/>
          </a:xfrm>
          <a:custGeom>
            <a:avLst/>
            <a:gdLst/>
            <a:ahLst/>
            <a:cxnLst/>
            <a:rect l="l" t="t" r="r" b="b"/>
            <a:pathLst>
              <a:path w="2984972" h="2984972">
                <a:moveTo>
                  <a:pt x="0" y="0"/>
                </a:moveTo>
                <a:lnTo>
                  <a:pt x="2984972" y="0"/>
                </a:lnTo>
                <a:lnTo>
                  <a:pt x="2984972" y="2984972"/>
                </a:lnTo>
                <a:lnTo>
                  <a:pt x="0" y="298497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TH"/>
          </a:p>
        </p:txBody>
      </p:sp>
      <p:sp>
        <p:nvSpPr>
          <p:cNvPr id="15" name="TextBox 15"/>
          <p:cNvSpPr txBox="1"/>
          <p:nvPr/>
        </p:nvSpPr>
        <p:spPr>
          <a:xfrm rot="280889">
            <a:off x="14662649" y="5600557"/>
            <a:ext cx="2050646" cy="795290"/>
          </a:xfrm>
          <a:prstGeom prst="rect">
            <a:avLst/>
          </a:prstGeom>
        </p:spPr>
        <p:txBody>
          <a:bodyPr lIns="0" tIns="0" rIns="0" bIns="0" rtlCol="0" anchor="t">
            <a:spAutoFit/>
          </a:bodyPr>
          <a:lstStyle/>
          <a:p>
            <a:pPr algn="ctr">
              <a:lnSpc>
                <a:spcPts val="6117"/>
              </a:lnSpc>
            </a:pPr>
            <a:r>
              <a:rPr lang="en-US" sz="5365" b="1" dirty="0">
                <a:solidFill>
                  <a:srgbClr val="F2F2F2"/>
                </a:solidFill>
                <a:latin typeface="Oswald Bold"/>
                <a:ea typeface="Oswald Bold"/>
                <a:cs typeface="Oswald Bold"/>
                <a:sym typeface="Oswald Bold"/>
              </a:rPr>
              <a:t>2009</a:t>
            </a:r>
          </a:p>
        </p:txBody>
      </p:sp>
      <p:sp>
        <p:nvSpPr>
          <p:cNvPr id="16" name="TextBox 16"/>
          <p:cNvSpPr txBox="1"/>
          <p:nvPr/>
        </p:nvSpPr>
        <p:spPr>
          <a:xfrm rot="280889">
            <a:off x="15093397" y="5090263"/>
            <a:ext cx="1320084" cy="333425"/>
          </a:xfrm>
          <a:prstGeom prst="rect">
            <a:avLst/>
          </a:prstGeom>
        </p:spPr>
        <p:txBody>
          <a:bodyPr lIns="0" tIns="0" rIns="0" bIns="0" rtlCol="0" anchor="t">
            <a:spAutoFit/>
          </a:bodyPr>
          <a:lstStyle/>
          <a:p>
            <a:pPr algn="ctr">
              <a:lnSpc>
                <a:spcPts val="1308"/>
              </a:lnSpc>
            </a:pPr>
            <a:r>
              <a:rPr lang="en-US" sz="1109" b="1" spc="52" dirty="0">
                <a:solidFill>
                  <a:srgbClr val="F2F2F2"/>
                </a:solidFill>
                <a:latin typeface="Inter Ultra-Bold"/>
                <a:ea typeface="Inter Ultra-Bold"/>
                <a:cs typeface="Inter Ultra-Bold"/>
                <a:sym typeface="Inter Ultra-Bold"/>
              </a:rPr>
              <a:t>SERVING THE</a:t>
            </a:r>
          </a:p>
          <a:p>
            <a:pPr algn="ctr">
              <a:lnSpc>
                <a:spcPts val="1308"/>
              </a:lnSpc>
            </a:pPr>
            <a:r>
              <a:rPr lang="en-US" sz="1109" b="1" spc="52" dirty="0">
                <a:solidFill>
                  <a:srgbClr val="F2F2F2"/>
                </a:solidFill>
                <a:latin typeface="Inter Ultra-Bold"/>
                <a:ea typeface="Inter Ultra-Bold"/>
                <a:cs typeface="Inter Ultra-Bold"/>
                <a:sym typeface="Inter Ultra-Bold"/>
              </a:rPr>
              <a:t>INDUSTRY </a:t>
            </a:r>
          </a:p>
        </p:txBody>
      </p:sp>
      <p:sp>
        <p:nvSpPr>
          <p:cNvPr id="17" name="TextBox 17"/>
          <p:cNvSpPr txBox="1"/>
          <p:nvPr/>
        </p:nvSpPr>
        <p:spPr>
          <a:xfrm rot="280889">
            <a:off x="15085662" y="5463343"/>
            <a:ext cx="1304597" cy="143267"/>
          </a:xfrm>
          <a:prstGeom prst="rect">
            <a:avLst/>
          </a:prstGeom>
        </p:spPr>
        <p:txBody>
          <a:bodyPr lIns="0" tIns="0" rIns="0" bIns="0" rtlCol="0" anchor="t">
            <a:spAutoFit/>
          </a:bodyPr>
          <a:lstStyle/>
          <a:p>
            <a:pPr algn="ctr">
              <a:lnSpc>
                <a:spcPts val="1110"/>
              </a:lnSpc>
            </a:pPr>
            <a:r>
              <a:rPr lang="en-US" sz="941" b="1" spc="752" dirty="0">
                <a:solidFill>
                  <a:srgbClr val="F2F2F2"/>
                </a:solidFill>
                <a:latin typeface="Inter Medium"/>
                <a:ea typeface="Inter Medium"/>
                <a:cs typeface="Inter Medium"/>
                <a:sym typeface="Inter Medium"/>
              </a:rPr>
              <a:t>SINCE</a:t>
            </a:r>
          </a:p>
        </p:txBody>
      </p:sp>
      <p:sp>
        <p:nvSpPr>
          <p:cNvPr id="18" name="TextBox 18"/>
          <p:cNvSpPr txBox="1"/>
          <p:nvPr/>
        </p:nvSpPr>
        <p:spPr>
          <a:xfrm>
            <a:off x="1028700" y="3339495"/>
            <a:ext cx="8115300" cy="1189355"/>
          </a:xfrm>
          <a:prstGeom prst="rect">
            <a:avLst/>
          </a:prstGeom>
        </p:spPr>
        <p:txBody>
          <a:bodyPr lIns="0" tIns="0" rIns="0" bIns="0" rtlCol="0" anchor="t">
            <a:spAutoFit/>
          </a:bodyPr>
          <a:lstStyle/>
          <a:p>
            <a:pPr algn="l">
              <a:lnSpc>
                <a:spcPts val="3220"/>
              </a:lnSpc>
              <a:spcBef>
                <a:spcPct val="0"/>
              </a:spcBef>
            </a:pPr>
            <a:r>
              <a:rPr lang="en-US" sz="2300" b="1" spc="-100" dirty="0">
                <a:solidFill>
                  <a:srgbClr val="000000"/>
                </a:solidFill>
                <a:latin typeface="Inter Bold"/>
                <a:ea typeface="Inter Bold"/>
                <a:cs typeface="Inter Bold"/>
                <a:sym typeface="Inter Bold"/>
              </a:rPr>
              <a:t>APTelecom specializes in developing connectivity and digital infrastructure in both established and emerging markets around the globe</a:t>
            </a:r>
          </a:p>
        </p:txBody>
      </p:sp>
      <p:sp>
        <p:nvSpPr>
          <p:cNvPr id="19" name="TextBox 19"/>
          <p:cNvSpPr txBox="1"/>
          <p:nvPr/>
        </p:nvSpPr>
        <p:spPr>
          <a:xfrm>
            <a:off x="1028700" y="4786025"/>
            <a:ext cx="7880180" cy="3442417"/>
          </a:xfrm>
          <a:prstGeom prst="rect">
            <a:avLst/>
          </a:prstGeom>
        </p:spPr>
        <p:txBody>
          <a:bodyPr lIns="0" tIns="0" rIns="0" bIns="0" rtlCol="0" anchor="t">
            <a:spAutoFit/>
          </a:bodyPr>
          <a:lstStyle/>
          <a:p>
            <a:pPr marL="0" lvl="0" indent="0" algn="l">
              <a:lnSpc>
                <a:spcPts val="3381"/>
              </a:lnSpc>
            </a:pPr>
            <a:r>
              <a:rPr lang="en-US" sz="2100" u="none" strike="noStrike" spc="-84" dirty="0">
                <a:solidFill>
                  <a:srgbClr val="000000"/>
                </a:solidFill>
                <a:latin typeface="Inter"/>
                <a:ea typeface="Inter"/>
                <a:cs typeface="Inter"/>
                <a:sym typeface="Inter"/>
              </a:rPr>
              <a:t>For the past 15 years, APTelecom has been a trusted partner for building and optimizing digital infrastructure. We specialize in a comprehensive suite of solutions designed to empower your business, from high-performance connectivity to expert data center services. This capability deck dives deeper into our offerings, showcasing how APTelecom can be your one-stop shop for navigating the ever-evolving landscape of communication technology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1033462"/>
            <a:ext cx="16230600" cy="0"/>
          </a:xfrm>
          <a:prstGeom prst="line">
            <a:avLst/>
          </a:prstGeom>
          <a:ln w="9525" cap="flat">
            <a:solidFill>
              <a:srgbClr val="000000"/>
            </a:solidFill>
            <a:prstDash val="solid"/>
            <a:headEnd type="none" w="sm" len="sm"/>
            <a:tailEnd type="none" w="sm" len="sm"/>
          </a:ln>
        </p:spPr>
        <p:txBody>
          <a:bodyPr/>
          <a:lstStyle/>
          <a:p>
            <a:endParaRPr lang="en-TH"/>
          </a:p>
        </p:txBody>
      </p:sp>
      <p:sp>
        <p:nvSpPr>
          <p:cNvPr id="3" name="AutoShape 3"/>
          <p:cNvSpPr/>
          <p:nvPr/>
        </p:nvSpPr>
        <p:spPr>
          <a:xfrm>
            <a:off x="1028700" y="9253538"/>
            <a:ext cx="16230600" cy="0"/>
          </a:xfrm>
          <a:prstGeom prst="line">
            <a:avLst/>
          </a:prstGeom>
          <a:ln w="9525" cap="flat">
            <a:solidFill>
              <a:srgbClr val="000000"/>
            </a:solidFill>
            <a:prstDash val="solid"/>
            <a:headEnd type="none" w="sm" len="sm"/>
            <a:tailEnd type="none" w="sm" len="sm"/>
          </a:ln>
        </p:spPr>
        <p:txBody>
          <a:bodyPr/>
          <a:lstStyle/>
          <a:p>
            <a:endParaRPr lang="en-TH"/>
          </a:p>
        </p:txBody>
      </p:sp>
      <p:grpSp>
        <p:nvGrpSpPr>
          <p:cNvPr id="4" name="Group 4"/>
          <p:cNvGrpSpPr/>
          <p:nvPr/>
        </p:nvGrpSpPr>
        <p:grpSpPr>
          <a:xfrm>
            <a:off x="13855827" y="9486706"/>
            <a:ext cx="3403473" cy="562451"/>
            <a:chOff x="0" y="0"/>
            <a:chExt cx="4537964" cy="749935"/>
          </a:xfrm>
        </p:grpSpPr>
        <p:sp>
          <p:nvSpPr>
            <p:cNvPr id="5" name="Freeform 5"/>
            <p:cNvSpPr/>
            <p:nvPr/>
          </p:nvSpPr>
          <p:spPr>
            <a:xfrm>
              <a:off x="0" y="0"/>
              <a:ext cx="4537964" cy="749935"/>
            </a:xfrm>
            <a:custGeom>
              <a:avLst/>
              <a:gdLst/>
              <a:ahLst/>
              <a:cxnLst/>
              <a:rect l="l" t="t" r="r" b="b"/>
              <a:pathLst>
                <a:path w="4537964" h="749935">
                  <a:moveTo>
                    <a:pt x="0" y="0"/>
                  </a:moveTo>
                  <a:lnTo>
                    <a:pt x="4537964" y="0"/>
                  </a:lnTo>
                  <a:lnTo>
                    <a:pt x="4537964" y="749935"/>
                  </a:lnTo>
                  <a:lnTo>
                    <a:pt x="0" y="749935"/>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TH"/>
            </a:p>
          </p:txBody>
        </p:sp>
      </p:grpSp>
      <p:sp>
        <p:nvSpPr>
          <p:cNvPr id="6" name="Freeform 6"/>
          <p:cNvSpPr/>
          <p:nvPr/>
        </p:nvSpPr>
        <p:spPr>
          <a:xfrm>
            <a:off x="16165131" y="1274841"/>
            <a:ext cx="729831" cy="417994"/>
          </a:xfrm>
          <a:custGeom>
            <a:avLst/>
            <a:gdLst/>
            <a:ahLst/>
            <a:cxnLst/>
            <a:rect l="l" t="t" r="r" b="b"/>
            <a:pathLst>
              <a:path w="729831" h="417994">
                <a:moveTo>
                  <a:pt x="0" y="0"/>
                </a:moveTo>
                <a:lnTo>
                  <a:pt x="729831" y="0"/>
                </a:lnTo>
                <a:lnTo>
                  <a:pt x="729831" y="417994"/>
                </a:lnTo>
                <a:lnTo>
                  <a:pt x="0" y="41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TH"/>
          </a:p>
        </p:txBody>
      </p:sp>
      <p:sp>
        <p:nvSpPr>
          <p:cNvPr id="7" name="Freeform 7"/>
          <p:cNvSpPr/>
          <p:nvPr/>
        </p:nvSpPr>
        <p:spPr>
          <a:xfrm>
            <a:off x="269142" y="8951946"/>
            <a:ext cx="301215" cy="301592"/>
          </a:xfrm>
          <a:custGeom>
            <a:avLst/>
            <a:gdLst/>
            <a:ahLst/>
            <a:cxnLst/>
            <a:rect l="l" t="t" r="r" b="b"/>
            <a:pathLst>
              <a:path w="301215" h="301592">
                <a:moveTo>
                  <a:pt x="0" y="0"/>
                </a:moveTo>
                <a:lnTo>
                  <a:pt x="301214" y="0"/>
                </a:lnTo>
                <a:lnTo>
                  <a:pt x="301214" y="301592"/>
                </a:lnTo>
                <a:lnTo>
                  <a:pt x="0" y="30159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TH"/>
          </a:p>
        </p:txBody>
      </p:sp>
      <p:sp>
        <p:nvSpPr>
          <p:cNvPr id="8" name="TextBox 8"/>
          <p:cNvSpPr txBox="1"/>
          <p:nvPr/>
        </p:nvSpPr>
        <p:spPr>
          <a:xfrm>
            <a:off x="1028700" y="9677206"/>
            <a:ext cx="4020586" cy="209550"/>
          </a:xfrm>
          <a:prstGeom prst="rect">
            <a:avLst/>
          </a:prstGeom>
        </p:spPr>
        <p:txBody>
          <a:bodyPr lIns="0" tIns="0" rIns="0" bIns="0" rtlCol="0" anchor="t">
            <a:spAutoFit/>
          </a:bodyPr>
          <a:lstStyle/>
          <a:p>
            <a:pPr algn="l">
              <a:lnSpc>
                <a:spcPts val="1438"/>
              </a:lnSpc>
            </a:pPr>
            <a:r>
              <a:rPr lang="en-US" sz="1200" dirty="0">
                <a:solidFill>
                  <a:srgbClr val="000000"/>
                </a:solidFill>
                <a:latin typeface="Inter"/>
                <a:ea typeface="Inter"/>
                <a:cs typeface="Inter"/>
                <a:sym typeface="Inter"/>
              </a:rPr>
              <a:t>Copyright © 2024 APTelecom</a:t>
            </a:r>
          </a:p>
        </p:txBody>
      </p:sp>
      <p:sp>
        <p:nvSpPr>
          <p:cNvPr id="9" name="TextBox 9"/>
          <p:cNvSpPr txBox="1"/>
          <p:nvPr/>
        </p:nvSpPr>
        <p:spPr>
          <a:xfrm>
            <a:off x="6205521" y="9677206"/>
            <a:ext cx="4020586" cy="209550"/>
          </a:xfrm>
          <a:prstGeom prst="rect">
            <a:avLst/>
          </a:prstGeom>
        </p:spPr>
        <p:txBody>
          <a:bodyPr lIns="0" tIns="0" rIns="0" bIns="0" rtlCol="0" anchor="t">
            <a:spAutoFit/>
          </a:bodyPr>
          <a:lstStyle/>
          <a:p>
            <a:pPr algn="ctr">
              <a:lnSpc>
                <a:spcPts val="1438"/>
              </a:lnSpc>
            </a:pPr>
            <a:r>
              <a:rPr lang="en-US" sz="1200" b="1" i="1" dirty="0">
                <a:solidFill>
                  <a:srgbClr val="000000"/>
                </a:solidFill>
                <a:latin typeface="Inter Bold Italics"/>
                <a:ea typeface="Inter Bold Italics"/>
                <a:cs typeface="Inter Bold Italics"/>
                <a:sym typeface="Inter Bold Italics"/>
              </a:rPr>
              <a:t>Strictly Confidential </a:t>
            </a:r>
          </a:p>
        </p:txBody>
      </p:sp>
      <p:sp>
        <p:nvSpPr>
          <p:cNvPr id="10" name="Freeform 10"/>
          <p:cNvSpPr/>
          <p:nvPr/>
        </p:nvSpPr>
        <p:spPr>
          <a:xfrm>
            <a:off x="9144000" y="1033462"/>
            <a:ext cx="8115300" cy="2923233"/>
          </a:xfrm>
          <a:custGeom>
            <a:avLst/>
            <a:gdLst/>
            <a:ahLst/>
            <a:cxnLst/>
            <a:rect l="l" t="t" r="r" b="b"/>
            <a:pathLst>
              <a:path w="8115300" h="2923233">
                <a:moveTo>
                  <a:pt x="0" y="0"/>
                </a:moveTo>
                <a:lnTo>
                  <a:pt x="8115300" y="0"/>
                </a:lnTo>
                <a:lnTo>
                  <a:pt x="8115300" y="2923233"/>
                </a:lnTo>
                <a:lnTo>
                  <a:pt x="0" y="2923233"/>
                </a:lnTo>
                <a:lnTo>
                  <a:pt x="0" y="0"/>
                </a:ln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endParaRPr lang="en-TH"/>
          </a:p>
        </p:txBody>
      </p:sp>
      <p:sp>
        <p:nvSpPr>
          <p:cNvPr id="11" name="Freeform 11"/>
          <p:cNvSpPr/>
          <p:nvPr/>
        </p:nvSpPr>
        <p:spPr>
          <a:xfrm>
            <a:off x="16175931" y="1395767"/>
            <a:ext cx="729831" cy="417994"/>
          </a:xfrm>
          <a:custGeom>
            <a:avLst/>
            <a:gdLst/>
            <a:ahLst/>
            <a:cxnLst/>
            <a:rect l="l" t="t" r="r" b="b"/>
            <a:pathLst>
              <a:path w="729831" h="417994">
                <a:moveTo>
                  <a:pt x="0" y="0"/>
                </a:moveTo>
                <a:lnTo>
                  <a:pt x="729831" y="0"/>
                </a:lnTo>
                <a:lnTo>
                  <a:pt x="729831" y="417994"/>
                </a:lnTo>
                <a:lnTo>
                  <a:pt x="0" y="41799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TH"/>
          </a:p>
        </p:txBody>
      </p:sp>
      <p:sp>
        <p:nvSpPr>
          <p:cNvPr id="12" name="AutoShape 12"/>
          <p:cNvSpPr/>
          <p:nvPr/>
        </p:nvSpPr>
        <p:spPr>
          <a:xfrm>
            <a:off x="-166113" y="3966220"/>
            <a:ext cx="18620227" cy="0"/>
          </a:xfrm>
          <a:prstGeom prst="line">
            <a:avLst/>
          </a:prstGeom>
          <a:ln w="19050" cap="flat">
            <a:solidFill>
              <a:srgbClr val="202020"/>
            </a:solidFill>
            <a:prstDash val="solid"/>
            <a:headEnd type="none" w="sm" len="sm"/>
            <a:tailEnd type="none" w="sm" len="sm"/>
          </a:ln>
        </p:spPr>
        <p:txBody>
          <a:bodyPr/>
          <a:lstStyle/>
          <a:p>
            <a:endParaRPr lang="en-TH"/>
          </a:p>
        </p:txBody>
      </p:sp>
      <p:sp>
        <p:nvSpPr>
          <p:cNvPr id="13" name="AutoShape 13"/>
          <p:cNvSpPr/>
          <p:nvPr/>
        </p:nvSpPr>
        <p:spPr>
          <a:xfrm flipV="1">
            <a:off x="4576763" y="3956695"/>
            <a:ext cx="0" cy="5296842"/>
          </a:xfrm>
          <a:prstGeom prst="line">
            <a:avLst/>
          </a:prstGeom>
          <a:ln w="19050" cap="flat">
            <a:solidFill>
              <a:srgbClr val="202020"/>
            </a:solidFill>
            <a:prstDash val="solid"/>
            <a:headEnd type="none" w="sm" len="sm"/>
            <a:tailEnd type="none" w="sm" len="sm"/>
          </a:ln>
        </p:spPr>
        <p:txBody>
          <a:bodyPr/>
          <a:lstStyle/>
          <a:p>
            <a:endParaRPr lang="en-TH"/>
          </a:p>
        </p:txBody>
      </p:sp>
      <p:sp>
        <p:nvSpPr>
          <p:cNvPr id="14" name="AutoShape 14"/>
          <p:cNvSpPr/>
          <p:nvPr/>
        </p:nvSpPr>
        <p:spPr>
          <a:xfrm flipV="1">
            <a:off x="9144000" y="3956695"/>
            <a:ext cx="0" cy="5296842"/>
          </a:xfrm>
          <a:prstGeom prst="line">
            <a:avLst/>
          </a:prstGeom>
          <a:ln w="19050" cap="flat">
            <a:solidFill>
              <a:srgbClr val="202020"/>
            </a:solidFill>
            <a:prstDash val="solid"/>
            <a:headEnd type="none" w="sm" len="sm"/>
            <a:tailEnd type="none" w="sm" len="sm"/>
          </a:ln>
        </p:spPr>
        <p:txBody>
          <a:bodyPr/>
          <a:lstStyle/>
          <a:p>
            <a:endParaRPr lang="en-TH"/>
          </a:p>
        </p:txBody>
      </p:sp>
      <p:sp>
        <p:nvSpPr>
          <p:cNvPr id="15" name="AutoShape 15"/>
          <p:cNvSpPr/>
          <p:nvPr/>
        </p:nvSpPr>
        <p:spPr>
          <a:xfrm flipV="1">
            <a:off x="13711237" y="3956695"/>
            <a:ext cx="0" cy="5296842"/>
          </a:xfrm>
          <a:prstGeom prst="line">
            <a:avLst/>
          </a:prstGeom>
          <a:ln w="19050" cap="flat">
            <a:solidFill>
              <a:srgbClr val="202020"/>
            </a:solidFill>
            <a:prstDash val="solid"/>
            <a:headEnd type="none" w="sm" len="sm"/>
            <a:tailEnd type="none" w="sm" len="sm"/>
          </a:ln>
        </p:spPr>
        <p:txBody>
          <a:bodyPr/>
          <a:lstStyle/>
          <a:p>
            <a:endParaRPr lang="en-TH"/>
          </a:p>
        </p:txBody>
      </p:sp>
      <p:sp>
        <p:nvSpPr>
          <p:cNvPr id="16" name="AutoShape 16"/>
          <p:cNvSpPr/>
          <p:nvPr/>
        </p:nvSpPr>
        <p:spPr>
          <a:xfrm>
            <a:off x="1028700" y="4806054"/>
            <a:ext cx="1520959" cy="0"/>
          </a:xfrm>
          <a:prstGeom prst="line">
            <a:avLst/>
          </a:prstGeom>
          <a:ln w="19050" cap="flat">
            <a:solidFill>
              <a:srgbClr val="202020"/>
            </a:solidFill>
            <a:prstDash val="solid"/>
            <a:headEnd type="none" w="sm" len="sm"/>
            <a:tailEnd type="triangle" w="lg" len="med"/>
          </a:ln>
        </p:spPr>
        <p:txBody>
          <a:bodyPr/>
          <a:lstStyle/>
          <a:p>
            <a:endParaRPr lang="en-TH"/>
          </a:p>
        </p:txBody>
      </p:sp>
      <p:sp>
        <p:nvSpPr>
          <p:cNvPr id="17" name="AutoShape 17"/>
          <p:cNvSpPr/>
          <p:nvPr/>
        </p:nvSpPr>
        <p:spPr>
          <a:xfrm>
            <a:off x="5613936" y="4806054"/>
            <a:ext cx="1520959" cy="0"/>
          </a:xfrm>
          <a:prstGeom prst="line">
            <a:avLst/>
          </a:prstGeom>
          <a:ln w="19050" cap="flat">
            <a:solidFill>
              <a:srgbClr val="202020"/>
            </a:solidFill>
            <a:prstDash val="solid"/>
            <a:headEnd type="none" w="sm" len="sm"/>
            <a:tailEnd type="triangle" w="lg" len="med"/>
          </a:ln>
        </p:spPr>
        <p:txBody>
          <a:bodyPr/>
          <a:lstStyle/>
          <a:p>
            <a:endParaRPr lang="en-TH"/>
          </a:p>
        </p:txBody>
      </p:sp>
      <p:sp>
        <p:nvSpPr>
          <p:cNvPr id="18" name="AutoShape 18"/>
          <p:cNvSpPr/>
          <p:nvPr/>
        </p:nvSpPr>
        <p:spPr>
          <a:xfrm>
            <a:off x="10163175" y="4806054"/>
            <a:ext cx="1520959" cy="0"/>
          </a:xfrm>
          <a:prstGeom prst="line">
            <a:avLst/>
          </a:prstGeom>
          <a:ln w="19050" cap="flat">
            <a:solidFill>
              <a:srgbClr val="202020"/>
            </a:solidFill>
            <a:prstDash val="solid"/>
            <a:headEnd type="none" w="sm" len="sm"/>
            <a:tailEnd type="triangle" w="lg" len="med"/>
          </a:ln>
        </p:spPr>
        <p:txBody>
          <a:bodyPr/>
          <a:lstStyle/>
          <a:p>
            <a:endParaRPr lang="en-TH"/>
          </a:p>
        </p:txBody>
      </p:sp>
      <p:sp>
        <p:nvSpPr>
          <p:cNvPr id="19" name="AutoShape 19"/>
          <p:cNvSpPr/>
          <p:nvPr/>
        </p:nvSpPr>
        <p:spPr>
          <a:xfrm>
            <a:off x="14749463" y="4806054"/>
            <a:ext cx="1520959" cy="0"/>
          </a:xfrm>
          <a:prstGeom prst="line">
            <a:avLst/>
          </a:prstGeom>
          <a:ln w="19050" cap="flat">
            <a:solidFill>
              <a:srgbClr val="202020"/>
            </a:solidFill>
            <a:prstDash val="solid"/>
            <a:headEnd type="none" w="sm" len="sm"/>
            <a:tailEnd type="triangle" w="lg" len="med"/>
          </a:ln>
        </p:spPr>
        <p:txBody>
          <a:bodyPr/>
          <a:lstStyle/>
          <a:p>
            <a:endParaRPr lang="en-TH"/>
          </a:p>
        </p:txBody>
      </p:sp>
      <p:sp>
        <p:nvSpPr>
          <p:cNvPr id="20" name="TextBox 20"/>
          <p:cNvSpPr txBox="1"/>
          <p:nvPr/>
        </p:nvSpPr>
        <p:spPr>
          <a:xfrm>
            <a:off x="1028700" y="1785186"/>
            <a:ext cx="6391945" cy="1352359"/>
          </a:xfrm>
          <a:prstGeom prst="rect">
            <a:avLst/>
          </a:prstGeom>
        </p:spPr>
        <p:txBody>
          <a:bodyPr lIns="0" tIns="0" rIns="0" bIns="0" rtlCol="0" anchor="t">
            <a:spAutoFit/>
          </a:bodyPr>
          <a:lstStyle/>
          <a:p>
            <a:pPr marL="0" lvl="0" indent="0" algn="l">
              <a:lnSpc>
                <a:spcPts val="5140"/>
              </a:lnSpc>
            </a:pPr>
            <a:r>
              <a:rPr lang="en-US" sz="4470" b="1" spc="-303" dirty="0">
                <a:solidFill>
                  <a:srgbClr val="000000"/>
                </a:solidFill>
                <a:latin typeface="Poppins Medium"/>
                <a:ea typeface="Poppins Medium"/>
                <a:cs typeface="Poppins Medium"/>
                <a:sym typeface="Poppins Medium"/>
              </a:rPr>
              <a:t>Some Projects in the past 12 months </a:t>
            </a:r>
          </a:p>
        </p:txBody>
      </p:sp>
      <p:sp>
        <p:nvSpPr>
          <p:cNvPr id="21" name="TextBox 21"/>
          <p:cNvSpPr txBox="1"/>
          <p:nvPr/>
        </p:nvSpPr>
        <p:spPr>
          <a:xfrm>
            <a:off x="1028286" y="6150143"/>
            <a:ext cx="2871988" cy="3033395"/>
          </a:xfrm>
          <a:prstGeom prst="rect">
            <a:avLst/>
          </a:prstGeom>
        </p:spPr>
        <p:txBody>
          <a:bodyPr lIns="0" tIns="0" rIns="0" bIns="0" rtlCol="0" anchor="t">
            <a:spAutoFit/>
          </a:bodyPr>
          <a:lstStyle/>
          <a:p>
            <a:pPr marL="345443" lvl="1" indent="-172721" algn="l">
              <a:lnSpc>
                <a:spcPts val="2576"/>
              </a:lnSpc>
              <a:buFont typeface="Arial"/>
              <a:buChar char="•"/>
            </a:pPr>
            <a:r>
              <a:rPr lang="en-US" sz="1600" spc="-64" dirty="0">
                <a:solidFill>
                  <a:srgbClr val="000000"/>
                </a:solidFill>
                <a:latin typeface="Inter"/>
                <a:ea typeface="Inter"/>
                <a:cs typeface="Inter"/>
                <a:sym typeface="Inter"/>
              </a:rPr>
              <a:t>Feasibility study</a:t>
            </a:r>
          </a:p>
          <a:p>
            <a:pPr marL="345443" lvl="1" indent="-172721" algn="l">
              <a:lnSpc>
                <a:spcPts val="2576"/>
              </a:lnSpc>
              <a:buFont typeface="Arial"/>
              <a:buChar char="•"/>
            </a:pPr>
            <a:r>
              <a:rPr lang="en-US" sz="1600" spc="-64" dirty="0">
                <a:solidFill>
                  <a:srgbClr val="000000"/>
                </a:solidFill>
                <a:latin typeface="Inter"/>
                <a:ea typeface="Inter"/>
                <a:cs typeface="Inter"/>
                <a:sym typeface="Inter"/>
              </a:rPr>
              <a:t>Technical:</a:t>
            </a:r>
          </a:p>
          <a:p>
            <a:pPr marL="604528" lvl="2" indent="-201509" algn="l">
              <a:lnSpc>
                <a:spcPts val="2254"/>
              </a:lnSpc>
              <a:buFont typeface="Arial"/>
              <a:buChar char="⚬"/>
            </a:pPr>
            <a:r>
              <a:rPr lang="en-US" sz="1400" spc="-56" dirty="0">
                <a:solidFill>
                  <a:srgbClr val="000000"/>
                </a:solidFill>
                <a:latin typeface="Inter"/>
                <a:ea typeface="Inter"/>
                <a:cs typeface="Inter"/>
                <a:sym typeface="Inter"/>
              </a:rPr>
              <a:t>Site surveys, vendor selection  and design</a:t>
            </a:r>
          </a:p>
          <a:p>
            <a:pPr marL="604528" lvl="2" indent="-201509" algn="l">
              <a:lnSpc>
                <a:spcPts val="2254"/>
              </a:lnSpc>
              <a:buFont typeface="Arial"/>
              <a:buChar char="⚬"/>
            </a:pPr>
            <a:r>
              <a:rPr lang="en-US" sz="1400" spc="-56" dirty="0">
                <a:solidFill>
                  <a:srgbClr val="000000"/>
                </a:solidFill>
                <a:latin typeface="Inter"/>
                <a:ea typeface="Inter"/>
                <a:cs typeface="Inter"/>
                <a:sym typeface="Inter"/>
              </a:rPr>
              <a:t>Implementation</a:t>
            </a:r>
          </a:p>
          <a:p>
            <a:pPr marL="345443" lvl="1" indent="-172721" algn="l">
              <a:lnSpc>
                <a:spcPts val="2576"/>
              </a:lnSpc>
              <a:buFont typeface="Arial"/>
              <a:buChar char="•"/>
            </a:pPr>
            <a:r>
              <a:rPr lang="en-US" sz="1600" spc="-64" dirty="0">
                <a:solidFill>
                  <a:srgbClr val="000000"/>
                </a:solidFill>
                <a:latin typeface="Inter"/>
                <a:ea typeface="Inter"/>
                <a:cs typeface="Inter"/>
                <a:sym typeface="Inter"/>
              </a:rPr>
              <a:t>Commercial:</a:t>
            </a:r>
          </a:p>
          <a:p>
            <a:pPr marL="604528" lvl="2" indent="-201509" algn="l">
              <a:lnSpc>
                <a:spcPts val="2254"/>
              </a:lnSpc>
              <a:buFont typeface="Arial"/>
              <a:buChar char="⚬"/>
            </a:pPr>
            <a:r>
              <a:rPr lang="en-US" sz="1400" spc="-56" dirty="0">
                <a:solidFill>
                  <a:srgbClr val="000000"/>
                </a:solidFill>
                <a:latin typeface="Inter"/>
                <a:ea typeface="Inter"/>
                <a:cs typeface="Inter"/>
                <a:sym typeface="Inter"/>
              </a:rPr>
              <a:t>Business plan and demand  forecast</a:t>
            </a:r>
          </a:p>
          <a:p>
            <a:pPr marL="604528" lvl="2" indent="-201509" algn="l">
              <a:lnSpc>
                <a:spcPts val="2254"/>
              </a:lnSpc>
              <a:buFont typeface="Arial"/>
              <a:buChar char="⚬"/>
            </a:pPr>
            <a:r>
              <a:rPr lang="en-US" sz="1400" spc="-56" dirty="0">
                <a:solidFill>
                  <a:srgbClr val="000000"/>
                </a:solidFill>
                <a:latin typeface="Inter"/>
                <a:ea typeface="Inter"/>
                <a:cs typeface="Inter"/>
                <a:sym typeface="Inter"/>
              </a:rPr>
              <a:t>International wholesale pre-  sales</a:t>
            </a:r>
          </a:p>
        </p:txBody>
      </p:sp>
      <p:sp>
        <p:nvSpPr>
          <p:cNvPr id="22" name="TextBox 22"/>
          <p:cNvSpPr txBox="1"/>
          <p:nvPr/>
        </p:nvSpPr>
        <p:spPr>
          <a:xfrm>
            <a:off x="1028700" y="5362024"/>
            <a:ext cx="2204817" cy="737235"/>
          </a:xfrm>
          <a:prstGeom prst="rect">
            <a:avLst/>
          </a:prstGeom>
        </p:spPr>
        <p:txBody>
          <a:bodyPr lIns="0" tIns="0" rIns="0" bIns="0" rtlCol="0" anchor="t">
            <a:spAutoFit/>
          </a:bodyPr>
          <a:lstStyle/>
          <a:p>
            <a:pPr marL="0" lvl="0" indent="0" algn="l">
              <a:lnSpc>
                <a:spcPts val="2940"/>
              </a:lnSpc>
              <a:spcBef>
                <a:spcPct val="0"/>
              </a:spcBef>
            </a:pPr>
            <a:r>
              <a:rPr lang="en-US" sz="2100" b="1" dirty="0">
                <a:solidFill>
                  <a:srgbClr val="000000"/>
                </a:solidFill>
                <a:latin typeface="Inter Bold"/>
                <a:ea typeface="Inter Bold"/>
                <a:cs typeface="Inter Bold"/>
                <a:sym typeface="Inter Bold"/>
              </a:rPr>
              <a:t>BTI SUBSEA CABLE</a:t>
            </a:r>
          </a:p>
        </p:txBody>
      </p:sp>
      <p:sp>
        <p:nvSpPr>
          <p:cNvPr id="23" name="TextBox 23"/>
          <p:cNvSpPr txBox="1"/>
          <p:nvPr/>
        </p:nvSpPr>
        <p:spPr>
          <a:xfrm>
            <a:off x="5613936" y="5362024"/>
            <a:ext cx="2179889" cy="737235"/>
          </a:xfrm>
          <a:prstGeom prst="rect">
            <a:avLst/>
          </a:prstGeom>
        </p:spPr>
        <p:txBody>
          <a:bodyPr lIns="0" tIns="0" rIns="0" bIns="0" rtlCol="0" anchor="t">
            <a:spAutoFit/>
          </a:bodyPr>
          <a:lstStyle/>
          <a:p>
            <a:pPr marL="0" lvl="0" indent="0" algn="l">
              <a:lnSpc>
                <a:spcPts val="2940"/>
              </a:lnSpc>
              <a:spcBef>
                <a:spcPct val="0"/>
              </a:spcBef>
            </a:pPr>
            <a:r>
              <a:rPr lang="en-US" sz="2100" b="1" dirty="0">
                <a:solidFill>
                  <a:srgbClr val="000000"/>
                </a:solidFill>
                <a:latin typeface="Inter Bold"/>
                <a:ea typeface="Inter Bold"/>
                <a:cs typeface="Inter Bold"/>
                <a:sym typeface="Inter Bold"/>
              </a:rPr>
              <a:t>INLIGO NETWORKS </a:t>
            </a:r>
          </a:p>
        </p:txBody>
      </p:sp>
      <p:sp>
        <p:nvSpPr>
          <p:cNvPr id="24" name="TextBox 24"/>
          <p:cNvSpPr txBox="1"/>
          <p:nvPr/>
        </p:nvSpPr>
        <p:spPr>
          <a:xfrm>
            <a:off x="10163175" y="5362024"/>
            <a:ext cx="2852938" cy="737235"/>
          </a:xfrm>
          <a:prstGeom prst="rect">
            <a:avLst/>
          </a:prstGeom>
        </p:spPr>
        <p:txBody>
          <a:bodyPr lIns="0" tIns="0" rIns="0" bIns="0" rtlCol="0" anchor="t">
            <a:spAutoFit/>
          </a:bodyPr>
          <a:lstStyle/>
          <a:p>
            <a:pPr marL="0" lvl="0" indent="0" algn="l">
              <a:lnSpc>
                <a:spcPts val="2940"/>
              </a:lnSpc>
              <a:spcBef>
                <a:spcPct val="0"/>
              </a:spcBef>
            </a:pPr>
            <a:r>
              <a:rPr lang="en-US" sz="2100" b="1" dirty="0">
                <a:solidFill>
                  <a:srgbClr val="000000"/>
                </a:solidFill>
                <a:latin typeface="Inter Bold"/>
                <a:ea typeface="Inter Bold"/>
                <a:cs typeface="Inter Bold"/>
                <a:sym typeface="Inter Bold"/>
              </a:rPr>
              <a:t>ANDROMEDA SUBSEA CABLE</a:t>
            </a:r>
          </a:p>
        </p:txBody>
      </p:sp>
      <p:sp>
        <p:nvSpPr>
          <p:cNvPr id="25" name="TextBox 25"/>
          <p:cNvSpPr txBox="1"/>
          <p:nvPr/>
        </p:nvSpPr>
        <p:spPr>
          <a:xfrm>
            <a:off x="14749463" y="5362024"/>
            <a:ext cx="2852938" cy="737235"/>
          </a:xfrm>
          <a:prstGeom prst="rect">
            <a:avLst/>
          </a:prstGeom>
        </p:spPr>
        <p:txBody>
          <a:bodyPr lIns="0" tIns="0" rIns="0" bIns="0" rtlCol="0" anchor="t">
            <a:spAutoFit/>
          </a:bodyPr>
          <a:lstStyle/>
          <a:p>
            <a:pPr marL="0" lvl="0" indent="0" algn="l">
              <a:lnSpc>
                <a:spcPts val="2940"/>
              </a:lnSpc>
              <a:spcBef>
                <a:spcPct val="0"/>
              </a:spcBef>
            </a:pPr>
            <a:r>
              <a:rPr lang="en-US" sz="2100" b="1" dirty="0">
                <a:solidFill>
                  <a:srgbClr val="000000"/>
                </a:solidFill>
                <a:latin typeface="Inter Bold"/>
                <a:ea typeface="Inter Bold"/>
                <a:cs typeface="Inter Bold"/>
                <a:sym typeface="Inter Bold"/>
              </a:rPr>
              <a:t>JAWS SUBSEA CABLE</a:t>
            </a:r>
          </a:p>
        </p:txBody>
      </p:sp>
      <p:sp>
        <p:nvSpPr>
          <p:cNvPr id="26" name="TextBox 26"/>
          <p:cNvSpPr txBox="1"/>
          <p:nvPr/>
        </p:nvSpPr>
        <p:spPr>
          <a:xfrm>
            <a:off x="2835978" y="4338376"/>
            <a:ext cx="1264857" cy="821055"/>
          </a:xfrm>
          <a:prstGeom prst="rect">
            <a:avLst/>
          </a:prstGeom>
        </p:spPr>
        <p:txBody>
          <a:bodyPr lIns="0" tIns="0" rIns="0" bIns="0" rtlCol="0" anchor="t">
            <a:spAutoFit/>
          </a:bodyPr>
          <a:lstStyle/>
          <a:p>
            <a:pPr marL="0" lvl="0" indent="0" algn="r">
              <a:lnSpc>
                <a:spcPts val="6719"/>
              </a:lnSpc>
            </a:pPr>
            <a:r>
              <a:rPr lang="en-US" sz="4800" spc="-144" dirty="0">
                <a:solidFill>
                  <a:srgbClr val="1F92C8"/>
                </a:solidFill>
                <a:latin typeface="Helvetica World"/>
                <a:ea typeface="Helvetica World"/>
                <a:cs typeface="Helvetica World"/>
                <a:sym typeface="Helvetica World"/>
              </a:rPr>
              <a:t>1</a:t>
            </a:r>
          </a:p>
        </p:txBody>
      </p:sp>
      <p:sp>
        <p:nvSpPr>
          <p:cNvPr id="27" name="TextBox 27"/>
          <p:cNvSpPr txBox="1"/>
          <p:nvPr/>
        </p:nvSpPr>
        <p:spPr>
          <a:xfrm>
            <a:off x="7420645" y="4338376"/>
            <a:ext cx="1264857" cy="821055"/>
          </a:xfrm>
          <a:prstGeom prst="rect">
            <a:avLst/>
          </a:prstGeom>
        </p:spPr>
        <p:txBody>
          <a:bodyPr lIns="0" tIns="0" rIns="0" bIns="0" rtlCol="0" anchor="t">
            <a:spAutoFit/>
          </a:bodyPr>
          <a:lstStyle/>
          <a:p>
            <a:pPr marL="0" lvl="0" indent="0" algn="r">
              <a:lnSpc>
                <a:spcPts val="6719"/>
              </a:lnSpc>
            </a:pPr>
            <a:r>
              <a:rPr lang="en-US" sz="4800" spc="-144" dirty="0">
                <a:solidFill>
                  <a:srgbClr val="1F92C8"/>
                </a:solidFill>
                <a:latin typeface="Helvetica World"/>
                <a:ea typeface="Helvetica World"/>
                <a:cs typeface="Helvetica World"/>
                <a:sym typeface="Helvetica World"/>
              </a:rPr>
              <a:t>2</a:t>
            </a:r>
          </a:p>
        </p:txBody>
      </p:sp>
      <p:sp>
        <p:nvSpPr>
          <p:cNvPr id="28" name="TextBox 28"/>
          <p:cNvSpPr txBox="1"/>
          <p:nvPr/>
        </p:nvSpPr>
        <p:spPr>
          <a:xfrm>
            <a:off x="11988451" y="4338376"/>
            <a:ext cx="1264857" cy="821055"/>
          </a:xfrm>
          <a:prstGeom prst="rect">
            <a:avLst/>
          </a:prstGeom>
        </p:spPr>
        <p:txBody>
          <a:bodyPr lIns="0" tIns="0" rIns="0" bIns="0" rtlCol="0" anchor="t">
            <a:spAutoFit/>
          </a:bodyPr>
          <a:lstStyle/>
          <a:p>
            <a:pPr marL="0" lvl="0" indent="0" algn="r">
              <a:lnSpc>
                <a:spcPts val="6719"/>
              </a:lnSpc>
            </a:pPr>
            <a:r>
              <a:rPr lang="en-US" sz="4800" spc="-144" dirty="0">
                <a:solidFill>
                  <a:srgbClr val="1F92C8"/>
                </a:solidFill>
                <a:latin typeface="Helvetica World"/>
                <a:ea typeface="Helvetica World"/>
                <a:cs typeface="Helvetica World"/>
                <a:sym typeface="Helvetica World"/>
              </a:rPr>
              <a:t>3</a:t>
            </a:r>
          </a:p>
        </p:txBody>
      </p:sp>
      <p:sp>
        <p:nvSpPr>
          <p:cNvPr id="29" name="TextBox 29"/>
          <p:cNvSpPr txBox="1"/>
          <p:nvPr/>
        </p:nvSpPr>
        <p:spPr>
          <a:xfrm>
            <a:off x="16573440" y="4338376"/>
            <a:ext cx="1264857" cy="821055"/>
          </a:xfrm>
          <a:prstGeom prst="rect">
            <a:avLst/>
          </a:prstGeom>
        </p:spPr>
        <p:txBody>
          <a:bodyPr lIns="0" tIns="0" rIns="0" bIns="0" rtlCol="0" anchor="t">
            <a:spAutoFit/>
          </a:bodyPr>
          <a:lstStyle/>
          <a:p>
            <a:pPr marL="0" lvl="0" indent="0" algn="r">
              <a:lnSpc>
                <a:spcPts val="6719"/>
              </a:lnSpc>
            </a:pPr>
            <a:r>
              <a:rPr lang="en-US" sz="4800" spc="-144" dirty="0">
                <a:solidFill>
                  <a:srgbClr val="1F92C8"/>
                </a:solidFill>
                <a:latin typeface="Helvetica World"/>
                <a:ea typeface="Helvetica World"/>
                <a:cs typeface="Helvetica World"/>
                <a:sym typeface="Helvetica World"/>
              </a:rPr>
              <a:t>4</a:t>
            </a:r>
          </a:p>
        </p:txBody>
      </p:sp>
      <p:sp>
        <p:nvSpPr>
          <p:cNvPr id="30" name="TextBox 30"/>
          <p:cNvSpPr txBox="1"/>
          <p:nvPr/>
        </p:nvSpPr>
        <p:spPr>
          <a:xfrm>
            <a:off x="5613936" y="6280234"/>
            <a:ext cx="2871988" cy="2071593"/>
          </a:xfrm>
          <a:prstGeom prst="rect">
            <a:avLst/>
          </a:prstGeom>
        </p:spPr>
        <p:txBody>
          <a:bodyPr lIns="0" tIns="0" rIns="0" bIns="0" rtlCol="0" anchor="t">
            <a:spAutoFit/>
          </a:bodyPr>
          <a:lstStyle/>
          <a:p>
            <a:pPr marL="345443" lvl="1" indent="-172721" algn="l">
              <a:lnSpc>
                <a:spcPts val="2576"/>
              </a:lnSpc>
              <a:buFont typeface="Arial"/>
              <a:buChar char="•"/>
            </a:pPr>
            <a:r>
              <a:rPr lang="en-US" sz="1600" spc="-64" dirty="0">
                <a:solidFill>
                  <a:srgbClr val="000000"/>
                </a:solidFill>
                <a:latin typeface="Inter"/>
                <a:ea typeface="Inter"/>
                <a:cs typeface="Inter"/>
                <a:sym typeface="Inter"/>
              </a:rPr>
              <a:t>Commercial:</a:t>
            </a:r>
          </a:p>
          <a:p>
            <a:pPr marL="604528" lvl="2" indent="-201509" algn="l">
              <a:lnSpc>
                <a:spcPts val="2254"/>
              </a:lnSpc>
              <a:buFont typeface="Arial"/>
              <a:buChar char="⚬"/>
            </a:pPr>
            <a:r>
              <a:rPr lang="en-US" sz="1400" spc="-56" dirty="0">
                <a:solidFill>
                  <a:srgbClr val="000000"/>
                </a:solidFill>
                <a:latin typeface="Inter"/>
                <a:ea typeface="Inter"/>
                <a:cs typeface="Inter"/>
                <a:sym typeface="Inter"/>
              </a:rPr>
              <a:t>Due Diligence</a:t>
            </a:r>
          </a:p>
          <a:p>
            <a:pPr marL="604528" lvl="2" indent="-201509" algn="l">
              <a:lnSpc>
                <a:spcPts val="2254"/>
              </a:lnSpc>
              <a:buFont typeface="Arial"/>
              <a:buChar char="⚬"/>
            </a:pPr>
            <a:r>
              <a:rPr lang="en-US" sz="1400" spc="-56" dirty="0">
                <a:solidFill>
                  <a:srgbClr val="000000"/>
                </a:solidFill>
                <a:latin typeface="Inter"/>
                <a:ea typeface="Inter"/>
                <a:cs typeface="Inter"/>
                <a:sym typeface="Inter"/>
              </a:rPr>
              <a:t>Financial modelling, demand  forecast and pricebook</a:t>
            </a:r>
          </a:p>
          <a:p>
            <a:pPr marL="604528" lvl="2" indent="-201509" algn="l">
              <a:lnSpc>
                <a:spcPts val="2254"/>
              </a:lnSpc>
              <a:buFont typeface="Arial"/>
              <a:buChar char="⚬"/>
            </a:pPr>
            <a:r>
              <a:rPr lang="en-US" sz="1400" spc="-56" dirty="0">
                <a:solidFill>
                  <a:srgbClr val="000000"/>
                </a:solidFill>
                <a:latin typeface="Inter"/>
                <a:ea typeface="Inter"/>
                <a:cs typeface="Inter"/>
                <a:sym typeface="Inter"/>
              </a:rPr>
              <a:t>International wholesale pre-  sales</a:t>
            </a:r>
          </a:p>
          <a:p>
            <a:pPr marL="604528" lvl="2" indent="-201509" algn="l">
              <a:lnSpc>
                <a:spcPts val="2254"/>
              </a:lnSpc>
              <a:buFont typeface="Arial"/>
              <a:buChar char="⚬"/>
            </a:pPr>
            <a:r>
              <a:rPr lang="en-US" sz="1400" spc="-56" dirty="0">
                <a:solidFill>
                  <a:srgbClr val="000000"/>
                </a:solidFill>
                <a:latin typeface="Inter"/>
                <a:ea typeface="Inter"/>
                <a:cs typeface="Inter"/>
                <a:sym typeface="Inter"/>
              </a:rPr>
              <a:t>Debt/equity raise support</a:t>
            </a:r>
          </a:p>
        </p:txBody>
      </p:sp>
      <p:sp>
        <p:nvSpPr>
          <p:cNvPr id="31" name="TextBox 31"/>
          <p:cNvSpPr txBox="1"/>
          <p:nvPr/>
        </p:nvSpPr>
        <p:spPr>
          <a:xfrm>
            <a:off x="10144125" y="6280234"/>
            <a:ext cx="2144691" cy="1455419"/>
          </a:xfrm>
          <a:prstGeom prst="rect">
            <a:avLst/>
          </a:prstGeom>
        </p:spPr>
        <p:txBody>
          <a:bodyPr lIns="0" tIns="0" rIns="0" bIns="0" rtlCol="0" anchor="t">
            <a:spAutoFit/>
          </a:bodyPr>
          <a:lstStyle/>
          <a:p>
            <a:pPr marL="345443" lvl="1" indent="-172721" algn="l">
              <a:lnSpc>
                <a:spcPts val="2576"/>
              </a:lnSpc>
              <a:buFont typeface="Arial"/>
              <a:buChar char="•"/>
            </a:pPr>
            <a:r>
              <a:rPr lang="en-US" sz="1600" spc="-64" dirty="0">
                <a:solidFill>
                  <a:srgbClr val="000000"/>
                </a:solidFill>
                <a:latin typeface="Inter"/>
                <a:ea typeface="Inter"/>
                <a:cs typeface="Inter"/>
                <a:sym typeface="Inter"/>
              </a:rPr>
              <a:t>Commercial:</a:t>
            </a:r>
          </a:p>
          <a:p>
            <a:pPr marL="604528" lvl="2" indent="-201509" algn="l">
              <a:lnSpc>
                <a:spcPts val="2254"/>
              </a:lnSpc>
              <a:buFont typeface="Arial"/>
              <a:buChar char="⚬"/>
            </a:pPr>
            <a:r>
              <a:rPr lang="en-US" sz="1400" spc="-56" dirty="0">
                <a:solidFill>
                  <a:srgbClr val="000000"/>
                </a:solidFill>
                <a:latin typeface="Inter"/>
                <a:ea typeface="Inter"/>
                <a:cs typeface="Inter"/>
                <a:sym typeface="Inter"/>
              </a:rPr>
              <a:t>Financial modelling</a:t>
            </a:r>
          </a:p>
          <a:p>
            <a:pPr marL="604528" lvl="2" indent="-201509" algn="l">
              <a:lnSpc>
                <a:spcPts val="2254"/>
              </a:lnSpc>
              <a:buFont typeface="Arial"/>
              <a:buChar char="⚬"/>
            </a:pPr>
            <a:r>
              <a:rPr lang="en-US" sz="1400" spc="-56" dirty="0">
                <a:solidFill>
                  <a:srgbClr val="000000"/>
                </a:solidFill>
                <a:latin typeface="Inter"/>
                <a:ea typeface="Inter"/>
                <a:cs typeface="Inter"/>
                <a:sym typeface="Inter"/>
              </a:rPr>
              <a:t>Demand forecast</a:t>
            </a:r>
          </a:p>
          <a:p>
            <a:pPr marL="604528" lvl="2" indent="-201509" algn="l">
              <a:lnSpc>
                <a:spcPts val="2254"/>
              </a:lnSpc>
              <a:buFont typeface="Arial"/>
              <a:buChar char="⚬"/>
            </a:pPr>
            <a:r>
              <a:rPr lang="en-US" sz="1400" spc="-56" dirty="0">
                <a:solidFill>
                  <a:srgbClr val="000000"/>
                </a:solidFill>
                <a:latin typeface="Inter"/>
                <a:ea typeface="Inter"/>
                <a:cs typeface="Inter"/>
                <a:sym typeface="Inter"/>
              </a:rPr>
              <a:t>Pricebook development</a:t>
            </a:r>
          </a:p>
        </p:txBody>
      </p:sp>
      <p:sp>
        <p:nvSpPr>
          <p:cNvPr id="32" name="TextBox 32"/>
          <p:cNvSpPr txBox="1"/>
          <p:nvPr/>
        </p:nvSpPr>
        <p:spPr>
          <a:xfrm>
            <a:off x="14711362" y="6280234"/>
            <a:ext cx="2144691" cy="2598419"/>
          </a:xfrm>
          <a:prstGeom prst="rect">
            <a:avLst/>
          </a:prstGeom>
        </p:spPr>
        <p:txBody>
          <a:bodyPr lIns="0" tIns="0" rIns="0" bIns="0" rtlCol="0" anchor="t">
            <a:spAutoFit/>
          </a:bodyPr>
          <a:lstStyle/>
          <a:p>
            <a:pPr marL="345443" lvl="1" indent="-172721" algn="l">
              <a:lnSpc>
                <a:spcPts val="2576"/>
              </a:lnSpc>
              <a:buFont typeface="Arial"/>
              <a:buChar char="•"/>
            </a:pPr>
            <a:r>
              <a:rPr lang="en-US" sz="1600" spc="-64" dirty="0">
                <a:solidFill>
                  <a:srgbClr val="000000"/>
                </a:solidFill>
                <a:latin typeface="Inter"/>
                <a:ea typeface="Inter"/>
                <a:cs typeface="Inter"/>
                <a:sym typeface="Inter"/>
              </a:rPr>
              <a:t>Commercial:</a:t>
            </a:r>
          </a:p>
          <a:p>
            <a:pPr marL="604528" lvl="2" indent="-201509" algn="l">
              <a:lnSpc>
                <a:spcPts val="2254"/>
              </a:lnSpc>
              <a:buFont typeface="Arial"/>
              <a:buChar char="⚬"/>
            </a:pPr>
            <a:r>
              <a:rPr lang="en-US" sz="1400" spc="-56" dirty="0">
                <a:solidFill>
                  <a:srgbClr val="000000"/>
                </a:solidFill>
                <a:latin typeface="Inter"/>
                <a:ea typeface="Inter"/>
                <a:cs typeface="Inter"/>
                <a:sym typeface="Inter"/>
              </a:rPr>
              <a:t>Financial modelling</a:t>
            </a:r>
          </a:p>
          <a:p>
            <a:pPr marL="604528" lvl="2" indent="-201509" algn="l">
              <a:lnSpc>
                <a:spcPts val="2254"/>
              </a:lnSpc>
              <a:buFont typeface="Arial"/>
              <a:buChar char="⚬"/>
            </a:pPr>
            <a:r>
              <a:rPr lang="en-US" sz="1400" spc="-56" dirty="0">
                <a:solidFill>
                  <a:srgbClr val="000000"/>
                </a:solidFill>
                <a:latin typeface="Inter"/>
                <a:ea typeface="Inter"/>
                <a:cs typeface="Inter"/>
                <a:sym typeface="Inter"/>
              </a:rPr>
              <a:t>Demand forecast</a:t>
            </a:r>
          </a:p>
          <a:p>
            <a:pPr marL="604528" lvl="2" indent="-201509" algn="l">
              <a:lnSpc>
                <a:spcPts val="2254"/>
              </a:lnSpc>
              <a:buFont typeface="Arial"/>
              <a:buChar char="⚬"/>
            </a:pPr>
            <a:r>
              <a:rPr lang="en-US" sz="1400" spc="-56" dirty="0">
                <a:solidFill>
                  <a:srgbClr val="000000"/>
                </a:solidFill>
                <a:latin typeface="Inter"/>
                <a:ea typeface="Inter"/>
                <a:cs typeface="Inter"/>
                <a:sym typeface="Inter"/>
              </a:rPr>
              <a:t>Pricebook development</a:t>
            </a:r>
          </a:p>
          <a:p>
            <a:pPr marL="604528" lvl="2" indent="-201509" algn="l">
              <a:lnSpc>
                <a:spcPts val="2254"/>
              </a:lnSpc>
              <a:buFont typeface="Arial"/>
              <a:buChar char="⚬"/>
            </a:pPr>
            <a:r>
              <a:rPr lang="en-US" sz="1400" spc="-56" dirty="0">
                <a:solidFill>
                  <a:srgbClr val="000000"/>
                </a:solidFill>
                <a:latin typeface="Inter"/>
                <a:ea typeface="Inter"/>
                <a:cs typeface="Inter"/>
                <a:sym typeface="Inter"/>
              </a:rPr>
              <a:t>International wholesale pre-  sales</a:t>
            </a:r>
          </a:p>
          <a:p>
            <a:pPr algn="l">
              <a:lnSpc>
                <a:spcPts val="2254"/>
              </a:lnSpc>
            </a:pPr>
            <a:endParaRPr lang="en-US" sz="1400" spc="-56" dirty="0">
              <a:solidFill>
                <a:srgbClr val="000000"/>
              </a:solidFill>
              <a:latin typeface="Inter"/>
              <a:ea typeface="Inter"/>
              <a:cs typeface="Inter"/>
              <a:sym typeface="Inte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1033462"/>
            <a:ext cx="16230600" cy="0"/>
          </a:xfrm>
          <a:prstGeom prst="line">
            <a:avLst/>
          </a:prstGeom>
          <a:ln w="9525" cap="flat">
            <a:solidFill>
              <a:srgbClr val="000000"/>
            </a:solidFill>
            <a:prstDash val="solid"/>
            <a:headEnd type="none" w="sm" len="sm"/>
            <a:tailEnd type="none" w="sm" len="sm"/>
          </a:ln>
        </p:spPr>
        <p:txBody>
          <a:bodyPr/>
          <a:lstStyle/>
          <a:p>
            <a:endParaRPr lang="en-TH"/>
          </a:p>
        </p:txBody>
      </p:sp>
      <p:sp>
        <p:nvSpPr>
          <p:cNvPr id="3" name="AutoShape 3"/>
          <p:cNvSpPr/>
          <p:nvPr/>
        </p:nvSpPr>
        <p:spPr>
          <a:xfrm>
            <a:off x="1028700" y="9253538"/>
            <a:ext cx="16230600" cy="0"/>
          </a:xfrm>
          <a:prstGeom prst="line">
            <a:avLst/>
          </a:prstGeom>
          <a:ln w="9525" cap="flat">
            <a:solidFill>
              <a:srgbClr val="000000"/>
            </a:solidFill>
            <a:prstDash val="solid"/>
            <a:headEnd type="none" w="sm" len="sm"/>
            <a:tailEnd type="none" w="sm" len="sm"/>
          </a:ln>
        </p:spPr>
        <p:txBody>
          <a:bodyPr/>
          <a:lstStyle/>
          <a:p>
            <a:endParaRPr lang="en-TH"/>
          </a:p>
        </p:txBody>
      </p:sp>
      <p:grpSp>
        <p:nvGrpSpPr>
          <p:cNvPr id="4" name="Group 4"/>
          <p:cNvGrpSpPr/>
          <p:nvPr/>
        </p:nvGrpSpPr>
        <p:grpSpPr>
          <a:xfrm>
            <a:off x="13855827" y="9486706"/>
            <a:ext cx="3403473" cy="562451"/>
            <a:chOff x="0" y="0"/>
            <a:chExt cx="4537964" cy="749935"/>
          </a:xfrm>
        </p:grpSpPr>
        <p:sp>
          <p:nvSpPr>
            <p:cNvPr id="5" name="Freeform 5"/>
            <p:cNvSpPr/>
            <p:nvPr/>
          </p:nvSpPr>
          <p:spPr>
            <a:xfrm>
              <a:off x="0" y="0"/>
              <a:ext cx="4537964" cy="749935"/>
            </a:xfrm>
            <a:custGeom>
              <a:avLst/>
              <a:gdLst/>
              <a:ahLst/>
              <a:cxnLst/>
              <a:rect l="l" t="t" r="r" b="b"/>
              <a:pathLst>
                <a:path w="4537964" h="749935">
                  <a:moveTo>
                    <a:pt x="0" y="0"/>
                  </a:moveTo>
                  <a:lnTo>
                    <a:pt x="4537964" y="0"/>
                  </a:lnTo>
                  <a:lnTo>
                    <a:pt x="4537964" y="749935"/>
                  </a:lnTo>
                  <a:lnTo>
                    <a:pt x="0" y="749935"/>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TH"/>
            </a:p>
          </p:txBody>
        </p:sp>
      </p:grpSp>
      <p:sp>
        <p:nvSpPr>
          <p:cNvPr id="6" name="Freeform 6"/>
          <p:cNvSpPr/>
          <p:nvPr/>
        </p:nvSpPr>
        <p:spPr>
          <a:xfrm>
            <a:off x="16165131" y="1274841"/>
            <a:ext cx="729831" cy="417994"/>
          </a:xfrm>
          <a:custGeom>
            <a:avLst/>
            <a:gdLst/>
            <a:ahLst/>
            <a:cxnLst/>
            <a:rect l="l" t="t" r="r" b="b"/>
            <a:pathLst>
              <a:path w="729831" h="417994">
                <a:moveTo>
                  <a:pt x="0" y="0"/>
                </a:moveTo>
                <a:lnTo>
                  <a:pt x="729831" y="0"/>
                </a:lnTo>
                <a:lnTo>
                  <a:pt x="729831" y="417994"/>
                </a:lnTo>
                <a:lnTo>
                  <a:pt x="0" y="41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TH"/>
          </a:p>
        </p:txBody>
      </p:sp>
      <p:sp>
        <p:nvSpPr>
          <p:cNvPr id="7" name="Freeform 7"/>
          <p:cNvSpPr/>
          <p:nvPr/>
        </p:nvSpPr>
        <p:spPr>
          <a:xfrm>
            <a:off x="269142" y="8951946"/>
            <a:ext cx="301215" cy="301592"/>
          </a:xfrm>
          <a:custGeom>
            <a:avLst/>
            <a:gdLst/>
            <a:ahLst/>
            <a:cxnLst/>
            <a:rect l="l" t="t" r="r" b="b"/>
            <a:pathLst>
              <a:path w="301215" h="301592">
                <a:moveTo>
                  <a:pt x="0" y="0"/>
                </a:moveTo>
                <a:lnTo>
                  <a:pt x="301214" y="0"/>
                </a:lnTo>
                <a:lnTo>
                  <a:pt x="301214" y="301592"/>
                </a:lnTo>
                <a:lnTo>
                  <a:pt x="0" y="30159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TH"/>
          </a:p>
        </p:txBody>
      </p:sp>
      <p:sp>
        <p:nvSpPr>
          <p:cNvPr id="8" name="Freeform 8"/>
          <p:cNvSpPr/>
          <p:nvPr/>
        </p:nvSpPr>
        <p:spPr>
          <a:xfrm>
            <a:off x="9363567" y="3825757"/>
            <a:ext cx="7895733" cy="3956275"/>
          </a:xfrm>
          <a:custGeom>
            <a:avLst/>
            <a:gdLst/>
            <a:ahLst/>
            <a:cxnLst/>
            <a:rect l="l" t="t" r="r" b="b"/>
            <a:pathLst>
              <a:path w="7895733" h="3956275">
                <a:moveTo>
                  <a:pt x="0" y="0"/>
                </a:moveTo>
                <a:lnTo>
                  <a:pt x="7895733" y="0"/>
                </a:lnTo>
                <a:lnTo>
                  <a:pt x="7895733" y="3956275"/>
                </a:lnTo>
                <a:lnTo>
                  <a:pt x="0" y="3956275"/>
                </a:lnTo>
                <a:lnTo>
                  <a:pt x="0" y="0"/>
                </a:ln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endParaRPr lang="en-TH"/>
          </a:p>
        </p:txBody>
      </p:sp>
      <p:sp>
        <p:nvSpPr>
          <p:cNvPr id="9" name="TextBox 9"/>
          <p:cNvSpPr txBox="1"/>
          <p:nvPr/>
        </p:nvSpPr>
        <p:spPr>
          <a:xfrm>
            <a:off x="1028700" y="9677206"/>
            <a:ext cx="4020586" cy="209550"/>
          </a:xfrm>
          <a:prstGeom prst="rect">
            <a:avLst/>
          </a:prstGeom>
        </p:spPr>
        <p:txBody>
          <a:bodyPr lIns="0" tIns="0" rIns="0" bIns="0" rtlCol="0" anchor="t">
            <a:spAutoFit/>
          </a:bodyPr>
          <a:lstStyle/>
          <a:p>
            <a:pPr algn="l">
              <a:lnSpc>
                <a:spcPts val="1438"/>
              </a:lnSpc>
            </a:pPr>
            <a:r>
              <a:rPr lang="en-US" sz="1200" dirty="0">
                <a:solidFill>
                  <a:srgbClr val="000000"/>
                </a:solidFill>
                <a:latin typeface="Inter"/>
                <a:ea typeface="Inter"/>
                <a:cs typeface="Inter"/>
                <a:sym typeface="Inter"/>
              </a:rPr>
              <a:t>Copyright © 2024 APTelecom</a:t>
            </a:r>
          </a:p>
        </p:txBody>
      </p:sp>
      <p:sp>
        <p:nvSpPr>
          <p:cNvPr id="10" name="TextBox 10"/>
          <p:cNvSpPr txBox="1"/>
          <p:nvPr/>
        </p:nvSpPr>
        <p:spPr>
          <a:xfrm>
            <a:off x="6205521" y="9677206"/>
            <a:ext cx="4020586" cy="209550"/>
          </a:xfrm>
          <a:prstGeom prst="rect">
            <a:avLst/>
          </a:prstGeom>
        </p:spPr>
        <p:txBody>
          <a:bodyPr lIns="0" tIns="0" rIns="0" bIns="0" rtlCol="0" anchor="t">
            <a:spAutoFit/>
          </a:bodyPr>
          <a:lstStyle/>
          <a:p>
            <a:pPr algn="ctr">
              <a:lnSpc>
                <a:spcPts val="1438"/>
              </a:lnSpc>
            </a:pPr>
            <a:r>
              <a:rPr lang="en-US" sz="1200" b="1" i="1" dirty="0">
                <a:solidFill>
                  <a:srgbClr val="000000"/>
                </a:solidFill>
                <a:latin typeface="Inter Bold Italics"/>
                <a:ea typeface="Inter Bold Italics"/>
                <a:cs typeface="Inter Bold Italics"/>
                <a:sym typeface="Inter Bold Italics"/>
              </a:rPr>
              <a:t>Strictly Confidential </a:t>
            </a:r>
          </a:p>
        </p:txBody>
      </p:sp>
      <p:sp>
        <p:nvSpPr>
          <p:cNvPr id="11" name="TextBox 11"/>
          <p:cNvSpPr txBox="1"/>
          <p:nvPr/>
        </p:nvSpPr>
        <p:spPr>
          <a:xfrm>
            <a:off x="1160896" y="2949944"/>
            <a:ext cx="7054918" cy="5341978"/>
          </a:xfrm>
          <a:prstGeom prst="rect">
            <a:avLst/>
          </a:prstGeom>
        </p:spPr>
        <p:txBody>
          <a:bodyPr lIns="0" tIns="0" rIns="0" bIns="0" rtlCol="0" anchor="t">
            <a:spAutoFit/>
          </a:bodyPr>
          <a:lstStyle/>
          <a:p>
            <a:pPr marL="411263" lvl="1" indent="-205631" algn="l">
              <a:lnSpc>
                <a:spcPts val="3047"/>
              </a:lnSpc>
              <a:spcBef>
                <a:spcPct val="0"/>
              </a:spcBef>
              <a:buFont typeface="Arial"/>
              <a:buChar char="•"/>
            </a:pPr>
            <a:r>
              <a:rPr lang="en-US" sz="1904" u="none" strike="noStrike" dirty="0">
                <a:solidFill>
                  <a:srgbClr val="000000"/>
                </a:solidFill>
                <a:latin typeface="Helvetica World"/>
                <a:ea typeface="Helvetica World"/>
                <a:cs typeface="Helvetica World"/>
                <a:sym typeface="Helvetica World"/>
              </a:rPr>
              <a:t>Proposed a new cable route connecting Guam to American Samoa—with spurs to poorly-served Pacific Island Countries (PICs):</a:t>
            </a:r>
          </a:p>
          <a:p>
            <a:pPr marL="411263" lvl="1" indent="-205631" algn="l">
              <a:lnSpc>
                <a:spcPts val="3047"/>
              </a:lnSpc>
              <a:spcBef>
                <a:spcPct val="0"/>
              </a:spcBef>
              <a:buFont typeface="Arial"/>
              <a:buChar char="•"/>
            </a:pPr>
            <a:r>
              <a:rPr lang="en-US" sz="1904" u="none" strike="noStrike" dirty="0">
                <a:solidFill>
                  <a:srgbClr val="000000"/>
                </a:solidFill>
                <a:latin typeface="Helvetica World"/>
                <a:ea typeface="Helvetica World"/>
                <a:cs typeface="Helvetica World"/>
                <a:sym typeface="Helvetica World"/>
              </a:rPr>
              <a:t>Undertook a USTDA-funded feasibility study on behalf of Tuvalu Telecom</a:t>
            </a:r>
          </a:p>
          <a:p>
            <a:pPr marL="411263" lvl="1" indent="-205631" algn="l">
              <a:lnSpc>
                <a:spcPts val="3047"/>
              </a:lnSpc>
              <a:spcBef>
                <a:spcPct val="0"/>
              </a:spcBef>
              <a:buFont typeface="Arial"/>
              <a:buChar char="•"/>
            </a:pPr>
            <a:r>
              <a:rPr lang="en-US" sz="1904" u="none" strike="noStrike" dirty="0">
                <a:solidFill>
                  <a:srgbClr val="000000"/>
                </a:solidFill>
                <a:latin typeface="Helvetica World"/>
                <a:ea typeface="Helvetica World"/>
                <a:cs typeface="Helvetica World"/>
                <a:sym typeface="Helvetica World"/>
              </a:rPr>
              <a:t>Project overbuild proposed by Google Inc, with cooperation from Australia’s Telstra Corporation</a:t>
            </a:r>
          </a:p>
          <a:p>
            <a:pPr marL="411263" lvl="1" indent="-205631" algn="l">
              <a:lnSpc>
                <a:spcPts val="3047"/>
              </a:lnSpc>
              <a:spcBef>
                <a:spcPct val="0"/>
              </a:spcBef>
              <a:buFont typeface="Arial"/>
              <a:buChar char="•"/>
            </a:pPr>
            <a:r>
              <a:rPr lang="en-US" sz="1904" u="none" strike="noStrike" dirty="0">
                <a:solidFill>
                  <a:srgbClr val="000000"/>
                </a:solidFill>
                <a:latin typeface="Helvetica World"/>
                <a:ea typeface="Helvetica World"/>
                <a:cs typeface="Helvetica World"/>
                <a:sym typeface="Helvetica World"/>
              </a:rPr>
              <a:t>•The White House proposes cooperation to capitalize on private investment already planned in the same geography and category</a:t>
            </a:r>
          </a:p>
          <a:p>
            <a:pPr marL="411263" lvl="1" indent="-205631" algn="l">
              <a:lnSpc>
                <a:spcPts val="3047"/>
              </a:lnSpc>
              <a:spcBef>
                <a:spcPct val="0"/>
              </a:spcBef>
              <a:buFont typeface="Arial"/>
              <a:buChar char="•"/>
            </a:pPr>
            <a:r>
              <a:rPr lang="en-US" sz="1904" u="none" strike="noStrike" dirty="0">
                <a:solidFill>
                  <a:srgbClr val="000000"/>
                </a:solidFill>
                <a:latin typeface="Helvetica World"/>
                <a:ea typeface="Helvetica World"/>
                <a:cs typeface="Helvetica World"/>
                <a:sym typeface="Helvetica World"/>
              </a:rPr>
              <a:t>APTelecom now working with US and Australian government agencies, including USTDA, to deliver a Google- and Telstra- underpinned solution that will still meet the needs of the poorly connected, remote populations of PICs</a:t>
            </a:r>
          </a:p>
        </p:txBody>
      </p:sp>
      <p:sp>
        <p:nvSpPr>
          <p:cNvPr id="12" name="TextBox 12"/>
          <p:cNvSpPr txBox="1"/>
          <p:nvPr/>
        </p:nvSpPr>
        <p:spPr>
          <a:xfrm>
            <a:off x="1028700" y="1664260"/>
            <a:ext cx="14315714" cy="704659"/>
          </a:xfrm>
          <a:prstGeom prst="rect">
            <a:avLst/>
          </a:prstGeom>
        </p:spPr>
        <p:txBody>
          <a:bodyPr lIns="0" tIns="0" rIns="0" bIns="0" rtlCol="0" anchor="t">
            <a:spAutoFit/>
          </a:bodyPr>
          <a:lstStyle/>
          <a:p>
            <a:pPr marL="0" lvl="0" indent="0" algn="l">
              <a:lnSpc>
                <a:spcPts val="5140"/>
              </a:lnSpc>
              <a:spcBef>
                <a:spcPct val="0"/>
              </a:spcBef>
            </a:pPr>
            <a:r>
              <a:rPr lang="en-US" sz="4470" b="1" spc="-303" dirty="0">
                <a:solidFill>
                  <a:srgbClr val="000000"/>
                </a:solidFill>
                <a:latin typeface="Poppins Medium"/>
                <a:ea typeface="Poppins Medium"/>
                <a:cs typeface="Poppins Medium"/>
                <a:sym typeface="Poppins Medium"/>
              </a:rPr>
              <a:t>Our New Initiative: Central Pacific Cable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C12D1-683B-A455-7C92-2F91B0325C72}"/>
            </a:ext>
          </a:extLst>
        </p:cNvPr>
        <p:cNvGrpSpPr/>
        <p:nvPr/>
      </p:nvGrpSpPr>
      <p:grpSpPr>
        <a:xfrm>
          <a:off x="0" y="0"/>
          <a:ext cx="0" cy="0"/>
          <a:chOff x="0" y="0"/>
          <a:chExt cx="0" cy="0"/>
        </a:xfrm>
      </p:grpSpPr>
      <p:sp>
        <p:nvSpPr>
          <p:cNvPr id="17" name="Freeform 11">
            <a:extLst>
              <a:ext uri="{FF2B5EF4-FFF2-40B4-BE49-F238E27FC236}">
                <a16:creationId xmlns:a16="http://schemas.microsoft.com/office/drawing/2014/main" id="{A1AB70E0-E2D7-C9CF-D010-C690C38929FC}"/>
              </a:ext>
            </a:extLst>
          </p:cNvPr>
          <p:cNvSpPr/>
          <p:nvPr/>
        </p:nvSpPr>
        <p:spPr>
          <a:xfrm>
            <a:off x="9144000" y="4288654"/>
            <a:ext cx="8115300" cy="4964881"/>
          </a:xfrm>
          <a:custGeom>
            <a:avLst/>
            <a:gdLst/>
            <a:ahLst/>
            <a:cxnLst/>
            <a:rect l="l" t="t" r="r" b="b"/>
            <a:pathLst>
              <a:path w="13405280" h="3836797">
                <a:moveTo>
                  <a:pt x="0" y="0"/>
                </a:moveTo>
                <a:lnTo>
                  <a:pt x="13405280" y="0"/>
                </a:lnTo>
                <a:lnTo>
                  <a:pt x="13405280" y="3836797"/>
                </a:lnTo>
                <a:lnTo>
                  <a:pt x="0" y="3836797"/>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TH"/>
          </a:p>
        </p:txBody>
      </p:sp>
      <p:sp>
        <p:nvSpPr>
          <p:cNvPr id="2" name="AutoShape 2">
            <a:extLst>
              <a:ext uri="{FF2B5EF4-FFF2-40B4-BE49-F238E27FC236}">
                <a16:creationId xmlns:a16="http://schemas.microsoft.com/office/drawing/2014/main" id="{9F9BB2AB-E50A-3A82-A7FA-EBB90A8D044E}"/>
              </a:ext>
            </a:extLst>
          </p:cNvPr>
          <p:cNvSpPr/>
          <p:nvPr/>
        </p:nvSpPr>
        <p:spPr>
          <a:xfrm>
            <a:off x="1028700" y="1033462"/>
            <a:ext cx="16230600" cy="0"/>
          </a:xfrm>
          <a:prstGeom prst="line">
            <a:avLst/>
          </a:prstGeom>
          <a:ln w="9525" cap="flat">
            <a:solidFill>
              <a:srgbClr val="000000"/>
            </a:solidFill>
            <a:prstDash val="solid"/>
            <a:headEnd type="none" w="sm" len="sm"/>
            <a:tailEnd type="none" w="sm" len="sm"/>
          </a:ln>
        </p:spPr>
        <p:txBody>
          <a:bodyPr/>
          <a:lstStyle/>
          <a:p>
            <a:endParaRPr lang="en-TH"/>
          </a:p>
        </p:txBody>
      </p:sp>
      <p:sp>
        <p:nvSpPr>
          <p:cNvPr id="3" name="AutoShape 3">
            <a:extLst>
              <a:ext uri="{FF2B5EF4-FFF2-40B4-BE49-F238E27FC236}">
                <a16:creationId xmlns:a16="http://schemas.microsoft.com/office/drawing/2014/main" id="{8B10832A-50DC-0904-9CC9-E1189691AD1C}"/>
              </a:ext>
            </a:extLst>
          </p:cNvPr>
          <p:cNvSpPr/>
          <p:nvPr/>
        </p:nvSpPr>
        <p:spPr>
          <a:xfrm>
            <a:off x="1028700" y="9253538"/>
            <a:ext cx="16230600" cy="0"/>
          </a:xfrm>
          <a:prstGeom prst="line">
            <a:avLst/>
          </a:prstGeom>
          <a:ln w="9525" cap="flat">
            <a:solidFill>
              <a:srgbClr val="000000"/>
            </a:solidFill>
            <a:prstDash val="solid"/>
            <a:headEnd type="none" w="sm" len="sm"/>
            <a:tailEnd type="none" w="sm" len="sm"/>
          </a:ln>
        </p:spPr>
        <p:txBody>
          <a:bodyPr/>
          <a:lstStyle/>
          <a:p>
            <a:endParaRPr lang="en-TH"/>
          </a:p>
        </p:txBody>
      </p:sp>
      <p:grpSp>
        <p:nvGrpSpPr>
          <p:cNvPr id="4" name="Group 4">
            <a:extLst>
              <a:ext uri="{FF2B5EF4-FFF2-40B4-BE49-F238E27FC236}">
                <a16:creationId xmlns:a16="http://schemas.microsoft.com/office/drawing/2014/main" id="{DE30B90C-E517-276A-D36D-69C76CF99AB2}"/>
              </a:ext>
            </a:extLst>
          </p:cNvPr>
          <p:cNvGrpSpPr/>
          <p:nvPr/>
        </p:nvGrpSpPr>
        <p:grpSpPr>
          <a:xfrm>
            <a:off x="13855827" y="9486706"/>
            <a:ext cx="3403473" cy="562451"/>
            <a:chOff x="0" y="0"/>
            <a:chExt cx="4537964" cy="749935"/>
          </a:xfrm>
        </p:grpSpPr>
        <p:sp>
          <p:nvSpPr>
            <p:cNvPr id="5" name="Freeform 5">
              <a:extLst>
                <a:ext uri="{FF2B5EF4-FFF2-40B4-BE49-F238E27FC236}">
                  <a16:creationId xmlns:a16="http://schemas.microsoft.com/office/drawing/2014/main" id="{9A23639B-833B-73B7-0AA1-D12AE24B1406}"/>
                </a:ext>
              </a:extLst>
            </p:cNvPr>
            <p:cNvSpPr/>
            <p:nvPr/>
          </p:nvSpPr>
          <p:spPr>
            <a:xfrm>
              <a:off x="0" y="0"/>
              <a:ext cx="4537964" cy="749935"/>
            </a:xfrm>
            <a:custGeom>
              <a:avLst/>
              <a:gdLst/>
              <a:ahLst/>
              <a:cxnLst/>
              <a:rect l="l" t="t" r="r" b="b"/>
              <a:pathLst>
                <a:path w="4537964" h="749935">
                  <a:moveTo>
                    <a:pt x="0" y="0"/>
                  </a:moveTo>
                  <a:lnTo>
                    <a:pt x="4537964" y="0"/>
                  </a:lnTo>
                  <a:lnTo>
                    <a:pt x="4537964" y="749935"/>
                  </a:lnTo>
                  <a:lnTo>
                    <a:pt x="0" y="749935"/>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TH"/>
            </a:p>
          </p:txBody>
        </p:sp>
      </p:grpSp>
      <p:sp>
        <p:nvSpPr>
          <p:cNvPr id="6" name="Freeform 6">
            <a:extLst>
              <a:ext uri="{FF2B5EF4-FFF2-40B4-BE49-F238E27FC236}">
                <a16:creationId xmlns:a16="http://schemas.microsoft.com/office/drawing/2014/main" id="{33E54396-0017-39C3-1991-EB1C4542A7EA}"/>
              </a:ext>
            </a:extLst>
          </p:cNvPr>
          <p:cNvSpPr/>
          <p:nvPr/>
        </p:nvSpPr>
        <p:spPr>
          <a:xfrm>
            <a:off x="16165131" y="1274841"/>
            <a:ext cx="729831" cy="417994"/>
          </a:xfrm>
          <a:custGeom>
            <a:avLst/>
            <a:gdLst/>
            <a:ahLst/>
            <a:cxnLst/>
            <a:rect l="l" t="t" r="r" b="b"/>
            <a:pathLst>
              <a:path w="729831" h="417994">
                <a:moveTo>
                  <a:pt x="0" y="0"/>
                </a:moveTo>
                <a:lnTo>
                  <a:pt x="729831" y="0"/>
                </a:lnTo>
                <a:lnTo>
                  <a:pt x="729831" y="417994"/>
                </a:lnTo>
                <a:lnTo>
                  <a:pt x="0" y="4179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TH"/>
          </a:p>
        </p:txBody>
      </p:sp>
      <p:sp>
        <p:nvSpPr>
          <p:cNvPr id="7" name="Freeform 7">
            <a:extLst>
              <a:ext uri="{FF2B5EF4-FFF2-40B4-BE49-F238E27FC236}">
                <a16:creationId xmlns:a16="http://schemas.microsoft.com/office/drawing/2014/main" id="{18144EBB-2CA2-5F38-F793-0604A8B3AC41}"/>
              </a:ext>
            </a:extLst>
          </p:cNvPr>
          <p:cNvSpPr/>
          <p:nvPr/>
        </p:nvSpPr>
        <p:spPr>
          <a:xfrm>
            <a:off x="269142" y="8951946"/>
            <a:ext cx="301215" cy="301592"/>
          </a:xfrm>
          <a:custGeom>
            <a:avLst/>
            <a:gdLst/>
            <a:ahLst/>
            <a:cxnLst/>
            <a:rect l="l" t="t" r="r" b="b"/>
            <a:pathLst>
              <a:path w="301215" h="301592">
                <a:moveTo>
                  <a:pt x="0" y="0"/>
                </a:moveTo>
                <a:lnTo>
                  <a:pt x="301214" y="0"/>
                </a:lnTo>
                <a:lnTo>
                  <a:pt x="301214" y="301592"/>
                </a:lnTo>
                <a:lnTo>
                  <a:pt x="0" y="30159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TH"/>
          </a:p>
        </p:txBody>
      </p:sp>
      <p:sp>
        <p:nvSpPr>
          <p:cNvPr id="9" name="TextBox 9">
            <a:extLst>
              <a:ext uri="{FF2B5EF4-FFF2-40B4-BE49-F238E27FC236}">
                <a16:creationId xmlns:a16="http://schemas.microsoft.com/office/drawing/2014/main" id="{9374B9EB-8127-9CA6-1FD5-1DDDB9FD173B}"/>
              </a:ext>
            </a:extLst>
          </p:cNvPr>
          <p:cNvSpPr txBox="1"/>
          <p:nvPr/>
        </p:nvSpPr>
        <p:spPr>
          <a:xfrm>
            <a:off x="1028700" y="9677206"/>
            <a:ext cx="4020586" cy="209550"/>
          </a:xfrm>
          <a:prstGeom prst="rect">
            <a:avLst/>
          </a:prstGeom>
        </p:spPr>
        <p:txBody>
          <a:bodyPr lIns="0" tIns="0" rIns="0" bIns="0" rtlCol="0" anchor="t">
            <a:spAutoFit/>
          </a:bodyPr>
          <a:lstStyle/>
          <a:p>
            <a:pPr algn="l">
              <a:lnSpc>
                <a:spcPts val="1438"/>
              </a:lnSpc>
            </a:pPr>
            <a:r>
              <a:rPr lang="en-US" sz="1200" dirty="0">
                <a:solidFill>
                  <a:srgbClr val="000000"/>
                </a:solidFill>
                <a:latin typeface="Inter"/>
                <a:ea typeface="Inter"/>
                <a:cs typeface="Inter"/>
                <a:sym typeface="Inter"/>
              </a:rPr>
              <a:t>Copyright © 2024 APTelecom</a:t>
            </a:r>
          </a:p>
        </p:txBody>
      </p:sp>
      <p:sp>
        <p:nvSpPr>
          <p:cNvPr id="10" name="TextBox 10">
            <a:extLst>
              <a:ext uri="{FF2B5EF4-FFF2-40B4-BE49-F238E27FC236}">
                <a16:creationId xmlns:a16="http://schemas.microsoft.com/office/drawing/2014/main" id="{57EA9EA8-9DB5-1E58-4FD7-19ED43DD598D}"/>
              </a:ext>
            </a:extLst>
          </p:cNvPr>
          <p:cNvSpPr txBox="1"/>
          <p:nvPr/>
        </p:nvSpPr>
        <p:spPr>
          <a:xfrm>
            <a:off x="6205521" y="9677206"/>
            <a:ext cx="4020586" cy="209550"/>
          </a:xfrm>
          <a:prstGeom prst="rect">
            <a:avLst/>
          </a:prstGeom>
        </p:spPr>
        <p:txBody>
          <a:bodyPr lIns="0" tIns="0" rIns="0" bIns="0" rtlCol="0" anchor="t">
            <a:spAutoFit/>
          </a:bodyPr>
          <a:lstStyle/>
          <a:p>
            <a:pPr algn="ctr">
              <a:lnSpc>
                <a:spcPts val="1438"/>
              </a:lnSpc>
            </a:pPr>
            <a:r>
              <a:rPr lang="en-US" sz="1200" b="1" i="1" dirty="0">
                <a:solidFill>
                  <a:srgbClr val="000000"/>
                </a:solidFill>
                <a:latin typeface="Inter Bold Italics"/>
                <a:ea typeface="Inter Bold Italics"/>
                <a:cs typeface="Inter Bold Italics"/>
                <a:sym typeface="Inter Bold Italics"/>
              </a:rPr>
              <a:t>Strictly Confidential </a:t>
            </a:r>
          </a:p>
        </p:txBody>
      </p:sp>
      <p:sp>
        <p:nvSpPr>
          <p:cNvPr id="12" name="TextBox 12">
            <a:extLst>
              <a:ext uri="{FF2B5EF4-FFF2-40B4-BE49-F238E27FC236}">
                <a16:creationId xmlns:a16="http://schemas.microsoft.com/office/drawing/2014/main" id="{E5DC74B3-013D-4BB9-3124-0180ECC7E351}"/>
              </a:ext>
            </a:extLst>
          </p:cNvPr>
          <p:cNvSpPr txBox="1"/>
          <p:nvPr/>
        </p:nvSpPr>
        <p:spPr>
          <a:xfrm>
            <a:off x="1028700" y="1664260"/>
            <a:ext cx="14315714" cy="662489"/>
          </a:xfrm>
          <a:prstGeom prst="rect">
            <a:avLst/>
          </a:prstGeom>
        </p:spPr>
        <p:txBody>
          <a:bodyPr lIns="0" tIns="0" rIns="0" bIns="0" rtlCol="0" anchor="t">
            <a:spAutoFit/>
          </a:bodyPr>
          <a:lstStyle/>
          <a:p>
            <a:pPr marL="0" lvl="0" indent="0" algn="l">
              <a:lnSpc>
                <a:spcPts val="5140"/>
              </a:lnSpc>
              <a:spcBef>
                <a:spcPct val="0"/>
              </a:spcBef>
            </a:pPr>
            <a:r>
              <a:rPr lang="en-US" sz="4470" b="1" spc="-303" dirty="0">
                <a:solidFill>
                  <a:srgbClr val="000000"/>
                </a:solidFill>
                <a:latin typeface="Poppins Medium"/>
                <a:ea typeface="Poppins Medium"/>
                <a:cs typeface="Poppins Medium"/>
                <a:sym typeface="Poppins Medium"/>
              </a:rPr>
              <a:t>Our Investment Arm: </a:t>
            </a:r>
            <a:r>
              <a:rPr lang="en-US" sz="4470" b="1" spc="-303" dirty="0" err="1">
                <a:solidFill>
                  <a:srgbClr val="000000"/>
                </a:solidFill>
                <a:latin typeface="Poppins Medium"/>
                <a:ea typeface="Poppins Medium"/>
                <a:cs typeface="Poppins Medium"/>
                <a:sym typeface="Poppins Medium"/>
              </a:rPr>
              <a:t>APTProcure</a:t>
            </a:r>
            <a:endParaRPr lang="en-US" sz="4470" b="1" spc="-303" dirty="0">
              <a:solidFill>
                <a:srgbClr val="000000"/>
              </a:solidFill>
              <a:latin typeface="Poppins Medium"/>
              <a:ea typeface="Poppins Medium"/>
              <a:cs typeface="Poppins Medium"/>
              <a:sym typeface="Poppins Medium"/>
            </a:endParaRPr>
          </a:p>
        </p:txBody>
      </p:sp>
      <p:sp>
        <p:nvSpPr>
          <p:cNvPr id="14" name="TextBox 13">
            <a:extLst>
              <a:ext uri="{FF2B5EF4-FFF2-40B4-BE49-F238E27FC236}">
                <a16:creationId xmlns:a16="http://schemas.microsoft.com/office/drawing/2014/main" id="{FF4F5AA4-3124-5ABA-9310-506011DFC0F3}"/>
              </a:ext>
            </a:extLst>
          </p:cNvPr>
          <p:cNvSpPr txBox="1"/>
          <p:nvPr/>
        </p:nvSpPr>
        <p:spPr>
          <a:xfrm>
            <a:off x="1028700" y="2627427"/>
            <a:ext cx="12200427" cy="968214"/>
          </a:xfrm>
          <a:prstGeom prst="rect">
            <a:avLst/>
          </a:prstGeom>
          <a:noFill/>
        </p:spPr>
        <p:txBody>
          <a:bodyPr wrap="square">
            <a:spAutoFit/>
          </a:bodyPr>
          <a:lstStyle/>
          <a:p>
            <a:pPr algn="l">
              <a:lnSpc>
                <a:spcPct val="130000"/>
              </a:lnSpc>
            </a:pPr>
            <a:r>
              <a:rPr lang="en-US" sz="2300" b="1" dirty="0" err="1">
                <a:solidFill>
                  <a:srgbClr val="000000"/>
                </a:solidFill>
                <a:latin typeface="Inter Bold"/>
                <a:ea typeface="Inter Bold"/>
              </a:rPr>
              <a:t>APTProcure</a:t>
            </a:r>
            <a:r>
              <a:rPr lang="en-US" sz="2300" b="1" dirty="0">
                <a:solidFill>
                  <a:srgbClr val="000000"/>
                </a:solidFill>
                <a:latin typeface="Inter Bold"/>
                <a:ea typeface="Inter Bold"/>
              </a:rPr>
              <a:t>, the investment arm of APTelecom, was founded to identify and capitalize on key secular trends in subsea cable and edge data centers.</a:t>
            </a:r>
          </a:p>
        </p:txBody>
      </p:sp>
      <p:sp>
        <p:nvSpPr>
          <p:cNvPr id="15" name="AutoShape 13">
            <a:extLst>
              <a:ext uri="{FF2B5EF4-FFF2-40B4-BE49-F238E27FC236}">
                <a16:creationId xmlns:a16="http://schemas.microsoft.com/office/drawing/2014/main" id="{7E99924A-425E-1FC0-18BA-DEF3A97F8EC0}"/>
              </a:ext>
            </a:extLst>
          </p:cNvPr>
          <p:cNvSpPr/>
          <p:nvPr/>
        </p:nvSpPr>
        <p:spPr>
          <a:xfrm flipH="1" flipV="1">
            <a:off x="9144000" y="4291581"/>
            <a:ext cx="4762" cy="4961957"/>
          </a:xfrm>
          <a:prstGeom prst="line">
            <a:avLst/>
          </a:prstGeom>
          <a:ln w="9525" cap="flat">
            <a:solidFill>
              <a:srgbClr val="000000"/>
            </a:solidFill>
            <a:prstDash val="solid"/>
            <a:headEnd type="none" w="sm" len="sm"/>
            <a:tailEnd type="none" w="sm" len="sm"/>
          </a:ln>
        </p:spPr>
        <p:txBody>
          <a:bodyPr/>
          <a:lstStyle/>
          <a:p>
            <a:endParaRPr lang="en-TH"/>
          </a:p>
        </p:txBody>
      </p:sp>
      <p:sp>
        <p:nvSpPr>
          <p:cNvPr id="16" name="AutoShape 14">
            <a:extLst>
              <a:ext uri="{FF2B5EF4-FFF2-40B4-BE49-F238E27FC236}">
                <a16:creationId xmlns:a16="http://schemas.microsoft.com/office/drawing/2014/main" id="{E4A789F2-7648-D34C-925B-271B11D5046C}"/>
              </a:ext>
            </a:extLst>
          </p:cNvPr>
          <p:cNvSpPr/>
          <p:nvPr/>
        </p:nvSpPr>
        <p:spPr>
          <a:xfrm>
            <a:off x="1028700" y="4305300"/>
            <a:ext cx="16230600" cy="0"/>
          </a:xfrm>
          <a:prstGeom prst="line">
            <a:avLst/>
          </a:prstGeom>
          <a:ln w="9525" cap="flat">
            <a:solidFill>
              <a:srgbClr val="000000"/>
            </a:solidFill>
            <a:prstDash val="solid"/>
            <a:headEnd type="none" w="sm" len="sm"/>
            <a:tailEnd type="none" w="sm" len="sm"/>
          </a:ln>
        </p:spPr>
        <p:txBody>
          <a:bodyPr/>
          <a:lstStyle/>
          <a:p>
            <a:endParaRPr lang="en-TH"/>
          </a:p>
        </p:txBody>
      </p:sp>
      <p:pic>
        <p:nvPicPr>
          <p:cNvPr id="1026" name="Picture 2">
            <a:extLst>
              <a:ext uri="{FF2B5EF4-FFF2-40B4-BE49-F238E27FC236}">
                <a16:creationId xmlns:a16="http://schemas.microsoft.com/office/drawing/2014/main" id="{C0392BF7-94E8-FB0B-AE96-889AB7F2BA9B}"/>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1210287" y="4943616"/>
            <a:ext cx="4037677" cy="259719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8890A619-0F6E-7788-B7AD-12F14DDD1656}"/>
              </a:ext>
            </a:extLst>
          </p:cNvPr>
          <p:cNvSpPr txBox="1"/>
          <p:nvPr/>
        </p:nvSpPr>
        <p:spPr>
          <a:xfrm>
            <a:off x="10066826" y="7964479"/>
            <a:ext cx="6324600" cy="435697"/>
          </a:xfrm>
          <a:prstGeom prst="rect">
            <a:avLst/>
          </a:prstGeom>
          <a:noFill/>
        </p:spPr>
        <p:txBody>
          <a:bodyPr wrap="square">
            <a:spAutoFit/>
          </a:bodyPr>
          <a:lstStyle/>
          <a:p>
            <a:pPr algn="ctr">
              <a:lnSpc>
                <a:spcPts val="2940"/>
              </a:lnSpc>
              <a:spcBef>
                <a:spcPct val="0"/>
              </a:spcBef>
            </a:pPr>
            <a:r>
              <a:rPr lang="en-US" sz="2100" b="1" spc="500" dirty="0">
                <a:solidFill>
                  <a:schemeClr val="bg1"/>
                </a:solidFill>
                <a:latin typeface="Inter Medium" panose="02000503000000020004" pitchFamily="2" charset="0"/>
                <a:ea typeface="Inter Medium" panose="02000503000000020004" pitchFamily="2" charset="0"/>
              </a:rPr>
              <a:t>UNEARTHING OPPORTUNITY</a:t>
            </a:r>
          </a:p>
        </p:txBody>
      </p:sp>
      <p:sp>
        <p:nvSpPr>
          <p:cNvPr id="23" name="TextBox 22">
            <a:extLst>
              <a:ext uri="{FF2B5EF4-FFF2-40B4-BE49-F238E27FC236}">
                <a16:creationId xmlns:a16="http://schemas.microsoft.com/office/drawing/2014/main" id="{95C687F8-B79F-7906-935A-31A2051B1380}"/>
              </a:ext>
            </a:extLst>
          </p:cNvPr>
          <p:cNvSpPr txBox="1"/>
          <p:nvPr/>
        </p:nvSpPr>
        <p:spPr>
          <a:xfrm>
            <a:off x="1101017" y="4748859"/>
            <a:ext cx="7484841" cy="3873881"/>
          </a:xfrm>
          <a:prstGeom prst="rect">
            <a:avLst/>
          </a:prstGeom>
          <a:noFill/>
        </p:spPr>
        <p:txBody>
          <a:bodyPr wrap="square">
            <a:spAutoFit/>
          </a:bodyPr>
          <a:lstStyle/>
          <a:p>
            <a:pPr marL="342900" indent="-342900">
              <a:lnSpc>
                <a:spcPct val="130000"/>
              </a:lnSpc>
              <a:buFont typeface="Arial" panose="020B0604020202020204" pitchFamily="34" charset="0"/>
              <a:buChar char="•"/>
            </a:pPr>
            <a:r>
              <a:rPr lang="en-US" sz="1904" b="1" dirty="0">
                <a:solidFill>
                  <a:srgbClr val="000000"/>
                </a:solidFill>
                <a:latin typeface="Helvetica World"/>
              </a:rPr>
              <a:t>Superior Deal Flow: </a:t>
            </a:r>
            <a:r>
              <a:rPr lang="en-US" sz="1904" dirty="0" err="1">
                <a:solidFill>
                  <a:srgbClr val="000000"/>
                </a:solidFill>
                <a:latin typeface="Helvetica World"/>
              </a:rPr>
              <a:t>APTProcure</a:t>
            </a:r>
            <a:r>
              <a:rPr lang="en-US" sz="1904" dirty="0">
                <a:solidFill>
                  <a:srgbClr val="000000"/>
                </a:solidFill>
                <a:latin typeface="Helvetica World"/>
              </a:rPr>
              <a:t> identifies promising telecom infrastructure investments. </a:t>
            </a:r>
          </a:p>
          <a:p>
            <a:pPr marL="342900" indent="-342900">
              <a:lnSpc>
                <a:spcPct val="130000"/>
              </a:lnSpc>
              <a:buFont typeface="Arial" panose="020B0604020202020204" pitchFamily="34" charset="0"/>
              <a:buChar char="•"/>
            </a:pPr>
            <a:r>
              <a:rPr lang="en-US" sz="1904" b="1" dirty="0">
                <a:solidFill>
                  <a:srgbClr val="000000"/>
                </a:solidFill>
                <a:latin typeface="Helvetica World"/>
              </a:rPr>
              <a:t>Deep Market Expertise: </a:t>
            </a:r>
            <a:r>
              <a:rPr lang="en-US" sz="1904" dirty="0">
                <a:solidFill>
                  <a:srgbClr val="000000"/>
                </a:solidFill>
                <a:latin typeface="Helvetica World"/>
              </a:rPr>
              <a:t>Extensive knowledge of industry trends. </a:t>
            </a:r>
          </a:p>
          <a:p>
            <a:pPr marL="342900" indent="-342900">
              <a:lnSpc>
                <a:spcPct val="130000"/>
              </a:lnSpc>
              <a:buFont typeface="Arial" panose="020B0604020202020204" pitchFamily="34" charset="0"/>
              <a:buChar char="•"/>
            </a:pPr>
            <a:r>
              <a:rPr lang="en-US" sz="1904" b="1" dirty="0">
                <a:solidFill>
                  <a:srgbClr val="000000"/>
                </a:solidFill>
                <a:latin typeface="Helvetica World"/>
              </a:rPr>
              <a:t>Early-Stage Focus: </a:t>
            </a:r>
            <a:r>
              <a:rPr lang="en-US" sz="1904" dirty="0">
                <a:solidFill>
                  <a:srgbClr val="000000"/>
                </a:solidFill>
                <a:latin typeface="Helvetica World"/>
              </a:rPr>
              <a:t>Invests in early-stage ventures. </a:t>
            </a:r>
          </a:p>
          <a:p>
            <a:pPr marL="342900" indent="-342900">
              <a:lnSpc>
                <a:spcPct val="130000"/>
              </a:lnSpc>
              <a:buFont typeface="Arial" panose="020B0604020202020204" pitchFamily="34" charset="0"/>
              <a:buChar char="•"/>
            </a:pPr>
            <a:r>
              <a:rPr lang="en-US" sz="1904" b="1" dirty="0">
                <a:solidFill>
                  <a:srgbClr val="000000"/>
                </a:solidFill>
                <a:latin typeface="Helvetica World"/>
              </a:rPr>
              <a:t>Unique Positioning: </a:t>
            </a:r>
            <a:r>
              <a:rPr lang="en-US" sz="1904" dirty="0">
                <a:solidFill>
                  <a:srgbClr val="000000"/>
                </a:solidFill>
                <a:latin typeface="Helvetica World"/>
              </a:rPr>
              <a:t>Spots opportunities and assesses entrepreneurs before competitors. </a:t>
            </a:r>
          </a:p>
          <a:p>
            <a:pPr marL="342900" indent="-342900">
              <a:lnSpc>
                <a:spcPct val="130000"/>
              </a:lnSpc>
              <a:buFont typeface="Arial" panose="020B0604020202020204" pitchFamily="34" charset="0"/>
              <a:buChar char="•"/>
            </a:pPr>
            <a:r>
              <a:rPr lang="en-US" sz="1904" b="1" dirty="0">
                <a:solidFill>
                  <a:srgbClr val="000000"/>
                </a:solidFill>
                <a:latin typeface="Helvetica World"/>
              </a:rPr>
              <a:t>Rapid Action: </a:t>
            </a:r>
            <a:r>
              <a:rPr lang="en-US" sz="1904" dirty="0">
                <a:solidFill>
                  <a:srgbClr val="000000"/>
                </a:solidFill>
                <a:latin typeface="Helvetica World"/>
              </a:rPr>
              <a:t>Quickly evaluates investments and forms teams. </a:t>
            </a:r>
          </a:p>
          <a:p>
            <a:pPr marL="342900" indent="-342900">
              <a:lnSpc>
                <a:spcPct val="130000"/>
              </a:lnSpc>
              <a:buFont typeface="Arial" panose="020B0604020202020204" pitchFamily="34" charset="0"/>
              <a:buChar char="•"/>
            </a:pPr>
            <a:r>
              <a:rPr lang="en-US" sz="1904" b="1" dirty="0">
                <a:solidFill>
                  <a:srgbClr val="000000"/>
                </a:solidFill>
                <a:latin typeface="Helvetica World"/>
              </a:rPr>
              <a:t>Proven Track Record: </a:t>
            </a:r>
            <a:r>
              <a:rPr lang="en-US" sz="1904" dirty="0">
                <a:solidFill>
                  <a:srgbClr val="000000"/>
                </a:solidFill>
                <a:latin typeface="Helvetica World"/>
              </a:rPr>
              <a:t>Successful history in nurturing telecom companies</a:t>
            </a:r>
          </a:p>
        </p:txBody>
      </p:sp>
    </p:spTree>
    <p:extLst>
      <p:ext uri="{BB962C8B-B14F-4D97-AF65-F5344CB8AC3E}">
        <p14:creationId xmlns:p14="http://schemas.microsoft.com/office/powerpoint/2010/main" val="2746850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1033462"/>
            <a:ext cx="16230600" cy="0"/>
          </a:xfrm>
          <a:prstGeom prst="line">
            <a:avLst/>
          </a:prstGeom>
          <a:ln w="9525" cap="flat">
            <a:solidFill>
              <a:srgbClr val="000000"/>
            </a:solidFill>
            <a:prstDash val="solid"/>
            <a:headEnd type="none" w="sm" len="sm"/>
            <a:tailEnd type="none" w="sm" len="sm"/>
          </a:ln>
        </p:spPr>
        <p:txBody>
          <a:bodyPr/>
          <a:lstStyle/>
          <a:p>
            <a:endParaRPr lang="en-TH"/>
          </a:p>
        </p:txBody>
      </p:sp>
      <p:sp>
        <p:nvSpPr>
          <p:cNvPr id="3" name="AutoShape 3"/>
          <p:cNvSpPr/>
          <p:nvPr/>
        </p:nvSpPr>
        <p:spPr>
          <a:xfrm>
            <a:off x="1028700" y="9253538"/>
            <a:ext cx="16230600" cy="0"/>
          </a:xfrm>
          <a:prstGeom prst="line">
            <a:avLst/>
          </a:prstGeom>
          <a:ln w="9525" cap="flat">
            <a:solidFill>
              <a:srgbClr val="000000"/>
            </a:solidFill>
            <a:prstDash val="solid"/>
            <a:headEnd type="none" w="sm" len="sm"/>
            <a:tailEnd type="none" w="sm" len="sm"/>
          </a:ln>
        </p:spPr>
        <p:txBody>
          <a:bodyPr/>
          <a:lstStyle/>
          <a:p>
            <a:endParaRPr lang="en-TH"/>
          </a:p>
        </p:txBody>
      </p:sp>
      <p:grpSp>
        <p:nvGrpSpPr>
          <p:cNvPr id="4" name="Group 4"/>
          <p:cNvGrpSpPr/>
          <p:nvPr/>
        </p:nvGrpSpPr>
        <p:grpSpPr>
          <a:xfrm>
            <a:off x="13855827" y="9486706"/>
            <a:ext cx="3403473" cy="562451"/>
            <a:chOff x="0" y="0"/>
            <a:chExt cx="4537964" cy="749935"/>
          </a:xfrm>
        </p:grpSpPr>
        <p:sp>
          <p:nvSpPr>
            <p:cNvPr id="5" name="Freeform 5"/>
            <p:cNvSpPr/>
            <p:nvPr/>
          </p:nvSpPr>
          <p:spPr>
            <a:xfrm>
              <a:off x="0" y="0"/>
              <a:ext cx="4537964" cy="749935"/>
            </a:xfrm>
            <a:custGeom>
              <a:avLst/>
              <a:gdLst/>
              <a:ahLst/>
              <a:cxnLst/>
              <a:rect l="l" t="t" r="r" b="b"/>
              <a:pathLst>
                <a:path w="4537964" h="749935">
                  <a:moveTo>
                    <a:pt x="0" y="0"/>
                  </a:moveTo>
                  <a:lnTo>
                    <a:pt x="4537964" y="0"/>
                  </a:lnTo>
                  <a:lnTo>
                    <a:pt x="4537964" y="749935"/>
                  </a:lnTo>
                  <a:lnTo>
                    <a:pt x="0" y="749935"/>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TH"/>
            </a:p>
          </p:txBody>
        </p:sp>
      </p:grpSp>
      <p:sp>
        <p:nvSpPr>
          <p:cNvPr id="6" name="Freeform 6"/>
          <p:cNvSpPr/>
          <p:nvPr/>
        </p:nvSpPr>
        <p:spPr>
          <a:xfrm>
            <a:off x="16165131" y="1274841"/>
            <a:ext cx="729831" cy="417994"/>
          </a:xfrm>
          <a:custGeom>
            <a:avLst/>
            <a:gdLst/>
            <a:ahLst/>
            <a:cxnLst/>
            <a:rect l="l" t="t" r="r" b="b"/>
            <a:pathLst>
              <a:path w="729831" h="417994">
                <a:moveTo>
                  <a:pt x="0" y="0"/>
                </a:moveTo>
                <a:lnTo>
                  <a:pt x="729831" y="0"/>
                </a:lnTo>
                <a:lnTo>
                  <a:pt x="729831" y="417994"/>
                </a:lnTo>
                <a:lnTo>
                  <a:pt x="0" y="41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TH"/>
          </a:p>
        </p:txBody>
      </p:sp>
      <p:sp>
        <p:nvSpPr>
          <p:cNvPr id="7" name="Freeform 7"/>
          <p:cNvSpPr/>
          <p:nvPr/>
        </p:nvSpPr>
        <p:spPr>
          <a:xfrm>
            <a:off x="269142" y="8951946"/>
            <a:ext cx="301215" cy="301592"/>
          </a:xfrm>
          <a:custGeom>
            <a:avLst/>
            <a:gdLst/>
            <a:ahLst/>
            <a:cxnLst/>
            <a:rect l="l" t="t" r="r" b="b"/>
            <a:pathLst>
              <a:path w="301215" h="301592">
                <a:moveTo>
                  <a:pt x="0" y="0"/>
                </a:moveTo>
                <a:lnTo>
                  <a:pt x="301214" y="0"/>
                </a:lnTo>
                <a:lnTo>
                  <a:pt x="301214" y="301592"/>
                </a:lnTo>
                <a:lnTo>
                  <a:pt x="0" y="30159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TH"/>
          </a:p>
        </p:txBody>
      </p:sp>
      <p:sp>
        <p:nvSpPr>
          <p:cNvPr id="8" name="TextBox 8"/>
          <p:cNvSpPr txBox="1"/>
          <p:nvPr/>
        </p:nvSpPr>
        <p:spPr>
          <a:xfrm>
            <a:off x="1028700" y="9677206"/>
            <a:ext cx="4020586" cy="209550"/>
          </a:xfrm>
          <a:prstGeom prst="rect">
            <a:avLst/>
          </a:prstGeom>
        </p:spPr>
        <p:txBody>
          <a:bodyPr lIns="0" tIns="0" rIns="0" bIns="0" rtlCol="0" anchor="t">
            <a:spAutoFit/>
          </a:bodyPr>
          <a:lstStyle/>
          <a:p>
            <a:pPr algn="l">
              <a:lnSpc>
                <a:spcPts val="1438"/>
              </a:lnSpc>
            </a:pPr>
            <a:r>
              <a:rPr lang="en-US" sz="1200" dirty="0">
                <a:solidFill>
                  <a:srgbClr val="000000"/>
                </a:solidFill>
                <a:latin typeface="Inter"/>
                <a:ea typeface="Inter"/>
                <a:cs typeface="Inter"/>
                <a:sym typeface="Inter"/>
              </a:rPr>
              <a:t>Copyright © 2024 APTelecom</a:t>
            </a:r>
          </a:p>
        </p:txBody>
      </p:sp>
      <p:sp>
        <p:nvSpPr>
          <p:cNvPr id="9" name="TextBox 9"/>
          <p:cNvSpPr txBox="1"/>
          <p:nvPr/>
        </p:nvSpPr>
        <p:spPr>
          <a:xfrm>
            <a:off x="6205521" y="9677206"/>
            <a:ext cx="4020586" cy="209550"/>
          </a:xfrm>
          <a:prstGeom prst="rect">
            <a:avLst/>
          </a:prstGeom>
        </p:spPr>
        <p:txBody>
          <a:bodyPr lIns="0" tIns="0" rIns="0" bIns="0" rtlCol="0" anchor="t">
            <a:spAutoFit/>
          </a:bodyPr>
          <a:lstStyle/>
          <a:p>
            <a:pPr algn="ctr">
              <a:lnSpc>
                <a:spcPts val="1438"/>
              </a:lnSpc>
            </a:pPr>
            <a:r>
              <a:rPr lang="en-US" sz="1200" b="1" i="1" dirty="0">
                <a:solidFill>
                  <a:srgbClr val="000000"/>
                </a:solidFill>
                <a:latin typeface="Inter Bold Italics"/>
                <a:ea typeface="Inter Bold Italics"/>
                <a:cs typeface="Inter Bold Italics"/>
                <a:sym typeface="Inter Bold Italics"/>
              </a:rPr>
              <a:t>Strictly Confidential </a:t>
            </a:r>
          </a:p>
        </p:txBody>
      </p:sp>
      <p:sp>
        <p:nvSpPr>
          <p:cNvPr id="10" name="TextBox 10"/>
          <p:cNvSpPr txBox="1"/>
          <p:nvPr/>
        </p:nvSpPr>
        <p:spPr>
          <a:xfrm>
            <a:off x="1028700" y="1506316"/>
            <a:ext cx="11261217" cy="704659"/>
          </a:xfrm>
          <a:prstGeom prst="rect">
            <a:avLst/>
          </a:prstGeom>
        </p:spPr>
        <p:txBody>
          <a:bodyPr lIns="0" tIns="0" rIns="0" bIns="0" rtlCol="0" anchor="t">
            <a:spAutoFit/>
          </a:bodyPr>
          <a:lstStyle/>
          <a:p>
            <a:pPr marL="0" lvl="0" indent="0" algn="l">
              <a:lnSpc>
                <a:spcPts val="5140"/>
              </a:lnSpc>
              <a:spcBef>
                <a:spcPct val="0"/>
              </a:spcBef>
            </a:pPr>
            <a:r>
              <a:rPr lang="en-US" sz="4470" b="1" u="none" strike="noStrike" spc="-303" dirty="0">
                <a:solidFill>
                  <a:srgbClr val="000000"/>
                </a:solidFill>
                <a:latin typeface="Poppins Medium"/>
                <a:ea typeface="Poppins Medium"/>
                <a:cs typeface="Poppins Medium"/>
                <a:sym typeface="Poppins Medium"/>
              </a:rPr>
              <a:t>In Summary: The APTelecom Advantage</a:t>
            </a:r>
          </a:p>
        </p:txBody>
      </p:sp>
      <p:grpSp>
        <p:nvGrpSpPr>
          <p:cNvPr id="11" name="Group 11"/>
          <p:cNvGrpSpPr/>
          <p:nvPr/>
        </p:nvGrpSpPr>
        <p:grpSpPr>
          <a:xfrm>
            <a:off x="12458092" y="2626627"/>
            <a:ext cx="4436870" cy="5688356"/>
            <a:chOff x="0" y="0"/>
            <a:chExt cx="687387" cy="881275"/>
          </a:xfrm>
        </p:grpSpPr>
        <p:sp>
          <p:nvSpPr>
            <p:cNvPr id="12" name="Freeform 12"/>
            <p:cNvSpPr/>
            <p:nvPr/>
          </p:nvSpPr>
          <p:spPr>
            <a:xfrm>
              <a:off x="0" y="0"/>
              <a:ext cx="687387" cy="881275"/>
            </a:xfrm>
            <a:custGeom>
              <a:avLst/>
              <a:gdLst/>
              <a:ahLst/>
              <a:cxnLst/>
              <a:rect l="l" t="t" r="r" b="b"/>
              <a:pathLst>
                <a:path w="687387" h="881275">
                  <a:moveTo>
                    <a:pt x="34898" y="0"/>
                  </a:moveTo>
                  <a:lnTo>
                    <a:pt x="652489" y="0"/>
                  </a:lnTo>
                  <a:cubicBezTo>
                    <a:pt x="661745" y="0"/>
                    <a:pt x="670621" y="3677"/>
                    <a:pt x="677166" y="10221"/>
                  </a:cubicBezTo>
                  <a:cubicBezTo>
                    <a:pt x="683710" y="16766"/>
                    <a:pt x="687387" y="25643"/>
                    <a:pt x="687387" y="34898"/>
                  </a:cubicBezTo>
                  <a:lnTo>
                    <a:pt x="687387" y="846377"/>
                  </a:lnTo>
                  <a:cubicBezTo>
                    <a:pt x="687387" y="855633"/>
                    <a:pt x="683710" y="864509"/>
                    <a:pt x="677166" y="871054"/>
                  </a:cubicBezTo>
                  <a:cubicBezTo>
                    <a:pt x="670621" y="877599"/>
                    <a:pt x="661745" y="881275"/>
                    <a:pt x="652489" y="881275"/>
                  </a:cubicBezTo>
                  <a:lnTo>
                    <a:pt x="34898" y="881275"/>
                  </a:lnTo>
                  <a:cubicBezTo>
                    <a:pt x="25643" y="881275"/>
                    <a:pt x="16766" y="877599"/>
                    <a:pt x="10221" y="871054"/>
                  </a:cubicBezTo>
                  <a:cubicBezTo>
                    <a:pt x="3677" y="864509"/>
                    <a:pt x="0" y="855633"/>
                    <a:pt x="0" y="846377"/>
                  </a:cubicBezTo>
                  <a:lnTo>
                    <a:pt x="0" y="34898"/>
                  </a:lnTo>
                  <a:cubicBezTo>
                    <a:pt x="0" y="25643"/>
                    <a:pt x="3677" y="16766"/>
                    <a:pt x="10221" y="10221"/>
                  </a:cubicBezTo>
                  <a:cubicBezTo>
                    <a:pt x="16766" y="3677"/>
                    <a:pt x="25643" y="0"/>
                    <a:pt x="34898" y="0"/>
                  </a:cubicBezTo>
                  <a:close/>
                </a:path>
              </a:pathLst>
            </a:custGeom>
            <a:blipFill>
              <a:blip r:embed="rId7" cstate="email">
                <a:extLst>
                  <a:ext uri="{28A0092B-C50C-407E-A947-70E740481C1C}">
                    <a14:useLocalDpi xmlns:a14="http://schemas.microsoft.com/office/drawing/2010/main"/>
                  </a:ext>
                </a:extLst>
              </a:blip>
              <a:stretch>
                <a:fillRect/>
              </a:stretch>
            </a:blipFill>
            <a:ln w="19050" cap="sq">
              <a:solidFill>
                <a:srgbClr val="AEBFCD"/>
              </a:solidFill>
              <a:prstDash val="solid"/>
              <a:miter/>
            </a:ln>
          </p:spPr>
          <p:txBody>
            <a:bodyPr/>
            <a:lstStyle/>
            <a:p>
              <a:endParaRPr lang="en-TH"/>
            </a:p>
          </p:txBody>
        </p:sp>
      </p:grpSp>
      <p:grpSp>
        <p:nvGrpSpPr>
          <p:cNvPr id="13" name="Group 13"/>
          <p:cNvGrpSpPr/>
          <p:nvPr/>
        </p:nvGrpSpPr>
        <p:grpSpPr>
          <a:xfrm>
            <a:off x="15992254" y="7380449"/>
            <a:ext cx="537792" cy="537792"/>
            <a:chOff x="0" y="0"/>
            <a:chExt cx="717056" cy="717056"/>
          </a:xfrm>
        </p:grpSpPr>
        <p:grpSp>
          <p:nvGrpSpPr>
            <p:cNvPr id="14" name="Group 14"/>
            <p:cNvGrpSpPr/>
            <p:nvPr/>
          </p:nvGrpSpPr>
          <p:grpSpPr>
            <a:xfrm>
              <a:off x="0" y="0"/>
              <a:ext cx="717056" cy="717056"/>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7FC"/>
              </a:solidFill>
              <a:ln w="19050" cap="sq">
                <a:solidFill>
                  <a:srgbClr val="AEBFCD"/>
                </a:solidFill>
                <a:prstDash val="solid"/>
                <a:miter/>
              </a:ln>
            </p:spPr>
            <p:txBody>
              <a:bodyPr/>
              <a:lstStyle/>
              <a:p>
                <a:endParaRPr lang="en-TH"/>
              </a:p>
            </p:txBody>
          </p:sp>
          <p:sp>
            <p:nvSpPr>
              <p:cNvPr id="16" name="TextBox 16"/>
              <p:cNvSpPr txBox="1"/>
              <p:nvPr/>
            </p:nvSpPr>
            <p:spPr>
              <a:xfrm>
                <a:off x="76200" y="47625"/>
                <a:ext cx="660400" cy="688975"/>
              </a:xfrm>
              <a:prstGeom prst="rect">
                <a:avLst/>
              </a:prstGeom>
            </p:spPr>
            <p:txBody>
              <a:bodyPr lIns="50800" tIns="50800" rIns="50800" bIns="50800" rtlCol="0" anchor="ctr"/>
              <a:lstStyle/>
              <a:p>
                <a:pPr algn="ctr">
                  <a:lnSpc>
                    <a:spcPts val="2159"/>
                  </a:lnSpc>
                </a:pPr>
                <a:endParaRPr dirty="0"/>
              </a:p>
            </p:txBody>
          </p:sp>
        </p:grpSp>
        <p:sp>
          <p:nvSpPr>
            <p:cNvPr id="17" name="Freeform 17"/>
            <p:cNvSpPr/>
            <p:nvPr/>
          </p:nvSpPr>
          <p:spPr>
            <a:xfrm rot="2700000">
              <a:off x="259590" y="259590"/>
              <a:ext cx="197875" cy="197875"/>
            </a:xfrm>
            <a:custGeom>
              <a:avLst/>
              <a:gdLst/>
              <a:ahLst/>
              <a:cxnLst/>
              <a:rect l="l" t="t" r="r" b="b"/>
              <a:pathLst>
                <a:path w="197875" h="197875">
                  <a:moveTo>
                    <a:pt x="0" y="0"/>
                  </a:moveTo>
                  <a:lnTo>
                    <a:pt x="197876" y="0"/>
                  </a:lnTo>
                  <a:lnTo>
                    <a:pt x="197876" y="197876"/>
                  </a:lnTo>
                  <a:lnTo>
                    <a:pt x="0" y="19787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TH"/>
            </a:p>
          </p:txBody>
        </p:sp>
      </p:grpSp>
      <p:sp>
        <p:nvSpPr>
          <p:cNvPr id="18" name="TextBox 18"/>
          <p:cNvSpPr txBox="1"/>
          <p:nvPr/>
        </p:nvSpPr>
        <p:spPr>
          <a:xfrm>
            <a:off x="1028700" y="2606433"/>
            <a:ext cx="10553629" cy="5708551"/>
          </a:xfrm>
          <a:prstGeom prst="rect">
            <a:avLst/>
          </a:prstGeom>
        </p:spPr>
        <p:txBody>
          <a:bodyPr lIns="0" tIns="0" rIns="0" bIns="0" rtlCol="0" anchor="t">
            <a:spAutoFit/>
          </a:bodyPr>
          <a:lstStyle/>
          <a:p>
            <a:pPr marL="434627" lvl="1" indent="-217314" algn="l">
              <a:lnSpc>
                <a:spcPts val="3583"/>
              </a:lnSpc>
              <a:buFont typeface="Arial"/>
              <a:buChar char="•"/>
            </a:pPr>
            <a:r>
              <a:rPr lang="en-US" sz="2013" b="1" u="none" strike="noStrike" dirty="0">
                <a:solidFill>
                  <a:srgbClr val="000000"/>
                </a:solidFill>
                <a:latin typeface="Helvetica World Bold"/>
                <a:ea typeface="Helvetica World Bold"/>
                <a:cs typeface="Helvetica World Bold"/>
                <a:sym typeface="Helvetica World Bold"/>
              </a:rPr>
              <a:t>Expert Connectivity Consulting:</a:t>
            </a:r>
            <a:r>
              <a:rPr lang="en-US" sz="2013" u="none" strike="noStrike" dirty="0">
                <a:solidFill>
                  <a:srgbClr val="000000"/>
                </a:solidFill>
                <a:latin typeface="Helvetica World"/>
                <a:ea typeface="Helvetica World"/>
                <a:cs typeface="Helvetica World"/>
                <a:sym typeface="Helvetica World"/>
              </a:rPr>
              <a:t> APTelecom offers comprehensive consulting services to help businesses optimize their connectivity solutions.</a:t>
            </a:r>
          </a:p>
          <a:p>
            <a:pPr marL="434627" lvl="1" indent="-217314" algn="l">
              <a:lnSpc>
                <a:spcPts val="3583"/>
              </a:lnSpc>
              <a:buFont typeface="Arial"/>
              <a:buChar char="•"/>
            </a:pPr>
            <a:r>
              <a:rPr lang="en-US" sz="2013" b="1" u="none" strike="noStrike" dirty="0">
                <a:solidFill>
                  <a:srgbClr val="000000"/>
                </a:solidFill>
                <a:latin typeface="Helvetica World Bold"/>
                <a:ea typeface="Helvetica World Bold"/>
                <a:cs typeface="Helvetica World Bold"/>
                <a:sym typeface="Helvetica World Bold"/>
              </a:rPr>
              <a:t>Emerging Markets Focus</a:t>
            </a:r>
            <a:r>
              <a:rPr lang="en-US" sz="2013" u="none" strike="noStrike" dirty="0">
                <a:solidFill>
                  <a:srgbClr val="000000"/>
                </a:solidFill>
                <a:latin typeface="Helvetica World"/>
                <a:ea typeface="Helvetica World"/>
                <a:cs typeface="Helvetica World"/>
                <a:sym typeface="Helvetica World"/>
              </a:rPr>
              <a:t>: With extensive experience in developing markets, APTelecom is uniquely positioned to guide your company's growth.</a:t>
            </a:r>
          </a:p>
          <a:p>
            <a:pPr marL="434627" lvl="1" indent="-217314" algn="l">
              <a:lnSpc>
                <a:spcPts val="3583"/>
              </a:lnSpc>
              <a:buFont typeface="Arial"/>
              <a:buChar char="•"/>
            </a:pPr>
            <a:r>
              <a:rPr lang="en-US" sz="2013" b="1" u="none" strike="noStrike" dirty="0">
                <a:solidFill>
                  <a:srgbClr val="000000"/>
                </a:solidFill>
                <a:latin typeface="Helvetica World Bold"/>
                <a:ea typeface="Helvetica World Bold"/>
                <a:cs typeface="Helvetica World Bold"/>
                <a:sym typeface="Helvetica World Bold"/>
              </a:rPr>
              <a:t>Data Center Solutions:</a:t>
            </a:r>
            <a:r>
              <a:rPr lang="en-US" sz="2013" u="none" strike="noStrike" dirty="0">
                <a:solidFill>
                  <a:srgbClr val="000000"/>
                </a:solidFill>
                <a:latin typeface="Helvetica World"/>
                <a:ea typeface="Helvetica World"/>
                <a:cs typeface="Helvetica World"/>
                <a:sym typeface="Helvetica World"/>
              </a:rPr>
              <a:t> In addition to connectivity, APTelecom provides reliable data center services to ensure your business continuity.</a:t>
            </a:r>
          </a:p>
          <a:p>
            <a:pPr marL="434627" lvl="1" indent="-217314" algn="l">
              <a:lnSpc>
                <a:spcPts val="3583"/>
              </a:lnSpc>
              <a:buFont typeface="Arial"/>
              <a:buChar char="•"/>
            </a:pPr>
            <a:r>
              <a:rPr lang="en-US" sz="2013" b="1" u="none" strike="noStrike" dirty="0">
                <a:solidFill>
                  <a:srgbClr val="000000"/>
                </a:solidFill>
                <a:latin typeface="Helvetica World Bold"/>
                <a:ea typeface="Helvetica World Bold"/>
                <a:cs typeface="Helvetica World Bold"/>
                <a:sym typeface="Helvetica World Bold"/>
              </a:rPr>
              <a:t>Customizable Solutions: </a:t>
            </a:r>
            <a:r>
              <a:rPr lang="en-US" sz="2013" u="none" strike="noStrike" dirty="0">
                <a:solidFill>
                  <a:srgbClr val="000000"/>
                </a:solidFill>
                <a:latin typeface="Helvetica World"/>
                <a:ea typeface="Helvetica World"/>
                <a:cs typeface="Helvetica World"/>
                <a:sym typeface="Helvetica World"/>
              </a:rPr>
              <a:t>APTelecom goes beyond one-size-fits-all solutions, tailoring their services to meet your specific needs.</a:t>
            </a:r>
          </a:p>
          <a:p>
            <a:pPr marL="434627" lvl="1" indent="-217314" algn="l">
              <a:lnSpc>
                <a:spcPts val="3583"/>
              </a:lnSpc>
              <a:buFont typeface="Arial"/>
              <a:buChar char="•"/>
            </a:pPr>
            <a:r>
              <a:rPr lang="en-US" sz="2013" b="1" u="none" strike="noStrike" dirty="0">
                <a:solidFill>
                  <a:srgbClr val="000000"/>
                </a:solidFill>
                <a:latin typeface="Helvetica World Bold"/>
                <a:ea typeface="Helvetica World Bold"/>
                <a:cs typeface="Helvetica World Bold"/>
                <a:sym typeface="Helvetica World Bold"/>
              </a:rPr>
              <a:t>Unparalleled Expertise:</a:t>
            </a:r>
            <a:r>
              <a:rPr lang="en-US" sz="2013" u="none" strike="noStrike" dirty="0">
                <a:solidFill>
                  <a:srgbClr val="000000"/>
                </a:solidFill>
                <a:latin typeface="Helvetica World"/>
                <a:ea typeface="Helvetica World"/>
                <a:cs typeface="Helvetica World"/>
                <a:sym typeface="Helvetica World"/>
              </a:rPr>
              <a:t> Leverage APTelecom's deep industry knowledge and proven track record to achieve your connectivity goals.</a:t>
            </a:r>
          </a:p>
          <a:p>
            <a:pPr marL="434627" lvl="1" indent="-217314" algn="l">
              <a:lnSpc>
                <a:spcPts val="4308"/>
              </a:lnSpc>
              <a:buFont typeface="Arial"/>
              <a:buChar char="•"/>
            </a:pPr>
            <a:r>
              <a:rPr lang="en-US" sz="2013" b="1" u="none" strike="noStrike" dirty="0">
                <a:solidFill>
                  <a:srgbClr val="000000"/>
                </a:solidFill>
                <a:latin typeface="Helvetica World Bold"/>
                <a:ea typeface="Helvetica World Bold"/>
                <a:cs typeface="Helvetica World Bold"/>
                <a:sym typeface="Helvetica World Bold"/>
              </a:rPr>
              <a:t>Building a Stronger Future:</a:t>
            </a:r>
            <a:r>
              <a:rPr lang="en-US" sz="2013" u="none" strike="noStrike" dirty="0">
                <a:solidFill>
                  <a:srgbClr val="000000"/>
                </a:solidFill>
                <a:latin typeface="Helvetica World"/>
                <a:ea typeface="Helvetica World"/>
                <a:cs typeface="Helvetica World"/>
                <a:sym typeface="Helvetica World"/>
              </a:rPr>
              <a:t> Partner with APTelecom to build a robust and sustainable digital infrastructure for your business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50485" y="563098"/>
            <a:ext cx="17187030" cy="9160804"/>
          </a:xfrm>
          <a:custGeom>
            <a:avLst/>
            <a:gdLst/>
            <a:ahLst/>
            <a:cxnLst/>
            <a:rect l="l" t="t" r="r" b="b"/>
            <a:pathLst>
              <a:path w="17187030" h="9160804">
                <a:moveTo>
                  <a:pt x="0" y="0"/>
                </a:moveTo>
                <a:lnTo>
                  <a:pt x="17187030" y="0"/>
                </a:lnTo>
                <a:lnTo>
                  <a:pt x="17187030" y="9160804"/>
                </a:lnTo>
                <a:lnTo>
                  <a:pt x="0" y="9160804"/>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TH"/>
          </a:p>
        </p:txBody>
      </p:sp>
      <p:sp>
        <p:nvSpPr>
          <p:cNvPr id="3" name="Freeform 3"/>
          <p:cNvSpPr/>
          <p:nvPr/>
        </p:nvSpPr>
        <p:spPr>
          <a:xfrm>
            <a:off x="9453347" y="8359473"/>
            <a:ext cx="7805953" cy="819625"/>
          </a:xfrm>
          <a:custGeom>
            <a:avLst/>
            <a:gdLst/>
            <a:ahLst/>
            <a:cxnLst/>
            <a:rect l="l" t="t" r="r" b="b"/>
            <a:pathLst>
              <a:path w="7805953" h="819625">
                <a:moveTo>
                  <a:pt x="0" y="0"/>
                </a:moveTo>
                <a:lnTo>
                  <a:pt x="7805953" y="0"/>
                </a:lnTo>
                <a:lnTo>
                  <a:pt x="7805953" y="819625"/>
                </a:lnTo>
                <a:lnTo>
                  <a:pt x="0" y="819625"/>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TH"/>
          </a:p>
        </p:txBody>
      </p:sp>
      <p:sp>
        <p:nvSpPr>
          <p:cNvPr id="4" name="Freeform 4"/>
          <p:cNvSpPr/>
          <p:nvPr/>
        </p:nvSpPr>
        <p:spPr>
          <a:xfrm>
            <a:off x="16529469" y="1028700"/>
            <a:ext cx="729831" cy="417994"/>
          </a:xfrm>
          <a:custGeom>
            <a:avLst/>
            <a:gdLst/>
            <a:ahLst/>
            <a:cxnLst/>
            <a:rect l="l" t="t" r="r" b="b"/>
            <a:pathLst>
              <a:path w="729831" h="417994">
                <a:moveTo>
                  <a:pt x="0" y="0"/>
                </a:moveTo>
                <a:lnTo>
                  <a:pt x="729831" y="0"/>
                </a:lnTo>
                <a:lnTo>
                  <a:pt x="729831" y="417994"/>
                </a:lnTo>
                <a:lnTo>
                  <a:pt x="0" y="4179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TH"/>
          </a:p>
        </p:txBody>
      </p:sp>
      <p:sp>
        <p:nvSpPr>
          <p:cNvPr id="5" name="Freeform 5"/>
          <p:cNvSpPr/>
          <p:nvPr/>
        </p:nvSpPr>
        <p:spPr>
          <a:xfrm>
            <a:off x="1028700" y="8877506"/>
            <a:ext cx="301215" cy="301592"/>
          </a:xfrm>
          <a:custGeom>
            <a:avLst/>
            <a:gdLst/>
            <a:ahLst/>
            <a:cxnLst/>
            <a:rect l="l" t="t" r="r" b="b"/>
            <a:pathLst>
              <a:path w="301215" h="301592">
                <a:moveTo>
                  <a:pt x="0" y="0"/>
                </a:moveTo>
                <a:lnTo>
                  <a:pt x="301215" y="0"/>
                </a:lnTo>
                <a:lnTo>
                  <a:pt x="301215" y="301592"/>
                </a:lnTo>
                <a:lnTo>
                  <a:pt x="0" y="30159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TH"/>
          </a:p>
        </p:txBody>
      </p:sp>
      <p:sp>
        <p:nvSpPr>
          <p:cNvPr id="6" name="TextBox 6"/>
          <p:cNvSpPr txBox="1"/>
          <p:nvPr/>
        </p:nvSpPr>
        <p:spPr>
          <a:xfrm>
            <a:off x="17107454" y="694100"/>
            <a:ext cx="303692" cy="91017"/>
          </a:xfrm>
          <a:prstGeom prst="rect">
            <a:avLst/>
          </a:prstGeom>
        </p:spPr>
        <p:txBody>
          <a:bodyPr lIns="0" tIns="0" rIns="0" bIns="0" rtlCol="0" anchor="t">
            <a:spAutoFit/>
          </a:bodyPr>
          <a:lstStyle/>
          <a:p>
            <a:pPr algn="ctr">
              <a:lnSpc>
                <a:spcPts val="700"/>
              </a:lnSpc>
            </a:pPr>
            <a:r>
              <a:rPr lang="en-US" sz="500" dirty="0">
                <a:solidFill>
                  <a:srgbClr val="000000"/>
                </a:solidFill>
                <a:latin typeface="Lato"/>
                <a:ea typeface="Lato"/>
                <a:cs typeface="Lato"/>
                <a:sym typeface="Lato"/>
              </a:rPr>
              <a:t>JGJJBBJBJ</a:t>
            </a:r>
          </a:p>
        </p:txBody>
      </p:sp>
      <p:sp>
        <p:nvSpPr>
          <p:cNvPr id="7" name="TextBox 7"/>
          <p:cNvSpPr txBox="1"/>
          <p:nvPr/>
        </p:nvSpPr>
        <p:spPr>
          <a:xfrm>
            <a:off x="1880644" y="6046430"/>
            <a:ext cx="9097634" cy="1374690"/>
          </a:xfrm>
          <a:prstGeom prst="rect">
            <a:avLst/>
          </a:prstGeom>
        </p:spPr>
        <p:txBody>
          <a:bodyPr lIns="0" tIns="0" rIns="0" bIns="0" rtlCol="0" anchor="t">
            <a:spAutoFit/>
          </a:bodyPr>
          <a:lstStyle/>
          <a:p>
            <a:pPr marL="0" lvl="0" indent="0" algn="just">
              <a:lnSpc>
                <a:spcPts val="5069"/>
              </a:lnSpc>
              <a:spcBef>
                <a:spcPct val="0"/>
              </a:spcBef>
            </a:pPr>
            <a:r>
              <a:rPr lang="en-US" sz="5120" spc="-348" dirty="0">
                <a:solidFill>
                  <a:srgbClr val="FFFEF4"/>
                </a:solidFill>
                <a:latin typeface="Poppins"/>
                <a:ea typeface="Poppins"/>
                <a:cs typeface="Poppins"/>
                <a:sym typeface="Poppins"/>
              </a:rPr>
              <a:t>Let's Connect and Elevate Your Digital Infrastructure</a:t>
            </a:r>
          </a:p>
        </p:txBody>
      </p:sp>
      <p:sp>
        <p:nvSpPr>
          <p:cNvPr id="8" name="TextBox 8"/>
          <p:cNvSpPr txBox="1"/>
          <p:nvPr/>
        </p:nvSpPr>
        <p:spPr>
          <a:xfrm>
            <a:off x="1899694" y="5425092"/>
            <a:ext cx="12892828" cy="440363"/>
          </a:xfrm>
          <a:prstGeom prst="rect">
            <a:avLst/>
          </a:prstGeom>
        </p:spPr>
        <p:txBody>
          <a:bodyPr lIns="0" tIns="0" rIns="0" bIns="0" rtlCol="0" anchor="t">
            <a:spAutoFit/>
          </a:bodyPr>
          <a:lstStyle/>
          <a:p>
            <a:pPr marL="0" lvl="0" indent="0" algn="just">
              <a:lnSpc>
                <a:spcPts val="3553"/>
              </a:lnSpc>
              <a:spcBef>
                <a:spcPct val="0"/>
              </a:spcBef>
            </a:pPr>
            <a:r>
              <a:rPr lang="en-US" sz="2537" spc="2030" dirty="0">
                <a:solidFill>
                  <a:srgbClr val="F2F2F2"/>
                </a:solidFill>
                <a:latin typeface="HelveticaNeue"/>
                <a:ea typeface="HelveticaNeue"/>
                <a:cs typeface="HelveticaNeue"/>
                <a:sym typeface="HelveticaNeue"/>
              </a:rPr>
              <a:t>APTELECOM</a:t>
            </a:r>
          </a:p>
        </p:txBody>
      </p:sp>
      <p:sp>
        <p:nvSpPr>
          <p:cNvPr id="9" name="TextBox 9"/>
          <p:cNvSpPr txBox="1"/>
          <p:nvPr/>
        </p:nvSpPr>
        <p:spPr>
          <a:xfrm>
            <a:off x="1880644" y="7693135"/>
            <a:ext cx="2456706" cy="301814"/>
          </a:xfrm>
          <a:prstGeom prst="rect">
            <a:avLst/>
          </a:prstGeom>
        </p:spPr>
        <p:txBody>
          <a:bodyPr lIns="0" tIns="0" rIns="0" bIns="0" rtlCol="0" anchor="t">
            <a:spAutoFit/>
          </a:bodyPr>
          <a:lstStyle/>
          <a:p>
            <a:pPr>
              <a:lnSpc>
                <a:spcPts val="2520"/>
              </a:lnSpc>
              <a:spcBef>
                <a:spcPct val="0"/>
              </a:spcBef>
            </a:pPr>
            <a:r>
              <a:rPr lang="en-US" sz="2000" spc="-102" dirty="0">
                <a:solidFill>
                  <a:srgbClr val="FFFFFF"/>
                </a:solidFill>
                <a:latin typeface="Inter" panose="02000503000000020004" pitchFamily="2" charset="0"/>
                <a:ea typeface="Inter" panose="02000503000000020004" pitchFamily="2" charset="0"/>
                <a:cs typeface="Helvetica World Bold"/>
                <a:sym typeface="Helvetica World Bold"/>
              </a:rPr>
              <a:t>eric@aptelecom.com</a:t>
            </a:r>
          </a:p>
        </p:txBody>
      </p:sp>
      <p:sp>
        <p:nvSpPr>
          <p:cNvPr id="10" name="TextBox 10"/>
          <p:cNvSpPr txBox="1"/>
          <p:nvPr/>
        </p:nvSpPr>
        <p:spPr>
          <a:xfrm>
            <a:off x="1880644" y="8040797"/>
            <a:ext cx="2592139" cy="301814"/>
          </a:xfrm>
          <a:prstGeom prst="rect">
            <a:avLst/>
          </a:prstGeom>
        </p:spPr>
        <p:txBody>
          <a:bodyPr lIns="0" tIns="0" rIns="0" bIns="0" rtlCol="0" anchor="t">
            <a:spAutoFit/>
          </a:bodyPr>
          <a:lstStyle/>
          <a:p>
            <a:pPr>
              <a:lnSpc>
                <a:spcPts val="2520"/>
              </a:lnSpc>
              <a:spcBef>
                <a:spcPct val="0"/>
              </a:spcBef>
            </a:pPr>
            <a:r>
              <a:rPr lang="en-US" sz="2000" spc="-102" dirty="0">
                <a:solidFill>
                  <a:srgbClr val="FFFFFF"/>
                </a:solidFill>
                <a:latin typeface="Inter" panose="02000503000000020004" pitchFamily="2" charset="0"/>
                <a:ea typeface="Inter" panose="02000503000000020004" pitchFamily="2" charset="0"/>
                <a:cs typeface="Helvetica World Bold"/>
                <a:sym typeface="Helvetica World Bold"/>
              </a:rPr>
              <a:t>sean@aptelecom.com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1033462"/>
            <a:ext cx="16230600" cy="0"/>
          </a:xfrm>
          <a:prstGeom prst="line">
            <a:avLst/>
          </a:prstGeom>
          <a:ln w="9525" cap="flat">
            <a:solidFill>
              <a:srgbClr val="000000"/>
            </a:solidFill>
            <a:prstDash val="solid"/>
            <a:headEnd type="none" w="sm" len="sm"/>
            <a:tailEnd type="none" w="sm" len="sm"/>
          </a:ln>
        </p:spPr>
        <p:txBody>
          <a:bodyPr/>
          <a:lstStyle/>
          <a:p>
            <a:endParaRPr lang="en-TH"/>
          </a:p>
        </p:txBody>
      </p:sp>
      <p:sp>
        <p:nvSpPr>
          <p:cNvPr id="3" name="AutoShape 3"/>
          <p:cNvSpPr/>
          <p:nvPr/>
        </p:nvSpPr>
        <p:spPr>
          <a:xfrm>
            <a:off x="1028700" y="9253538"/>
            <a:ext cx="16230600" cy="0"/>
          </a:xfrm>
          <a:prstGeom prst="line">
            <a:avLst/>
          </a:prstGeom>
          <a:ln w="9525" cap="flat">
            <a:solidFill>
              <a:srgbClr val="000000"/>
            </a:solidFill>
            <a:prstDash val="solid"/>
            <a:headEnd type="none" w="sm" len="sm"/>
            <a:tailEnd type="none" w="sm" len="sm"/>
          </a:ln>
        </p:spPr>
        <p:txBody>
          <a:bodyPr/>
          <a:lstStyle/>
          <a:p>
            <a:endParaRPr lang="en-TH"/>
          </a:p>
        </p:txBody>
      </p:sp>
      <p:grpSp>
        <p:nvGrpSpPr>
          <p:cNvPr id="4" name="Group 4"/>
          <p:cNvGrpSpPr/>
          <p:nvPr/>
        </p:nvGrpSpPr>
        <p:grpSpPr>
          <a:xfrm>
            <a:off x="13855827" y="9486706"/>
            <a:ext cx="3403473" cy="562451"/>
            <a:chOff x="0" y="0"/>
            <a:chExt cx="4537964" cy="749935"/>
          </a:xfrm>
        </p:grpSpPr>
        <p:sp>
          <p:nvSpPr>
            <p:cNvPr id="5" name="Freeform 5"/>
            <p:cNvSpPr/>
            <p:nvPr/>
          </p:nvSpPr>
          <p:spPr>
            <a:xfrm>
              <a:off x="0" y="0"/>
              <a:ext cx="4537964" cy="749935"/>
            </a:xfrm>
            <a:custGeom>
              <a:avLst/>
              <a:gdLst/>
              <a:ahLst/>
              <a:cxnLst/>
              <a:rect l="l" t="t" r="r" b="b"/>
              <a:pathLst>
                <a:path w="4537964" h="749935">
                  <a:moveTo>
                    <a:pt x="0" y="0"/>
                  </a:moveTo>
                  <a:lnTo>
                    <a:pt x="4537964" y="0"/>
                  </a:lnTo>
                  <a:lnTo>
                    <a:pt x="4537964" y="749935"/>
                  </a:lnTo>
                  <a:lnTo>
                    <a:pt x="0" y="749935"/>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TH"/>
            </a:p>
          </p:txBody>
        </p:sp>
      </p:grpSp>
      <p:sp>
        <p:nvSpPr>
          <p:cNvPr id="6" name="Freeform 6"/>
          <p:cNvSpPr/>
          <p:nvPr/>
        </p:nvSpPr>
        <p:spPr>
          <a:xfrm>
            <a:off x="16165131" y="1274841"/>
            <a:ext cx="729831" cy="417994"/>
          </a:xfrm>
          <a:custGeom>
            <a:avLst/>
            <a:gdLst/>
            <a:ahLst/>
            <a:cxnLst/>
            <a:rect l="l" t="t" r="r" b="b"/>
            <a:pathLst>
              <a:path w="729831" h="417994">
                <a:moveTo>
                  <a:pt x="0" y="0"/>
                </a:moveTo>
                <a:lnTo>
                  <a:pt x="729831" y="0"/>
                </a:lnTo>
                <a:lnTo>
                  <a:pt x="729831" y="417994"/>
                </a:lnTo>
                <a:lnTo>
                  <a:pt x="0" y="41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TH"/>
          </a:p>
        </p:txBody>
      </p:sp>
      <p:sp>
        <p:nvSpPr>
          <p:cNvPr id="7" name="Freeform 7"/>
          <p:cNvSpPr/>
          <p:nvPr/>
        </p:nvSpPr>
        <p:spPr>
          <a:xfrm>
            <a:off x="269142" y="8951946"/>
            <a:ext cx="301215" cy="301592"/>
          </a:xfrm>
          <a:custGeom>
            <a:avLst/>
            <a:gdLst/>
            <a:ahLst/>
            <a:cxnLst/>
            <a:rect l="l" t="t" r="r" b="b"/>
            <a:pathLst>
              <a:path w="301215" h="301592">
                <a:moveTo>
                  <a:pt x="0" y="0"/>
                </a:moveTo>
                <a:lnTo>
                  <a:pt x="301214" y="0"/>
                </a:lnTo>
                <a:lnTo>
                  <a:pt x="301214" y="301592"/>
                </a:lnTo>
                <a:lnTo>
                  <a:pt x="0" y="30159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TH"/>
          </a:p>
        </p:txBody>
      </p:sp>
      <p:sp>
        <p:nvSpPr>
          <p:cNvPr id="8" name="Freeform 8"/>
          <p:cNvSpPr/>
          <p:nvPr/>
        </p:nvSpPr>
        <p:spPr>
          <a:xfrm>
            <a:off x="10050860" y="2562197"/>
            <a:ext cx="7669215" cy="2729212"/>
          </a:xfrm>
          <a:custGeom>
            <a:avLst/>
            <a:gdLst/>
            <a:ahLst/>
            <a:cxnLst/>
            <a:rect l="l" t="t" r="r" b="b"/>
            <a:pathLst>
              <a:path w="7669215" h="2729212">
                <a:moveTo>
                  <a:pt x="0" y="0"/>
                </a:moveTo>
                <a:lnTo>
                  <a:pt x="7669215" y="0"/>
                </a:lnTo>
                <a:lnTo>
                  <a:pt x="7669215" y="2729212"/>
                </a:lnTo>
                <a:lnTo>
                  <a:pt x="0" y="2729212"/>
                </a:lnTo>
                <a:lnTo>
                  <a:pt x="0" y="0"/>
                </a:lnTo>
                <a:close/>
              </a:path>
            </a:pathLst>
          </a:custGeom>
          <a:blipFill>
            <a:blip r:embed="rId7" cstate="email">
              <a:extLst>
                <a:ext uri="{28A0092B-C50C-407E-A947-70E740481C1C}">
                  <a14:useLocalDpi xmlns:a14="http://schemas.microsoft.com/office/drawing/2010/main"/>
                </a:ext>
              </a:extLst>
            </a:blip>
            <a:stretch>
              <a:fillRect r="-11568"/>
            </a:stretch>
          </a:blipFill>
        </p:spPr>
        <p:txBody>
          <a:bodyPr/>
          <a:lstStyle/>
          <a:p>
            <a:endParaRPr lang="en-TH"/>
          </a:p>
        </p:txBody>
      </p:sp>
      <p:sp>
        <p:nvSpPr>
          <p:cNvPr id="9" name="Freeform 9"/>
          <p:cNvSpPr/>
          <p:nvPr/>
        </p:nvSpPr>
        <p:spPr>
          <a:xfrm>
            <a:off x="12674890" y="2858994"/>
            <a:ext cx="4798907" cy="6394543"/>
          </a:xfrm>
          <a:custGeom>
            <a:avLst/>
            <a:gdLst/>
            <a:ahLst/>
            <a:cxnLst/>
            <a:rect l="l" t="t" r="r" b="b"/>
            <a:pathLst>
              <a:path w="4798907" h="6394543">
                <a:moveTo>
                  <a:pt x="0" y="0"/>
                </a:moveTo>
                <a:lnTo>
                  <a:pt x="4798907" y="0"/>
                </a:lnTo>
                <a:lnTo>
                  <a:pt x="4798907" y="6394543"/>
                </a:lnTo>
                <a:lnTo>
                  <a:pt x="0" y="6394543"/>
                </a:lnTo>
                <a:lnTo>
                  <a:pt x="0" y="0"/>
                </a:lnTo>
                <a:close/>
              </a:path>
            </a:pathLst>
          </a:custGeom>
          <a:blipFill>
            <a:blip r:embed="rId8" cstate="email">
              <a:extLst>
                <a:ext uri="{28A0092B-C50C-407E-A947-70E740481C1C}">
                  <a14:useLocalDpi xmlns:a14="http://schemas.microsoft.com/office/drawing/2010/main"/>
                </a:ext>
              </a:extLst>
            </a:blip>
            <a:stretch>
              <a:fillRect/>
            </a:stretch>
          </a:blipFill>
        </p:spPr>
        <p:txBody>
          <a:bodyPr/>
          <a:lstStyle/>
          <a:p>
            <a:endParaRPr lang="en-TH"/>
          </a:p>
        </p:txBody>
      </p:sp>
      <p:sp>
        <p:nvSpPr>
          <p:cNvPr id="10" name="TextBox 10"/>
          <p:cNvSpPr txBox="1"/>
          <p:nvPr/>
        </p:nvSpPr>
        <p:spPr>
          <a:xfrm>
            <a:off x="1028700" y="9677206"/>
            <a:ext cx="4020586" cy="209550"/>
          </a:xfrm>
          <a:prstGeom prst="rect">
            <a:avLst/>
          </a:prstGeom>
        </p:spPr>
        <p:txBody>
          <a:bodyPr lIns="0" tIns="0" rIns="0" bIns="0" rtlCol="0" anchor="t">
            <a:spAutoFit/>
          </a:bodyPr>
          <a:lstStyle/>
          <a:p>
            <a:pPr algn="l">
              <a:lnSpc>
                <a:spcPts val="1438"/>
              </a:lnSpc>
            </a:pPr>
            <a:r>
              <a:rPr lang="en-US" sz="1200" dirty="0">
                <a:solidFill>
                  <a:srgbClr val="000000"/>
                </a:solidFill>
                <a:latin typeface="Inter"/>
                <a:ea typeface="Inter"/>
                <a:cs typeface="Inter"/>
                <a:sym typeface="Inter"/>
              </a:rPr>
              <a:t>Copyright © 2024 APTelecom</a:t>
            </a:r>
          </a:p>
        </p:txBody>
      </p:sp>
      <p:sp>
        <p:nvSpPr>
          <p:cNvPr id="11" name="TextBox 11"/>
          <p:cNvSpPr txBox="1"/>
          <p:nvPr/>
        </p:nvSpPr>
        <p:spPr>
          <a:xfrm>
            <a:off x="6205521" y="9677206"/>
            <a:ext cx="4020586" cy="209550"/>
          </a:xfrm>
          <a:prstGeom prst="rect">
            <a:avLst/>
          </a:prstGeom>
        </p:spPr>
        <p:txBody>
          <a:bodyPr lIns="0" tIns="0" rIns="0" bIns="0" rtlCol="0" anchor="t">
            <a:spAutoFit/>
          </a:bodyPr>
          <a:lstStyle/>
          <a:p>
            <a:pPr algn="ctr">
              <a:lnSpc>
                <a:spcPts val="1438"/>
              </a:lnSpc>
            </a:pPr>
            <a:r>
              <a:rPr lang="en-US" sz="1200" b="1" i="1" dirty="0">
                <a:solidFill>
                  <a:srgbClr val="000000"/>
                </a:solidFill>
                <a:latin typeface="Inter Bold Italics"/>
                <a:ea typeface="Inter Bold Italics"/>
                <a:cs typeface="Inter Bold Italics"/>
                <a:sym typeface="Inter Bold Italics"/>
              </a:rPr>
              <a:t>Strictly Confidential </a:t>
            </a:r>
          </a:p>
        </p:txBody>
      </p:sp>
      <p:sp>
        <p:nvSpPr>
          <p:cNvPr id="12" name="TextBox 12"/>
          <p:cNvSpPr txBox="1"/>
          <p:nvPr/>
        </p:nvSpPr>
        <p:spPr>
          <a:xfrm>
            <a:off x="1028700" y="1664260"/>
            <a:ext cx="9360210" cy="704659"/>
          </a:xfrm>
          <a:prstGeom prst="rect">
            <a:avLst/>
          </a:prstGeom>
        </p:spPr>
        <p:txBody>
          <a:bodyPr lIns="0" tIns="0" rIns="0" bIns="0" rtlCol="0" anchor="t">
            <a:spAutoFit/>
          </a:bodyPr>
          <a:lstStyle/>
          <a:p>
            <a:pPr marL="0" lvl="0" indent="0" algn="l">
              <a:lnSpc>
                <a:spcPts val="5140"/>
              </a:lnSpc>
            </a:pPr>
            <a:r>
              <a:rPr lang="en-US" sz="4470" b="1" spc="-303" dirty="0">
                <a:solidFill>
                  <a:srgbClr val="000000"/>
                </a:solidFill>
                <a:latin typeface="Poppins Medium"/>
                <a:ea typeface="Poppins Medium"/>
                <a:cs typeface="Poppins Medium"/>
                <a:sym typeface="Poppins Medium"/>
              </a:rPr>
              <a:t>APTelecom: Your trusted partner</a:t>
            </a:r>
            <a:r>
              <a:rPr lang="en-US" sz="4470" b="1" u="none" strike="noStrike" spc="-303" dirty="0">
                <a:solidFill>
                  <a:srgbClr val="000000"/>
                </a:solidFill>
                <a:latin typeface="Poppins Medium"/>
                <a:ea typeface="Poppins Medium"/>
                <a:cs typeface="Poppins Medium"/>
                <a:sym typeface="Poppins Medium"/>
              </a:rPr>
              <a:t> </a:t>
            </a:r>
          </a:p>
        </p:txBody>
      </p:sp>
      <p:sp>
        <p:nvSpPr>
          <p:cNvPr id="13" name="TextBox 13"/>
          <p:cNvSpPr txBox="1"/>
          <p:nvPr/>
        </p:nvSpPr>
        <p:spPr>
          <a:xfrm>
            <a:off x="1028700" y="2811369"/>
            <a:ext cx="8115300" cy="787523"/>
          </a:xfrm>
          <a:prstGeom prst="rect">
            <a:avLst/>
          </a:prstGeom>
        </p:spPr>
        <p:txBody>
          <a:bodyPr lIns="0" tIns="0" rIns="0" bIns="0" rtlCol="0" anchor="t">
            <a:spAutoFit/>
          </a:bodyPr>
          <a:lstStyle>
            <a:defPPr>
              <a:defRPr lang="en-US"/>
            </a:defPPr>
            <a:lvl1pPr>
              <a:lnSpc>
                <a:spcPts val="3220"/>
              </a:lnSpc>
              <a:spcBef>
                <a:spcPct val="0"/>
              </a:spcBef>
              <a:defRPr sz="2300" b="1" spc="-100">
                <a:solidFill>
                  <a:srgbClr val="000000"/>
                </a:solidFill>
                <a:latin typeface="Inter Bold"/>
                <a:ea typeface="Inter Bold"/>
                <a:cs typeface="Inter Bold"/>
              </a:defRPr>
            </a:lvl1pPr>
          </a:lstStyle>
          <a:p>
            <a:r>
              <a:rPr lang="en-US" dirty="0">
                <a:sym typeface="Inter Bold"/>
              </a:rPr>
              <a:t>APTelecom assists clients to build and improve their networks, facilitate growth, and manage change</a:t>
            </a:r>
          </a:p>
        </p:txBody>
      </p:sp>
      <p:sp>
        <p:nvSpPr>
          <p:cNvPr id="14" name="TextBox 14"/>
          <p:cNvSpPr txBox="1"/>
          <p:nvPr/>
        </p:nvSpPr>
        <p:spPr>
          <a:xfrm>
            <a:off x="1028700" y="3855221"/>
            <a:ext cx="8683182" cy="5186484"/>
          </a:xfrm>
          <a:prstGeom prst="rect">
            <a:avLst/>
          </a:prstGeom>
        </p:spPr>
        <p:txBody>
          <a:bodyPr lIns="0" tIns="0" rIns="0" bIns="0" rtlCol="0" anchor="t">
            <a:spAutoFit/>
          </a:bodyPr>
          <a:lstStyle/>
          <a:p>
            <a:pPr algn="l">
              <a:lnSpc>
                <a:spcPts val="3381"/>
              </a:lnSpc>
            </a:pPr>
            <a:r>
              <a:rPr lang="en-US" sz="2100" spc="-84" dirty="0">
                <a:solidFill>
                  <a:srgbClr val="000000"/>
                </a:solidFill>
                <a:latin typeface="Inter"/>
                <a:ea typeface="Inter"/>
                <a:cs typeface="Inter"/>
                <a:sym typeface="Inter"/>
              </a:rPr>
              <a:t>APTelecom is a global firm with seasoned telecommunications experts dedicated to providing strategic consulting, tailored advice, and comprehensive commercialization, feasibility and implementation support to our valued clients. Our team operates across the entire spectrum of the telecommunications business, including technical, commercial, and financial aspects.</a:t>
            </a:r>
          </a:p>
          <a:p>
            <a:pPr algn="l">
              <a:lnSpc>
                <a:spcPts val="3381"/>
              </a:lnSpc>
            </a:pPr>
            <a:endParaRPr lang="en-US" sz="2100" spc="-84" dirty="0">
              <a:solidFill>
                <a:srgbClr val="000000"/>
              </a:solidFill>
              <a:latin typeface="Inter"/>
              <a:ea typeface="Inter"/>
              <a:cs typeface="Inter"/>
              <a:sym typeface="Inter"/>
            </a:endParaRPr>
          </a:p>
          <a:p>
            <a:pPr algn="l">
              <a:lnSpc>
                <a:spcPts val="3381"/>
              </a:lnSpc>
            </a:pPr>
            <a:r>
              <a:rPr lang="en-US" sz="2100" spc="-84" dirty="0">
                <a:solidFill>
                  <a:srgbClr val="000000"/>
                </a:solidFill>
                <a:latin typeface="Inter"/>
                <a:ea typeface="Inter"/>
                <a:cs typeface="Inter"/>
                <a:sym typeface="Inter"/>
              </a:rPr>
              <a:t>For emerging subsea cable systems, APTelecom offers a unique advantage: insight and access to less traveled routes to market through our extensive network of relationships. This provides our clients with innovative and cost-effective solutions.</a:t>
            </a:r>
          </a:p>
          <a:p>
            <a:pPr marL="0" lvl="0" indent="0" algn="l">
              <a:lnSpc>
                <a:spcPts val="3381"/>
              </a:lnSpc>
            </a:pPr>
            <a:endParaRPr lang="en-US" sz="2100" spc="-84" dirty="0">
              <a:solidFill>
                <a:srgbClr val="000000"/>
              </a:solidFill>
              <a:latin typeface="Inter"/>
              <a:ea typeface="Inter"/>
              <a:cs typeface="Inter"/>
              <a:sym typeface="Inte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1033462"/>
            <a:ext cx="16230600" cy="0"/>
          </a:xfrm>
          <a:prstGeom prst="line">
            <a:avLst/>
          </a:prstGeom>
          <a:ln w="9525" cap="flat">
            <a:solidFill>
              <a:srgbClr val="000000"/>
            </a:solidFill>
            <a:prstDash val="solid"/>
            <a:headEnd type="none" w="sm" len="sm"/>
            <a:tailEnd type="none" w="sm" len="sm"/>
          </a:ln>
        </p:spPr>
        <p:txBody>
          <a:bodyPr/>
          <a:lstStyle/>
          <a:p>
            <a:endParaRPr lang="en-TH"/>
          </a:p>
        </p:txBody>
      </p:sp>
      <p:sp>
        <p:nvSpPr>
          <p:cNvPr id="3" name="AutoShape 3"/>
          <p:cNvSpPr/>
          <p:nvPr/>
        </p:nvSpPr>
        <p:spPr>
          <a:xfrm>
            <a:off x="1028700" y="9253538"/>
            <a:ext cx="16230600" cy="0"/>
          </a:xfrm>
          <a:prstGeom prst="line">
            <a:avLst/>
          </a:prstGeom>
          <a:ln w="9525" cap="flat">
            <a:solidFill>
              <a:srgbClr val="000000"/>
            </a:solidFill>
            <a:prstDash val="solid"/>
            <a:headEnd type="none" w="sm" len="sm"/>
            <a:tailEnd type="none" w="sm" len="sm"/>
          </a:ln>
        </p:spPr>
        <p:txBody>
          <a:bodyPr/>
          <a:lstStyle/>
          <a:p>
            <a:endParaRPr lang="en-TH"/>
          </a:p>
        </p:txBody>
      </p:sp>
      <p:grpSp>
        <p:nvGrpSpPr>
          <p:cNvPr id="4" name="Group 4"/>
          <p:cNvGrpSpPr/>
          <p:nvPr/>
        </p:nvGrpSpPr>
        <p:grpSpPr>
          <a:xfrm>
            <a:off x="13855827" y="9486706"/>
            <a:ext cx="3403473" cy="562451"/>
            <a:chOff x="0" y="0"/>
            <a:chExt cx="4537964" cy="749935"/>
          </a:xfrm>
        </p:grpSpPr>
        <p:sp>
          <p:nvSpPr>
            <p:cNvPr id="5" name="Freeform 5"/>
            <p:cNvSpPr/>
            <p:nvPr/>
          </p:nvSpPr>
          <p:spPr>
            <a:xfrm>
              <a:off x="0" y="0"/>
              <a:ext cx="4537964" cy="749935"/>
            </a:xfrm>
            <a:custGeom>
              <a:avLst/>
              <a:gdLst/>
              <a:ahLst/>
              <a:cxnLst/>
              <a:rect l="l" t="t" r="r" b="b"/>
              <a:pathLst>
                <a:path w="4537964" h="749935">
                  <a:moveTo>
                    <a:pt x="0" y="0"/>
                  </a:moveTo>
                  <a:lnTo>
                    <a:pt x="4537964" y="0"/>
                  </a:lnTo>
                  <a:lnTo>
                    <a:pt x="4537964" y="749935"/>
                  </a:lnTo>
                  <a:lnTo>
                    <a:pt x="0" y="749935"/>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TH"/>
            </a:p>
          </p:txBody>
        </p:sp>
      </p:grpSp>
      <p:sp>
        <p:nvSpPr>
          <p:cNvPr id="6" name="Freeform 6"/>
          <p:cNvSpPr/>
          <p:nvPr/>
        </p:nvSpPr>
        <p:spPr>
          <a:xfrm>
            <a:off x="16165131" y="1274841"/>
            <a:ext cx="729831" cy="417994"/>
          </a:xfrm>
          <a:custGeom>
            <a:avLst/>
            <a:gdLst/>
            <a:ahLst/>
            <a:cxnLst/>
            <a:rect l="l" t="t" r="r" b="b"/>
            <a:pathLst>
              <a:path w="729831" h="417994">
                <a:moveTo>
                  <a:pt x="0" y="0"/>
                </a:moveTo>
                <a:lnTo>
                  <a:pt x="729831" y="0"/>
                </a:lnTo>
                <a:lnTo>
                  <a:pt x="729831" y="417994"/>
                </a:lnTo>
                <a:lnTo>
                  <a:pt x="0" y="41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TH"/>
          </a:p>
        </p:txBody>
      </p:sp>
      <p:sp>
        <p:nvSpPr>
          <p:cNvPr id="7" name="Freeform 7"/>
          <p:cNvSpPr/>
          <p:nvPr/>
        </p:nvSpPr>
        <p:spPr>
          <a:xfrm>
            <a:off x="269142" y="8951946"/>
            <a:ext cx="301215" cy="301592"/>
          </a:xfrm>
          <a:custGeom>
            <a:avLst/>
            <a:gdLst/>
            <a:ahLst/>
            <a:cxnLst/>
            <a:rect l="l" t="t" r="r" b="b"/>
            <a:pathLst>
              <a:path w="301215" h="301592">
                <a:moveTo>
                  <a:pt x="0" y="0"/>
                </a:moveTo>
                <a:lnTo>
                  <a:pt x="301214" y="0"/>
                </a:lnTo>
                <a:lnTo>
                  <a:pt x="301214" y="301592"/>
                </a:lnTo>
                <a:lnTo>
                  <a:pt x="0" y="30159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TH"/>
          </a:p>
        </p:txBody>
      </p:sp>
      <p:sp>
        <p:nvSpPr>
          <p:cNvPr id="8" name="TextBox 8"/>
          <p:cNvSpPr txBox="1"/>
          <p:nvPr/>
        </p:nvSpPr>
        <p:spPr>
          <a:xfrm>
            <a:off x="1028700" y="9677206"/>
            <a:ext cx="4020586" cy="209550"/>
          </a:xfrm>
          <a:prstGeom prst="rect">
            <a:avLst/>
          </a:prstGeom>
        </p:spPr>
        <p:txBody>
          <a:bodyPr lIns="0" tIns="0" rIns="0" bIns="0" rtlCol="0" anchor="t">
            <a:spAutoFit/>
          </a:bodyPr>
          <a:lstStyle/>
          <a:p>
            <a:pPr algn="l">
              <a:lnSpc>
                <a:spcPts val="1438"/>
              </a:lnSpc>
            </a:pPr>
            <a:r>
              <a:rPr lang="en-US" sz="1200" dirty="0">
                <a:solidFill>
                  <a:srgbClr val="000000"/>
                </a:solidFill>
                <a:latin typeface="Inter"/>
                <a:ea typeface="Inter"/>
                <a:cs typeface="Inter"/>
                <a:sym typeface="Inter"/>
              </a:rPr>
              <a:t>Copyright © 2024 APTelecom</a:t>
            </a:r>
          </a:p>
        </p:txBody>
      </p:sp>
      <p:sp>
        <p:nvSpPr>
          <p:cNvPr id="9" name="TextBox 9"/>
          <p:cNvSpPr txBox="1"/>
          <p:nvPr/>
        </p:nvSpPr>
        <p:spPr>
          <a:xfrm>
            <a:off x="6205521" y="9677206"/>
            <a:ext cx="4020586" cy="209550"/>
          </a:xfrm>
          <a:prstGeom prst="rect">
            <a:avLst/>
          </a:prstGeom>
        </p:spPr>
        <p:txBody>
          <a:bodyPr lIns="0" tIns="0" rIns="0" bIns="0" rtlCol="0" anchor="t">
            <a:spAutoFit/>
          </a:bodyPr>
          <a:lstStyle/>
          <a:p>
            <a:pPr algn="ctr">
              <a:lnSpc>
                <a:spcPts val="1438"/>
              </a:lnSpc>
            </a:pPr>
            <a:r>
              <a:rPr lang="en-US" sz="1200" b="1" i="1" dirty="0">
                <a:solidFill>
                  <a:srgbClr val="000000"/>
                </a:solidFill>
                <a:latin typeface="Inter Bold Italics"/>
                <a:ea typeface="Inter Bold Italics"/>
                <a:cs typeface="Inter Bold Italics"/>
                <a:sym typeface="Inter Bold Italics"/>
              </a:rPr>
              <a:t>Strictly Confidential </a:t>
            </a:r>
          </a:p>
        </p:txBody>
      </p:sp>
      <p:sp>
        <p:nvSpPr>
          <p:cNvPr id="10" name="TextBox 10"/>
          <p:cNvSpPr txBox="1"/>
          <p:nvPr/>
        </p:nvSpPr>
        <p:spPr>
          <a:xfrm>
            <a:off x="1028700" y="1664260"/>
            <a:ext cx="9360210" cy="704659"/>
          </a:xfrm>
          <a:prstGeom prst="rect">
            <a:avLst/>
          </a:prstGeom>
        </p:spPr>
        <p:txBody>
          <a:bodyPr lIns="0" tIns="0" rIns="0" bIns="0" rtlCol="0" anchor="t">
            <a:spAutoFit/>
          </a:bodyPr>
          <a:lstStyle/>
          <a:p>
            <a:pPr marL="0" lvl="0" indent="0" algn="l">
              <a:lnSpc>
                <a:spcPts val="5140"/>
              </a:lnSpc>
            </a:pPr>
            <a:r>
              <a:rPr lang="en-US" sz="4470" b="1" spc="-303" dirty="0">
                <a:solidFill>
                  <a:srgbClr val="000000"/>
                </a:solidFill>
                <a:latin typeface="Poppins Medium"/>
                <a:ea typeface="Poppins Medium"/>
                <a:cs typeface="Poppins Medium"/>
                <a:sym typeface="Poppins Medium"/>
              </a:rPr>
              <a:t>The APTelecom Advantage</a:t>
            </a:r>
          </a:p>
        </p:txBody>
      </p:sp>
      <p:sp>
        <p:nvSpPr>
          <p:cNvPr id="11" name="TextBox 11"/>
          <p:cNvSpPr txBox="1"/>
          <p:nvPr/>
        </p:nvSpPr>
        <p:spPr>
          <a:xfrm>
            <a:off x="13278047" y="5886888"/>
            <a:ext cx="3059269" cy="2122841"/>
          </a:xfrm>
          <a:prstGeom prst="rect">
            <a:avLst/>
          </a:prstGeom>
        </p:spPr>
        <p:txBody>
          <a:bodyPr lIns="0" tIns="0" rIns="0" bIns="0" rtlCol="0" anchor="t">
            <a:spAutoFit/>
          </a:bodyPr>
          <a:lstStyle/>
          <a:p>
            <a:pPr marL="0" lvl="0" indent="0" algn="l">
              <a:lnSpc>
                <a:spcPts val="3380"/>
              </a:lnSpc>
              <a:spcBef>
                <a:spcPct val="0"/>
              </a:spcBef>
            </a:pPr>
            <a:r>
              <a:rPr lang="en-US" sz="2099" spc="-83" dirty="0">
                <a:solidFill>
                  <a:srgbClr val="000000"/>
                </a:solidFill>
                <a:latin typeface="Inter"/>
                <a:ea typeface="Inter"/>
                <a:cs typeface="Inter"/>
                <a:sym typeface="Inter"/>
              </a:rPr>
              <a:t>A well-established reputation as a reliable and trusted provider, who has delivered across continents </a:t>
            </a:r>
          </a:p>
        </p:txBody>
      </p:sp>
      <p:sp>
        <p:nvSpPr>
          <p:cNvPr id="12" name="TextBox 12"/>
          <p:cNvSpPr txBox="1"/>
          <p:nvPr/>
        </p:nvSpPr>
        <p:spPr>
          <a:xfrm>
            <a:off x="9409281" y="5886888"/>
            <a:ext cx="3308211" cy="2981426"/>
          </a:xfrm>
          <a:prstGeom prst="rect">
            <a:avLst/>
          </a:prstGeom>
        </p:spPr>
        <p:txBody>
          <a:bodyPr lIns="0" tIns="0" rIns="0" bIns="0" rtlCol="0" anchor="t">
            <a:spAutoFit/>
          </a:bodyPr>
          <a:lstStyle/>
          <a:p>
            <a:pPr algn="l">
              <a:lnSpc>
                <a:spcPts val="3380"/>
              </a:lnSpc>
            </a:pPr>
            <a:r>
              <a:rPr lang="en-US" sz="2099" spc="-83" dirty="0">
                <a:solidFill>
                  <a:srgbClr val="000000"/>
                </a:solidFill>
                <a:latin typeface="Inter"/>
                <a:ea typeface="Inter"/>
                <a:cs typeface="Inter"/>
                <a:sym typeface="Inter"/>
              </a:rPr>
              <a:t>Significant strong relationships of trust, worldwide across sectors, geographies and segments with proven capability of delivering results </a:t>
            </a:r>
          </a:p>
          <a:p>
            <a:pPr marL="0" lvl="0" indent="0" algn="l">
              <a:lnSpc>
                <a:spcPts val="3380"/>
              </a:lnSpc>
              <a:spcBef>
                <a:spcPct val="0"/>
              </a:spcBef>
            </a:pPr>
            <a:endParaRPr lang="en-US" sz="2099" spc="-83" dirty="0">
              <a:solidFill>
                <a:srgbClr val="000000"/>
              </a:solidFill>
              <a:latin typeface="Inter"/>
              <a:ea typeface="Inter"/>
              <a:cs typeface="Inter"/>
              <a:sym typeface="Inter"/>
            </a:endParaRPr>
          </a:p>
        </p:txBody>
      </p:sp>
      <p:sp>
        <p:nvSpPr>
          <p:cNvPr id="13" name="TextBox 13"/>
          <p:cNvSpPr txBox="1"/>
          <p:nvPr/>
        </p:nvSpPr>
        <p:spPr>
          <a:xfrm>
            <a:off x="5542984" y="5886888"/>
            <a:ext cx="3308211" cy="3442417"/>
          </a:xfrm>
          <a:prstGeom prst="rect">
            <a:avLst/>
          </a:prstGeom>
        </p:spPr>
        <p:txBody>
          <a:bodyPr lIns="0" tIns="0" rIns="0" bIns="0" rtlCol="0" anchor="t">
            <a:spAutoFit/>
          </a:bodyPr>
          <a:lstStyle/>
          <a:p>
            <a:pPr algn="l">
              <a:lnSpc>
                <a:spcPts val="3380"/>
              </a:lnSpc>
            </a:pPr>
            <a:r>
              <a:rPr lang="en-US" sz="2099" spc="-83" dirty="0">
                <a:solidFill>
                  <a:srgbClr val="000000"/>
                </a:solidFill>
                <a:latin typeface="Inter"/>
                <a:ea typeface="Inter"/>
                <a:cs typeface="Inter"/>
                <a:sym typeface="Inter"/>
              </a:rPr>
              <a:t>Broad and deep experience in the technical and financial aspects of building networks, and commercially, on both the buy and the sell sides of the business</a:t>
            </a:r>
          </a:p>
          <a:p>
            <a:pPr marL="0" lvl="0" indent="0" algn="l">
              <a:lnSpc>
                <a:spcPts val="3380"/>
              </a:lnSpc>
              <a:spcBef>
                <a:spcPct val="0"/>
              </a:spcBef>
            </a:pPr>
            <a:endParaRPr lang="en-US" sz="2099" spc="-83" dirty="0">
              <a:solidFill>
                <a:srgbClr val="000000"/>
              </a:solidFill>
              <a:latin typeface="Inter"/>
              <a:ea typeface="Inter"/>
              <a:cs typeface="Inter"/>
              <a:sym typeface="Inter"/>
            </a:endParaRPr>
          </a:p>
        </p:txBody>
      </p:sp>
      <p:sp>
        <p:nvSpPr>
          <p:cNvPr id="14" name="AutoShape 14"/>
          <p:cNvSpPr/>
          <p:nvPr/>
        </p:nvSpPr>
        <p:spPr>
          <a:xfrm flipV="1">
            <a:off x="13278050" y="4925687"/>
            <a:ext cx="3308211" cy="2146"/>
          </a:xfrm>
          <a:prstGeom prst="line">
            <a:avLst/>
          </a:prstGeom>
          <a:ln w="9525" cap="flat">
            <a:solidFill>
              <a:srgbClr val="000000"/>
            </a:solidFill>
            <a:prstDash val="solid"/>
            <a:headEnd type="none" w="sm" len="sm"/>
            <a:tailEnd type="none" w="sm" len="sm"/>
          </a:ln>
        </p:spPr>
        <p:txBody>
          <a:bodyPr/>
          <a:lstStyle/>
          <a:p>
            <a:endParaRPr lang="en-TH"/>
          </a:p>
        </p:txBody>
      </p:sp>
      <p:sp>
        <p:nvSpPr>
          <p:cNvPr id="15" name="AutoShape 15"/>
          <p:cNvSpPr/>
          <p:nvPr/>
        </p:nvSpPr>
        <p:spPr>
          <a:xfrm flipV="1">
            <a:off x="9409284" y="4925687"/>
            <a:ext cx="3308211" cy="2146"/>
          </a:xfrm>
          <a:prstGeom prst="line">
            <a:avLst/>
          </a:prstGeom>
          <a:ln w="9525" cap="flat">
            <a:solidFill>
              <a:srgbClr val="000000"/>
            </a:solidFill>
            <a:prstDash val="solid"/>
            <a:headEnd type="none" w="sm" len="sm"/>
            <a:tailEnd type="none" w="sm" len="sm"/>
          </a:ln>
        </p:spPr>
        <p:txBody>
          <a:bodyPr/>
          <a:lstStyle/>
          <a:p>
            <a:endParaRPr lang="en-TH"/>
          </a:p>
        </p:txBody>
      </p:sp>
      <p:sp>
        <p:nvSpPr>
          <p:cNvPr id="16" name="AutoShape 16"/>
          <p:cNvSpPr/>
          <p:nvPr/>
        </p:nvSpPr>
        <p:spPr>
          <a:xfrm flipV="1">
            <a:off x="5542987" y="4925687"/>
            <a:ext cx="3308211" cy="2146"/>
          </a:xfrm>
          <a:prstGeom prst="line">
            <a:avLst/>
          </a:prstGeom>
          <a:ln w="9525" cap="flat">
            <a:solidFill>
              <a:srgbClr val="000000"/>
            </a:solidFill>
            <a:prstDash val="solid"/>
            <a:headEnd type="none" w="sm" len="sm"/>
            <a:tailEnd type="none" w="sm" len="sm"/>
          </a:ln>
        </p:spPr>
        <p:txBody>
          <a:bodyPr/>
          <a:lstStyle/>
          <a:p>
            <a:endParaRPr lang="en-TH"/>
          </a:p>
        </p:txBody>
      </p:sp>
      <p:sp>
        <p:nvSpPr>
          <p:cNvPr id="17" name="TextBox 17"/>
          <p:cNvSpPr txBox="1"/>
          <p:nvPr/>
        </p:nvSpPr>
        <p:spPr>
          <a:xfrm>
            <a:off x="13278047" y="5135354"/>
            <a:ext cx="3308211" cy="392740"/>
          </a:xfrm>
          <a:prstGeom prst="rect">
            <a:avLst/>
          </a:prstGeom>
        </p:spPr>
        <p:txBody>
          <a:bodyPr lIns="0" tIns="0" rIns="0" bIns="0" rtlCol="0" anchor="t">
            <a:spAutoFit/>
          </a:bodyPr>
          <a:lstStyle/>
          <a:p>
            <a:pPr lvl="0" indent="0">
              <a:lnSpc>
                <a:spcPts val="3220"/>
              </a:lnSpc>
              <a:spcBef>
                <a:spcPct val="0"/>
              </a:spcBef>
            </a:pPr>
            <a:r>
              <a:rPr lang="en-US" sz="2300" b="1" spc="-100" dirty="0">
                <a:solidFill>
                  <a:srgbClr val="000000"/>
                </a:solidFill>
                <a:latin typeface="Inter Bold"/>
                <a:ea typeface="Inter Bold"/>
                <a:sym typeface="Inter Bold"/>
              </a:rPr>
              <a:t>A Trusted partner</a:t>
            </a:r>
          </a:p>
        </p:txBody>
      </p:sp>
      <p:sp>
        <p:nvSpPr>
          <p:cNvPr id="18" name="TextBox 18"/>
          <p:cNvSpPr txBox="1"/>
          <p:nvPr/>
        </p:nvSpPr>
        <p:spPr>
          <a:xfrm>
            <a:off x="9409281" y="5135354"/>
            <a:ext cx="3308211" cy="392740"/>
          </a:xfrm>
          <a:prstGeom prst="rect">
            <a:avLst/>
          </a:prstGeom>
        </p:spPr>
        <p:txBody>
          <a:bodyPr lIns="0" tIns="0" rIns="0" bIns="0" rtlCol="0" anchor="t">
            <a:spAutoFit/>
          </a:bodyPr>
          <a:lstStyle/>
          <a:p>
            <a:pPr>
              <a:lnSpc>
                <a:spcPts val="3220"/>
              </a:lnSpc>
              <a:spcBef>
                <a:spcPct val="0"/>
              </a:spcBef>
            </a:pPr>
            <a:r>
              <a:rPr lang="en-US" sz="2300" b="1" spc="-100" dirty="0">
                <a:solidFill>
                  <a:srgbClr val="000000"/>
                </a:solidFill>
                <a:latin typeface="Inter Bold"/>
                <a:ea typeface="Inter Bold"/>
                <a:sym typeface="Inter Bold"/>
              </a:rPr>
              <a:t>Strong Relationships</a:t>
            </a:r>
          </a:p>
        </p:txBody>
      </p:sp>
      <p:sp>
        <p:nvSpPr>
          <p:cNvPr id="19" name="TextBox 19"/>
          <p:cNvSpPr txBox="1"/>
          <p:nvPr/>
        </p:nvSpPr>
        <p:spPr>
          <a:xfrm>
            <a:off x="5542984" y="5135354"/>
            <a:ext cx="3308211" cy="389255"/>
          </a:xfrm>
          <a:prstGeom prst="rect">
            <a:avLst/>
          </a:prstGeom>
        </p:spPr>
        <p:txBody>
          <a:bodyPr lIns="0" tIns="0" rIns="0" bIns="0" rtlCol="0" anchor="t">
            <a:spAutoFit/>
          </a:bodyPr>
          <a:lstStyle/>
          <a:p>
            <a:pPr marL="0" lvl="0" indent="0" algn="l">
              <a:lnSpc>
                <a:spcPts val="3220"/>
              </a:lnSpc>
              <a:spcBef>
                <a:spcPct val="0"/>
              </a:spcBef>
            </a:pPr>
            <a:r>
              <a:rPr lang="en-US" sz="2300" b="1" spc="-100" dirty="0">
                <a:solidFill>
                  <a:srgbClr val="000000"/>
                </a:solidFill>
                <a:latin typeface="Inter Bold"/>
                <a:ea typeface="Inter Bold"/>
                <a:sym typeface="Inter Bold"/>
              </a:rPr>
              <a:t>Deep Experience</a:t>
            </a:r>
          </a:p>
        </p:txBody>
      </p:sp>
      <p:grpSp>
        <p:nvGrpSpPr>
          <p:cNvPr id="20" name="Group 20"/>
          <p:cNvGrpSpPr/>
          <p:nvPr/>
        </p:nvGrpSpPr>
        <p:grpSpPr>
          <a:xfrm>
            <a:off x="13278047" y="3797622"/>
            <a:ext cx="1113547" cy="650929"/>
            <a:chOff x="0" y="0"/>
            <a:chExt cx="695230" cy="406400"/>
          </a:xfrm>
        </p:grpSpPr>
        <p:sp>
          <p:nvSpPr>
            <p:cNvPr id="21" name="Freeform 21"/>
            <p:cNvSpPr/>
            <p:nvPr/>
          </p:nvSpPr>
          <p:spPr>
            <a:xfrm>
              <a:off x="0" y="0"/>
              <a:ext cx="695230" cy="406400"/>
            </a:xfrm>
            <a:custGeom>
              <a:avLst/>
              <a:gdLst/>
              <a:ahLst/>
              <a:cxnLst/>
              <a:rect l="l" t="t" r="r" b="b"/>
              <a:pathLst>
                <a:path w="695230" h="406400">
                  <a:moveTo>
                    <a:pt x="492030" y="0"/>
                  </a:moveTo>
                  <a:cubicBezTo>
                    <a:pt x="604255" y="0"/>
                    <a:pt x="695230" y="90976"/>
                    <a:pt x="695230" y="203200"/>
                  </a:cubicBezTo>
                  <a:cubicBezTo>
                    <a:pt x="695230" y="315424"/>
                    <a:pt x="604255" y="406400"/>
                    <a:pt x="492030"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9525" cap="sq">
              <a:solidFill>
                <a:srgbClr val="000000"/>
              </a:solidFill>
              <a:prstDash val="solid"/>
              <a:miter/>
            </a:ln>
          </p:spPr>
          <p:txBody>
            <a:bodyPr/>
            <a:lstStyle/>
            <a:p>
              <a:endParaRPr lang="en-TH"/>
            </a:p>
          </p:txBody>
        </p:sp>
        <p:sp>
          <p:nvSpPr>
            <p:cNvPr id="22" name="TextBox 22"/>
            <p:cNvSpPr txBox="1"/>
            <p:nvPr/>
          </p:nvSpPr>
          <p:spPr>
            <a:xfrm>
              <a:off x="0" y="0"/>
              <a:ext cx="695230" cy="406400"/>
            </a:xfrm>
            <a:prstGeom prst="rect">
              <a:avLst/>
            </a:prstGeom>
          </p:spPr>
          <p:txBody>
            <a:bodyPr lIns="50800" tIns="50800" rIns="50800" bIns="50800" rtlCol="0" anchor="ctr"/>
            <a:lstStyle/>
            <a:p>
              <a:pPr algn="ctr">
                <a:lnSpc>
                  <a:spcPts val="2160"/>
                </a:lnSpc>
              </a:pPr>
              <a:endParaRPr dirty="0"/>
            </a:p>
          </p:txBody>
        </p:sp>
      </p:grpSp>
      <p:grpSp>
        <p:nvGrpSpPr>
          <p:cNvPr id="23" name="Group 23"/>
          <p:cNvGrpSpPr/>
          <p:nvPr/>
        </p:nvGrpSpPr>
        <p:grpSpPr>
          <a:xfrm>
            <a:off x="9409281" y="3797622"/>
            <a:ext cx="1113547" cy="650929"/>
            <a:chOff x="0" y="0"/>
            <a:chExt cx="695230" cy="406400"/>
          </a:xfrm>
        </p:grpSpPr>
        <p:sp>
          <p:nvSpPr>
            <p:cNvPr id="24" name="Freeform 24"/>
            <p:cNvSpPr/>
            <p:nvPr/>
          </p:nvSpPr>
          <p:spPr>
            <a:xfrm>
              <a:off x="0" y="0"/>
              <a:ext cx="695230" cy="406400"/>
            </a:xfrm>
            <a:custGeom>
              <a:avLst/>
              <a:gdLst/>
              <a:ahLst/>
              <a:cxnLst/>
              <a:rect l="l" t="t" r="r" b="b"/>
              <a:pathLst>
                <a:path w="695230" h="406400">
                  <a:moveTo>
                    <a:pt x="492030" y="0"/>
                  </a:moveTo>
                  <a:cubicBezTo>
                    <a:pt x="604255" y="0"/>
                    <a:pt x="695230" y="90976"/>
                    <a:pt x="695230" y="203200"/>
                  </a:cubicBezTo>
                  <a:cubicBezTo>
                    <a:pt x="695230" y="315424"/>
                    <a:pt x="604255" y="406400"/>
                    <a:pt x="492030"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9525" cap="sq">
              <a:solidFill>
                <a:srgbClr val="000000"/>
              </a:solidFill>
              <a:prstDash val="solid"/>
              <a:miter/>
            </a:ln>
          </p:spPr>
          <p:txBody>
            <a:bodyPr/>
            <a:lstStyle/>
            <a:p>
              <a:endParaRPr lang="en-TH"/>
            </a:p>
          </p:txBody>
        </p:sp>
        <p:sp>
          <p:nvSpPr>
            <p:cNvPr id="25" name="TextBox 25"/>
            <p:cNvSpPr txBox="1"/>
            <p:nvPr/>
          </p:nvSpPr>
          <p:spPr>
            <a:xfrm>
              <a:off x="0" y="0"/>
              <a:ext cx="695230" cy="406400"/>
            </a:xfrm>
            <a:prstGeom prst="rect">
              <a:avLst/>
            </a:prstGeom>
          </p:spPr>
          <p:txBody>
            <a:bodyPr lIns="50800" tIns="50800" rIns="50800" bIns="50800" rtlCol="0" anchor="ctr"/>
            <a:lstStyle/>
            <a:p>
              <a:pPr algn="ctr">
                <a:lnSpc>
                  <a:spcPts val="2160"/>
                </a:lnSpc>
              </a:pPr>
              <a:endParaRPr dirty="0"/>
            </a:p>
          </p:txBody>
        </p:sp>
      </p:grpSp>
      <p:grpSp>
        <p:nvGrpSpPr>
          <p:cNvPr id="26" name="Group 26"/>
          <p:cNvGrpSpPr/>
          <p:nvPr/>
        </p:nvGrpSpPr>
        <p:grpSpPr>
          <a:xfrm>
            <a:off x="5542984" y="3797622"/>
            <a:ext cx="1113547" cy="650929"/>
            <a:chOff x="0" y="0"/>
            <a:chExt cx="695230" cy="406400"/>
          </a:xfrm>
        </p:grpSpPr>
        <p:sp>
          <p:nvSpPr>
            <p:cNvPr id="27" name="Freeform 27"/>
            <p:cNvSpPr/>
            <p:nvPr/>
          </p:nvSpPr>
          <p:spPr>
            <a:xfrm>
              <a:off x="0" y="0"/>
              <a:ext cx="695230" cy="406400"/>
            </a:xfrm>
            <a:custGeom>
              <a:avLst/>
              <a:gdLst/>
              <a:ahLst/>
              <a:cxnLst/>
              <a:rect l="l" t="t" r="r" b="b"/>
              <a:pathLst>
                <a:path w="695230" h="406400">
                  <a:moveTo>
                    <a:pt x="492030" y="0"/>
                  </a:moveTo>
                  <a:cubicBezTo>
                    <a:pt x="604255" y="0"/>
                    <a:pt x="695230" y="90976"/>
                    <a:pt x="695230" y="203200"/>
                  </a:cubicBezTo>
                  <a:cubicBezTo>
                    <a:pt x="695230" y="315424"/>
                    <a:pt x="604255" y="406400"/>
                    <a:pt x="492030"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9525" cap="sq">
              <a:solidFill>
                <a:srgbClr val="000000"/>
              </a:solidFill>
              <a:prstDash val="solid"/>
              <a:miter/>
            </a:ln>
          </p:spPr>
          <p:txBody>
            <a:bodyPr/>
            <a:lstStyle/>
            <a:p>
              <a:endParaRPr lang="en-TH"/>
            </a:p>
          </p:txBody>
        </p:sp>
        <p:sp>
          <p:nvSpPr>
            <p:cNvPr id="28" name="TextBox 28"/>
            <p:cNvSpPr txBox="1"/>
            <p:nvPr/>
          </p:nvSpPr>
          <p:spPr>
            <a:xfrm>
              <a:off x="0" y="0"/>
              <a:ext cx="695230" cy="406400"/>
            </a:xfrm>
            <a:prstGeom prst="rect">
              <a:avLst/>
            </a:prstGeom>
          </p:spPr>
          <p:txBody>
            <a:bodyPr lIns="50800" tIns="50800" rIns="50800" bIns="50800" rtlCol="0" anchor="ctr"/>
            <a:lstStyle/>
            <a:p>
              <a:pPr algn="ctr">
                <a:lnSpc>
                  <a:spcPts val="2160"/>
                </a:lnSpc>
              </a:pPr>
              <a:endParaRPr dirty="0"/>
            </a:p>
          </p:txBody>
        </p:sp>
      </p:grpSp>
      <p:sp>
        <p:nvSpPr>
          <p:cNvPr id="29" name="TextBox 29"/>
          <p:cNvSpPr txBox="1"/>
          <p:nvPr/>
        </p:nvSpPr>
        <p:spPr>
          <a:xfrm>
            <a:off x="13278047" y="3971925"/>
            <a:ext cx="1113547" cy="409575"/>
          </a:xfrm>
          <a:prstGeom prst="rect">
            <a:avLst/>
          </a:prstGeom>
        </p:spPr>
        <p:txBody>
          <a:bodyPr lIns="0" tIns="0" rIns="0" bIns="0" rtlCol="0" anchor="t">
            <a:spAutoFit/>
          </a:bodyPr>
          <a:lstStyle/>
          <a:p>
            <a:pPr marL="0" lvl="0" indent="0" algn="ctr">
              <a:lnSpc>
                <a:spcPts val="3028"/>
              </a:lnSpc>
            </a:pPr>
            <a:r>
              <a:rPr lang="en-US" sz="2523" b="1" spc="-126" dirty="0">
                <a:solidFill>
                  <a:srgbClr val="1F92C8"/>
                </a:solidFill>
                <a:latin typeface="Poppins Medium"/>
                <a:ea typeface="Poppins Medium"/>
                <a:cs typeface="Poppins Medium"/>
                <a:sym typeface="Poppins Medium"/>
              </a:rPr>
              <a:t>03</a:t>
            </a:r>
          </a:p>
        </p:txBody>
      </p:sp>
      <p:sp>
        <p:nvSpPr>
          <p:cNvPr id="30" name="TextBox 30"/>
          <p:cNvSpPr txBox="1"/>
          <p:nvPr/>
        </p:nvSpPr>
        <p:spPr>
          <a:xfrm>
            <a:off x="9409281" y="3971925"/>
            <a:ext cx="1113547" cy="409575"/>
          </a:xfrm>
          <a:prstGeom prst="rect">
            <a:avLst/>
          </a:prstGeom>
        </p:spPr>
        <p:txBody>
          <a:bodyPr lIns="0" tIns="0" rIns="0" bIns="0" rtlCol="0" anchor="t">
            <a:spAutoFit/>
          </a:bodyPr>
          <a:lstStyle/>
          <a:p>
            <a:pPr marL="0" lvl="0" indent="0" algn="ctr">
              <a:lnSpc>
                <a:spcPts val="3028"/>
              </a:lnSpc>
            </a:pPr>
            <a:r>
              <a:rPr lang="en-US" sz="2523" b="1" spc="-126" dirty="0">
                <a:solidFill>
                  <a:srgbClr val="1F92C8"/>
                </a:solidFill>
                <a:latin typeface="Poppins Medium"/>
                <a:ea typeface="Poppins Medium"/>
                <a:cs typeface="Poppins Medium"/>
                <a:sym typeface="Poppins Medium"/>
              </a:rPr>
              <a:t>02</a:t>
            </a:r>
          </a:p>
        </p:txBody>
      </p:sp>
      <p:sp>
        <p:nvSpPr>
          <p:cNvPr id="31" name="TextBox 31"/>
          <p:cNvSpPr txBox="1"/>
          <p:nvPr/>
        </p:nvSpPr>
        <p:spPr>
          <a:xfrm>
            <a:off x="5542984" y="3971925"/>
            <a:ext cx="1113547" cy="409575"/>
          </a:xfrm>
          <a:prstGeom prst="rect">
            <a:avLst/>
          </a:prstGeom>
        </p:spPr>
        <p:txBody>
          <a:bodyPr lIns="0" tIns="0" rIns="0" bIns="0" rtlCol="0" anchor="t">
            <a:spAutoFit/>
          </a:bodyPr>
          <a:lstStyle/>
          <a:p>
            <a:pPr marL="0" lvl="0" indent="0" algn="ctr">
              <a:lnSpc>
                <a:spcPts val="3028"/>
              </a:lnSpc>
            </a:pPr>
            <a:r>
              <a:rPr lang="en-US" sz="2523" b="1" spc="-126" dirty="0">
                <a:solidFill>
                  <a:srgbClr val="1F92C8"/>
                </a:solidFill>
                <a:latin typeface="Poppins Medium"/>
                <a:ea typeface="Poppins Medium"/>
                <a:cs typeface="Poppins Medium"/>
                <a:sym typeface="Poppins Medium"/>
              </a:rPr>
              <a:t>01</a:t>
            </a:r>
          </a:p>
        </p:txBody>
      </p:sp>
      <p:grpSp>
        <p:nvGrpSpPr>
          <p:cNvPr id="32" name="Group 32"/>
          <p:cNvGrpSpPr/>
          <p:nvPr/>
        </p:nvGrpSpPr>
        <p:grpSpPr>
          <a:xfrm>
            <a:off x="1028700" y="4921395"/>
            <a:ext cx="3956204" cy="3898755"/>
            <a:chOff x="0" y="0"/>
            <a:chExt cx="5274939" cy="5198341"/>
          </a:xfrm>
        </p:grpSpPr>
        <p:pic>
          <p:nvPicPr>
            <p:cNvPr id="33" name="Picture 33"/>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0" y="0"/>
              <a:ext cx="5274939" cy="5198341"/>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1033462"/>
            <a:ext cx="16230600" cy="0"/>
          </a:xfrm>
          <a:prstGeom prst="line">
            <a:avLst/>
          </a:prstGeom>
          <a:ln w="9525" cap="flat">
            <a:solidFill>
              <a:srgbClr val="000000"/>
            </a:solidFill>
            <a:prstDash val="solid"/>
            <a:headEnd type="none" w="sm" len="sm"/>
            <a:tailEnd type="none" w="sm" len="sm"/>
          </a:ln>
        </p:spPr>
        <p:txBody>
          <a:bodyPr/>
          <a:lstStyle/>
          <a:p>
            <a:endParaRPr lang="en-TH"/>
          </a:p>
        </p:txBody>
      </p:sp>
      <p:sp>
        <p:nvSpPr>
          <p:cNvPr id="3" name="AutoShape 3"/>
          <p:cNvSpPr/>
          <p:nvPr/>
        </p:nvSpPr>
        <p:spPr>
          <a:xfrm>
            <a:off x="1028700" y="9253538"/>
            <a:ext cx="16230600" cy="0"/>
          </a:xfrm>
          <a:prstGeom prst="line">
            <a:avLst/>
          </a:prstGeom>
          <a:ln w="9525" cap="flat">
            <a:solidFill>
              <a:srgbClr val="000000"/>
            </a:solidFill>
            <a:prstDash val="solid"/>
            <a:headEnd type="none" w="sm" len="sm"/>
            <a:tailEnd type="none" w="sm" len="sm"/>
          </a:ln>
        </p:spPr>
        <p:txBody>
          <a:bodyPr/>
          <a:lstStyle/>
          <a:p>
            <a:endParaRPr lang="en-TH"/>
          </a:p>
        </p:txBody>
      </p:sp>
      <p:grpSp>
        <p:nvGrpSpPr>
          <p:cNvPr id="4" name="Group 4"/>
          <p:cNvGrpSpPr/>
          <p:nvPr/>
        </p:nvGrpSpPr>
        <p:grpSpPr>
          <a:xfrm>
            <a:off x="13855827" y="9486706"/>
            <a:ext cx="3403473" cy="562451"/>
            <a:chOff x="0" y="0"/>
            <a:chExt cx="4537964" cy="749935"/>
          </a:xfrm>
        </p:grpSpPr>
        <p:sp>
          <p:nvSpPr>
            <p:cNvPr id="5" name="Freeform 5"/>
            <p:cNvSpPr/>
            <p:nvPr/>
          </p:nvSpPr>
          <p:spPr>
            <a:xfrm>
              <a:off x="0" y="0"/>
              <a:ext cx="4537964" cy="749935"/>
            </a:xfrm>
            <a:custGeom>
              <a:avLst/>
              <a:gdLst/>
              <a:ahLst/>
              <a:cxnLst/>
              <a:rect l="l" t="t" r="r" b="b"/>
              <a:pathLst>
                <a:path w="4537964" h="749935">
                  <a:moveTo>
                    <a:pt x="0" y="0"/>
                  </a:moveTo>
                  <a:lnTo>
                    <a:pt x="4537964" y="0"/>
                  </a:lnTo>
                  <a:lnTo>
                    <a:pt x="4537964" y="749935"/>
                  </a:lnTo>
                  <a:lnTo>
                    <a:pt x="0" y="749935"/>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TH"/>
            </a:p>
          </p:txBody>
        </p:sp>
      </p:grpSp>
      <p:sp>
        <p:nvSpPr>
          <p:cNvPr id="6" name="Freeform 6"/>
          <p:cNvSpPr/>
          <p:nvPr/>
        </p:nvSpPr>
        <p:spPr>
          <a:xfrm>
            <a:off x="16165131" y="1274841"/>
            <a:ext cx="729831" cy="417994"/>
          </a:xfrm>
          <a:custGeom>
            <a:avLst/>
            <a:gdLst/>
            <a:ahLst/>
            <a:cxnLst/>
            <a:rect l="l" t="t" r="r" b="b"/>
            <a:pathLst>
              <a:path w="729831" h="417994">
                <a:moveTo>
                  <a:pt x="0" y="0"/>
                </a:moveTo>
                <a:lnTo>
                  <a:pt x="729831" y="0"/>
                </a:lnTo>
                <a:lnTo>
                  <a:pt x="729831" y="417994"/>
                </a:lnTo>
                <a:lnTo>
                  <a:pt x="0" y="41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TH"/>
          </a:p>
        </p:txBody>
      </p:sp>
      <p:sp>
        <p:nvSpPr>
          <p:cNvPr id="7" name="Freeform 7"/>
          <p:cNvSpPr/>
          <p:nvPr/>
        </p:nvSpPr>
        <p:spPr>
          <a:xfrm>
            <a:off x="269142" y="8951946"/>
            <a:ext cx="301215" cy="301592"/>
          </a:xfrm>
          <a:custGeom>
            <a:avLst/>
            <a:gdLst/>
            <a:ahLst/>
            <a:cxnLst/>
            <a:rect l="l" t="t" r="r" b="b"/>
            <a:pathLst>
              <a:path w="301215" h="301592">
                <a:moveTo>
                  <a:pt x="0" y="0"/>
                </a:moveTo>
                <a:lnTo>
                  <a:pt x="301214" y="0"/>
                </a:lnTo>
                <a:lnTo>
                  <a:pt x="301214" y="301592"/>
                </a:lnTo>
                <a:lnTo>
                  <a:pt x="0" y="30159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TH"/>
          </a:p>
        </p:txBody>
      </p:sp>
      <p:sp>
        <p:nvSpPr>
          <p:cNvPr id="8" name="AutoShape 8"/>
          <p:cNvSpPr/>
          <p:nvPr/>
        </p:nvSpPr>
        <p:spPr>
          <a:xfrm flipV="1">
            <a:off x="6654546" y="3292607"/>
            <a:ext cx="0" cy="5810135"/>
          </a:xfrm>
          <a:prstGeom prst="line">
            <a:avLst/>
          </a:prstGeom>
          <a:ln w="9525" cap="flat">
            <a:solidFill>
              <a:srgbClr val="000000"/>
            </a:solidFill>
            <a:prstDash val="solid"/>
            <a:headEnd type="none" w="sm" len="sm"/>
            <a:tailEnd type="none" w="sm" len="sm"/>
          </a:ln>
        </p:spPr>
        <p:txBody>
          <a:bodyPr/>
          <a:lstStyle/>
          <a:p>
            <a:endParaRPr lang="en-TH"/>
          </a:p>
        </p:txBody>
      </p:sp>
      <p:sp>
        <p:nvSpPr>
          <p:cNvPr id="9" name="AutoShape 9"/>
          <p:cNvSpPr/>
          <p:nvPr/>
        </p:nvSpPr>
        <p:spPr>
          <a:xfrm flipH="1" flipV="1">
            <a:off x="12294680" y="3286602"/>
            <a:ext cx="0" cy="5971698"/>
          </a:xfrm>
          <a:prstGeom prst="line">
            <a:avLst/>
          </a:prstGeom>
          <a:ln w="9525" cap="flat">
            <a:solidFill>
              <a:srgbClr val="000000"/>
            </a:solidFill>
            <a:prstDash val="solid"/>
            <a:headEnd type="none" w="sm" len="sm"/>
            <a:tailEnd type="none" w="sm" len="sm"/>
          </a:ln>
        </p:spPr>
        <p:txBody>
          <a:bodyPr/>
          <a:lstStyle/>
          <a:p>
            <a:endParaRPr lang="en-TH"/>
          </a:p>
        </p:txBody>
      </p:sp>
      <p:sp>
        <p:nvSpPr>
          <p:cNvPr id="10" name="AutoShape 10"/>
          <p:cNvSpPr/>
          <p:nvPr/>
        </p:nvSpPr>
        <p:spPr>
          <a:xfrm>
            <a:off x="1028700" y="3286602"/>
            <a:ext cx="16230600" cy="0"/>
          </a:xfrm>
          <a:prstGeom prst="line">
            <a:avLst/>
          </a:prstGeom>
          <a:ln w="9525" cap="flat">
            <a:solidFill>
              <a:srgbClr val="000000"/>
            </a:solidFill>
            <a:prstDash val="solid"/>
            <a:headEnd type="none" w="sm" len="sm"/>
            <a:tailEnd type="none" w="sm" len="sm"/>
          </a:ln>
        </p:spPr>
        <p:txBody>
          <a:bodyPr/>
          <a:lstStyle/>
          <a:p>
            <a:endParaRPr lang="en-TH"/>
          </a:p>
        </p:txBody>
      </p:sp>
      <p:sp>
        <p:nvSpPr>
          <p:cNvPr id="11" name="AutoShape 11"/>
          <p:cNvSpPr/>
          <p:nvPr/>
        </p:nvSpPr>
        <p:spPr>
          <a:xfrm>
            <a:off x="1028700" y="6086834"/>
            <a:ext cx="16230600" cy="0"/>
          </a:xfrm>
          <a:prstGeom prst="line">
            <a:avLst/>
          </a:prstGeom>
          <a:ln w="9525" cap="flat">
            <a:solidFill>
              <a:srgbClr val="000000"/>
            </a:solidFill>
            <a:prstDash val="solid"/>
            <a:headEnd type="none" w="sm" len="sm"/>
            <a:tailEnd type="none" w="sm" len="sm"/>
          </a:ln>
        </p:spPr>
        <p:txBody>
          <a:bodyPr/>
          <a:lstStyle/>
          <a:p>
            <a:endParaRPr lang="en-TH"/>
          </a:p>
        </p:txBody>
      </p:sp>
      <p:sp>
        <p:nvSpPr>
          <p:cNvPr id="12" name="Freeform 12"/>
          <p:cNvSpPr/>
          <p:nvPr/>
        </p:nvSpPr>
        <p:spPr>
          <a:xfrm>
            <a:off x="6654546" y="3292607"/>
            <a:ext cx="5640134" cy="2794227"/>
          </a:xfrm>
          <a:custGeom>
            <a:avLst/>
            <a:gdLst/>
            <a:ahLst/>
            <a:cxnLst/>
            <a:rect l="l" t="t" r="r" b="b"/>
            <a:pathLst>
              <a:path w="5640134" h="2794227">
                <a:moveTo>
                  <a:pt x="0" y="0"/>
                </a:moveTo>
                <a:lnTo>
                  <a:pt x="5640134" y="0"/>
                </a:lnTo>
                <a:lnTo>
                  <a:pt x="5640134" y="2794227"/>
                </a:lnTo>
                <a:lnTo>
                  <a:pt x="0" y="2794227"/>
                </a:lnTo>
                <a:lnTo>
                  <a:pt x="0" y="0"/>
                </a:ln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endParaRPr lang="en-TH"/>
          </a:p>
        </p:txBody>
      </p:sp>
      <p:sp>
        <p:nvSpPr>
          <p:cNvPr id="13" name="TextBox 13"/>
          <p:cNvSpPr txBox="1"/>
          <p:nvPr/>
        </p:nvSpPr>
        <p:spPr>
          <a:xfrm>
            <a:off x="1028700" y="9677206"/>
            <a:ext cx="4020586" cy="209550"/>
          </a:xfrm>
          <a:prstGeom prst="rect">
            <a:avLst/>
          </a:prstGeom>
        </p:spPr>
        <p:txBody>
          <a:bodyPr lIns="0" tIns="0" rIns="0" bIns="0" rtlCol="0" anchor="t">
            <a:spAutoFit/>
          </a:bodyPr>
          <a:lstStyle/>
          <a:p>
            <a:pPr algn="l">
              <a:lnSpc>
                <a:spcPts val="1438"/>
              </a:lnSpc>
            </a:pPr>
            <a:r>
              <a:rPr lang="en-US" sz="1200" dirty="0">
                <a:solidFill>
                  <a:srgbClr val="000000"/>
                </a:solidFill>
                <a:latin typeface="Inter"/>
                <a:ea typeface="Inter"/>
                <a:cs typeface="Inter"/>
                <a:sym typeface="Inter"/>
              </a:rPr>
              <a:t>Copyright © 2024 APTelecom</a:t>
            </a:r>
          </a:p>
        </p:txBody>
      </p:sp>
      <p:sp>
        <p:nvSpPr>
          <p:cNvPr id="14" name="TextBox 14"/>
          <p:cNvSpPr txBox="1"/>
          <p:nvPr/>
        </p:nvSpPr>
        <p:spPr>
          <a:xfrm>
            <a:off x="6205521" y="9677206"/>
            <a:ext cx="4020586" cy="209550"/>
          </a:xfrm>
          <a:prstGeom prst="rect">
            <a:avLst/>
          </a:prstGeom>
        </p:spPr>
        <p:txBody>
          <a:bodyPr lIns="0" tIns="0" rIns="0" bIns="0" rtlCol="0" anchor="t">
            <a:spAutoFit/>
          </a:bodyPr>
          <a:lstStyle/>
          <a:p>
            <a:pPr algn="ctr">
              <a:lnSpc>
                <a:spcPts val="1438"/>
              </a:lnSpc>
            </a:pPr>
            <a:r>
              <a:rPr lang="en-US" sz="1200" b="1" i="1" dirty="0">
                <a:solidFill>
                  <a:srgbClr val="000000"/>
                </a:solidFill>
                <a:latin typeface="Inter Bold Italics"/>
                <a:ea typeface="Inter Bold Italics"/>
                <a:cs typeface="Inter Bold Italics"/>
                <a:sym typeface="Inter Bold Italics"/>
              </a:rPr>
              <a:t>Strictly Confidential </a:t>
            </a:r>
          </a:p>
        </p:txBody>
      </p:sp>
      <p:sp>
        <p:nvSpPr>
          <p:cNvPr id="15" name="TextBox 15"/>
          <p:cNvSpPr txBox="1"/>
          <p:nvPr/>
        </p:nvSpPr>
        <p:spPr>
          <a:xfrm>
            <a:off x="1028700" y="1596105"/>
            <a:ext cx="14195008" cy="704659"/>
          </a:xfrm>
          <a:prstGeom prst="rect">
            <a:avLst/>
          </a:prstGeom>
        </p:spPr>
        <p:txBody>
          <a:bodyPr lIns="0" tIns="0" rIns="0" bIns="0" rtlCol="0" anchor="t">
            <a:spAutoFit/>
          </a:bodyPr>
          <a:lstStyle/>
          <a:p>
            <a:pPr marL="0" lvl="0" indent="0" algn="l">
              <a:lnSpc>
                <a:spcPts val="5140"/>
              </a:lnSpc>
            </a:pPr>
            <a:r>
              <a:rPr lang="en-US" sz="4470" b="1" spc="-303" dirty="0">
                <a:solidFill>
                  <a:srgbClr val="000000"/>
                </a:solidFill>
                <a:latin typeface="Poppins Medium"/>
                <a:ea typeface="Poppins Medium"/>
                <a:cs typeface="Poppins Medium"/>
                <a:sym typeface="Poppins Medium"/>
              </a:rPr>
              <a:t>Our Experience: Extensive Reach, Proven Deliverables</a:t>
            </a:r>
          </a:p>
        </p:txBody>
      </p:sp>
      <p:sp>
        <p:nvSpPr>
          <p:cNvPr id="16" name="TextBox 16"/>
          <p:cNvSpPr txBox="1"/>
          <p:nvPr/>
        </p:nvSpPr>
        <p:spPr>
          <a:xfrm>
            <a:off x="2046571" y="4142926"/>
            <a:ext cx="2829093" cy="1007071"/>
          </a:xfrm>
          <a:prstGeom prst="rect">
            <a:avLst/>
          </a:prstGeom>
        </p:spPr>
        <p:txBody>
          <a:bodyPr lIns="0" tIns="0" rIns="0" bIns="0" rtlCol="0" anchor="t">
            <a:spAutoFit/>
          </a:bodyPr>
          <a:lstStyle/>
          <a:p>
            <a:pPr marL="0" lvl="0" indent="0" algn="ctr">
              <a:lnSpc>
                <a:spcPts val="8316"/>
              </a:lnSpc>
              <a:spcBef>
                <a:spcPct val="0"/>
              </a:spcBef>
            </a:pPr>
            <a:r>
              <a:rPr lang="en-US" sz="6800" b="1" u="none" strike="noStrike" spc="-384" dirty="0">
                <a:solidFill>
                  <a:srgbClr val="1F92C8"/>
                </a:solidFill>
                <a:latin typeface="Inter Bold"/>
                <a:ea typeface="Inter Bold"/>
                <a:cs typeface="Inter Bold"/>
                <a:sym typeface="Inter Bold"/>
              </a:rPr>
              <a:t>34</a:t>
            </a:r>
          </a:p>
        </p:txBody>
      </p:sp>
      <p:sp>
        <p:nvSpPr>
          <p:cNvPr id="17" name="TextBox 17"/>
          <p:cNvSpPr txBox="1"/>
          <p:nvPr/>
        </p:nvSpPr>
        <p:spPr>
          <a:xfrm>
            <a:off x="2028184" y="5172075"/>
            <a:ext cx="2841350" cy="318428"/>
          </a:xfrm>
          <a:prstGeom prst="rect">
            <a:avLst/>
          </a:prstGeom>
        </p:spPr>
        <p:txBody>
          <a:bodyPr lIns="0" tIns="0" rIns="0" bIns="0" rtlCol="0" anchor="t">
            <a:spAutoFit/>
          </a:bodyPr>
          <a:lstStyle/>
          <a:p>
            <a:pPr marL="0" lvl="0" indent="0" algn="ctr">
              <a:lnSpc>
                <a:spcPts val="2484"/>
              </a:lnSpc>
              <a:spcBef>
                <a:spcPct val="0"/>
              </a:spcBef>
            </a:pPr>
            <a:r>
              <a:rPr lang="en-US" sz="2300" b="1" u="none" strike="noStrike" spc="-114" dirty="0">
                <a:solidFill>
                  <a:srgbClr val="000000"/>
                </a:solidFill>
                <a:latin typeface="Inter Bold"/>
                <a:ea typeface="Inter Bold"/>
                <a:cs typeface="Inter Bold"/>
                <a:sym typeface="Inter Bold"/>
              </a:rPr>
              <a:t>FIBER SYSTEMS</a:t>
            </a:r>
          </a:p>
        </p:txBody>
      </p:sp>
      <p:sp>
        <p:nvSpPr>
          <p:cNvPr id="18" name="TextBox 18"/>
          <p:cNvSpPr txBox="1"/>
          <p:nvPr/>
        </p:nvSpPr>
        <p:spPr>
          <a:xfrm>
            <a:off x="2207936" y="7139346"/>
            <a:ext cx="2829093" cy="1007071"/>
          </a:xfrm>
          <a:prstGeom prst="rect">
            <a:avLst/>
          </a:prstGeom>
        </p:spPr>
        <p:txBody>
          <a:bodyPr lIns="0" tIns="0" rIns="0" bIns="0" rtlCol="0" anchor="t">
            <a:spAutoFit/>
          </a:bodyPr>
          <a:lstStyle/>
          <a:p>
            <a:pPr marL="0" lvl="0" indent="0" algn="ctr">
              <a:lnSpc>
                <a:spcPts val="8316"/>
              </a:lnSpc>
              <a:spcBef>
                <a:spcPct val="0"/>
              </a:spcBef>
            </a:pPr>
            <a:r>
              <a:rPr lang="en-US" sz="6800" b="1" u="none" strike="noStrike" spc="-384" dirty="0">
                <a:solidFill>
                  <a:srgbClr val="000000"/>
                </a:solidFill>
                <a:latin typeface="Inter Bold"/>
                <a:ea typeface="Inter Bold"/>
                <a:cs typeface="Inter Bold"/>
                <a:sym typeface="Inter Bold"/>
              </a:rPr>
              <a:t>412</a:t>
            </a:r>
          </a:p>
        </p:txBody>
      </p:sp>
      <p:sp>
        <p:nvSpPr>
          <p:cNvPr id="19" name="TextBox 19"/>
          <p:cNvSpPr txBox="1"/>
          <p:nvPr/>
        </p:nvSpPr>
        <p:spPr>
          <a:xfrm>
            <a:off x="2207936" y="8125215"/>
            <a:ext cx="2841350" cy="318428"/>
          </a:xfrm>
          <a:prstGeom prst="rect">
            <a:avLst/>
          </a:prstGeom>
        </p:spPr>
        <p:txBody>
          <a:bodyPr lIns="0" tIns="0" rIns="0" bIns="0" rtlCol="0" anchor="t">
            <a:spAutoFit/>
          </a:bodyPr>
          <a:lstStyle/>
          <a:p>
            <a:pPr marL="0" lvl="0" indent="0" algn="ctr">
              <a:lnSpc>
                <a:spcPts val="2484"/>
              </a:lnSpc>
              <a:spcBef>
                <a:spcPct val="0"/>
              </a:spcBef>
            </a:pPr>
            <a:r>
              <a:rPr lang="en-US" sz="2300" b="1" u="none" strike="noStrike" spc="-114" dirty="0">
                <a:solidFill>
                  <a:srgbClr val="000000"/>
                </a:solidFill>
                <a:latin typeface="Inter Bold"/>
                <a:ea typeface="Inter Bold"/>
                <a:cs typeface="Inter Bold"/>
                <a:sym typeface="Inter Bold"/>
              </a:rPr>
              <a:t>DATA CENTERS</a:t>
            </a:r>
          </a:p>
        </p:txBody>
      </p:sp>
      <p:sp>
        <p:nvSpPr>
          <p:cNvPr id="20" name="TextBox 20"/>
          <p:cNvSpPr txBox="1"/>
          <p:nvPr/>
        </p:nvSpPr>
        <p:spPr>
          <a:xfrm>
            <a:off x="13667518" y="4142926"/>
            <a:ext cx="2829093" cy="1007071"/>
          </a:xfrm>
          <a:prstGeom prst="rect">
            <a:avLst/>
          </a:prstGeom>
        </p:spPr>
        <p:txBody>
          <a:bodyPr lIns="0" tIns="0" rIns="0" bIns="0" rtlCol="0" anchor="t">
            <a:spAutoFit/>
          </a:bodyPr>
          <a:lstStyle/>
          <a:p>
            <a:pPr marL="0" lvl="0" indent="0" algn="ctr">
              <a:lnSpc>
                <a:spcPts val="8316"/>
              </a:lnSpc>
              <a:spcBef>
                <a:spcPct val="0"/>
              </a:spcBef>
            </a:pPr>
            <a:r>
              <a:rPr lang="en-US" sz="6800" b="1" u="none" strike="noStrike" spc="-384" dirty="0">
                <a:solidFill>
                  <a:srgbClr val="1F92C8"/>
                </a:solidFill>
                <a:latin typeface="Inter Bold"/>
                <a:ea typeface="Inter Bold"/>
                <a:cs typeface="Inter Bold"/>
                <a:sym typeface="Inter Bold"/>
              </a:rPr>
              <a:t>72</a:t>
            </a:r>
          </a:p>
        </p:txBody>
      </p:sp>
      <p:sp>
        <p:nvSpPr>
          <p:cNvPr id="21" name="TextBox 21"/>
          <p:cNvSpPr txBox="1"/>
          <p:nvPr/>
        </p:nvSpPr>
        <p:spPr>
          <a:xfrm>
            <a:off x="13688696" y="5250796"/>
            <a:ext cx="2841350" cy="320802"/>
          </a:xfrm>
          <a:prstGeom prst="rect">
            <a:avLst/>
          </a:prstGeom>
        </p:spPr>
        <p:txBody>
          <a:bodyPr lIns="0" tIns="0" rIns="0" bIns="0" rtlCol="0" anchor="t">
            <a:spAutoFit/>
          </a:bodyPr>
          <a:lstStyle/>
          <a:p>
            <a:pPr marL="0" lvl="0" indent="0" algn="ctr">
              <a:lnSpc>
                <a:spcPts val="2484"/>
              </a:lnSpc>
              <a:spcBef>
                <a:spcPct val="0"/>
              </a:spcBef>
            </a:pPr>
            <a:r>
              <a:rPr lang="en-US" sz="2300" b="1" u="none" strike="noStrike" spc="-114" dirty="0">
                <a:solidFill>
                  <a:srgbClr val="000000"/>
                </a:solidFill>
                <a:latin typeface="Inter Bold"/>
                <a:ea typeface="Inter Bold"/>
                <a:cs typeface="Inter Bold"/>
                <a:sym typeface="Inter Bold"/>
              </a:rPr>
              <a:t>COUNTRIES</a:t>
            </a:r>
          </a:p>
        </p:txBody>
      </p:sp>
      <p:sp>
        <p:nvSpPr>
          <p:cNvPr id="22" name="TextBox 22"/>
          <p:cNvSpPr txBox="1"/>
          <p:nvPr/>
        </p:nvSpPr>
        <p:spPr>
          <a:xfrm>
            <a:off x="7101020" y="7190847"/>
            <a:ext cx="4767844" cy="1007071"/>
          </a:xfrm>
          <a:prstGeom prst="rect">
            <a:avLst/>
          </a:prstGeom>
        </p:spPr>
        <p:txBody>
          <a:bodyPr lIns="0" tIns="0" rIns="0" bIns="0" rtlCol="0" anchor="t">
            <a:spAutoFit/>
          </a:bodyPr>
          <a:lstStyle/>
          <a:p>
            <a:pPr marL="0" lvl="0" indent="0" algn="ctr">
              <a:lnSpc>
                <a:spcPts val="8316"/>
              </a:lnSpc>
              <a:spcBef>
                <a:spcPct val="0"/>
              </a:spcBef>
            </a:pPr>
            <a:r>
              <a:rPr lang="en-US" sz="6800" b="1" u="none" strike="noStrike" spc="-384" dirty="0">
                <a:solidFill>
                  <a:srgbClr val="7F8488"/>
                </a:solidFill>
                <a:latin typeface="Inter Bold"/>
                <a:ea typeface="Inter Bold"/>
                <a:cs typeface="Inter Bold"/>
                <a:sym typeface="Inter Bold"/>
              </a:rPr>
              <a:t>$420 Mn</a:t>
            </a:r>
          </a:p>
        </p:txBody>
      </p:sp>
      <p:sp>
        <p:nvSpPr>
          <p:cNvPr id="23" name="TextBox 23"/>
          <p:cNvSpPr txBox="1"/>
          <p:nvPr/>
        </p:nvSpPr>
        <p:spPr>
          <a:xfrm>
            <a:off x="7080362" y="8125215"/>
            <a:ext cx="4788502" cy="318428"/>
          </a:xfrm>
          <a:prstGeom prst="rect">
            <a:avLst/>
          </a:prstGeom>
        </p:spPr>
        <p:txBody>
          <a:bodyPr lIns="0" tIns="0" rIns="0" bIns="0" rtlCol="0" anchor="t">
            <a:spAutoFit/>
          </a:bodyPr>
          <a:lstStyle/>
          <a:p>
            <a:pPr marL="0" lvl="0" indent="0" algn="ctr">
              <a:lnSpc>
                <a:spcPts val="2484"/>
              </a:lnSpc>
              <a:spcBef>
                <a:spcPct val="0"/>
              </a:spcBef>
            </a:pPr>
            <a:r>
              <a:rPr lang="en-US" sz="2300" b="1" u="none" strike="noStrike" spc="-114" dirty="0">
                <a:solidFill>
                  <a:srgbClr val="000000"/>
                </a:solidFill>
                <a:latin typeface="Inter Bold"/>
                <a:ea typeface="Inter Bold"/>
                <a:cs typeface="Inter Bold"/>
                <a:sym typeface="Inter Bold"/>
              </a:rPr>
              <a:t>SALES</a:t>
            </a:r>
          </a:p>
        </p:txBody>
      </p:sp>
      <p:sp>
        <p:nvSpPr>
          <p:cNvPr id="24" name="TextBox 24"/>
          <p:cNvSpPr txBox="1"/>
          <p:nvPr/>
        </p:nvSpPr>
        <p:spPr>
          <a:xfrm>
            <a:off x="13667518" y="7139346"/>
            <a:ext cx="2829093" cy="1007071"/>
          </a:xfrm>
          <a:prstGeom prst="rect">
            <a:avLst/>
          </a:prstGeom>
        </p:spPr>
        <p:txBody>
          <a:bodyPr lIns="0" tIns="0" rIns="0" bIns="0" rtlCol="0" anchor="t">
            <a:spAutoFit/>
          </a:bodyPr>
          <a:lstStyle/>
          <a:p>
            <a:pPr marL="0" lvl="0" indent="0" algn="ctr">
              <a:lnSpc>
                <a:spcPts val="8316"/>
              </a:lnSpc>
              <a:spcBef>
                <a:spcPct val="0"/>
              </a:spcBef>
            </a:pPr>
            <a:r>
              <a:rPr lang="en-US" sz="6800" b="1" u="none" strike="noStrike" spc="-384" dirty="0">
                <a:solidFill>
                  <a:srgbClr val="000000"/>
                </a:solidFill>
                <a:latin typeface="Inter Bold"/>
                <a:ea typeface="Inter Bold"/>
                <a:cs typeface="Inter Bold"/>
                <a:sym typeface="Inter Bold"/>
              </a:rPr>
              <a:t>800K</a:t>
            </a:r>
          </a:p>
        </p:txBody>
      </p:sp>
      <p:sp>
        <p:nvSpPr>
          <p:cNvPr id="25" name="TextBox 25"/>
          <p:cNvSpPr txBox="1"/>
          <p:nvPr/>
        </p:nvSpPr>
        <p:spPr>
          <a:xfrm>
            <a:off x="13661389" y="8125215"/>
            <a:ext cx="2841350" cy="318428"/>
          </a:xfrm>
          <a:prstGeom prst="rect">
            <a:avLst/>
          </a:prstGeom>
        </p:spPr>
        <p:txBody>
          <a:bodyPr lIns="0" tIns="0" rIns="0" bIns="0" rtlCol="0" anchor="t">
            <a:spAutoFit/>
          </a:bodyPr>
          <a:lstStyle/>
          <a:p>
            <a:pPr marL="0" lvl="0" indent="0" algn="ctr">
              <a:lnSpc>
                <a:spcPts val="2484"/>
              </a:lnSpc>
              <a:spcBef>
                <a:spcPct val="0"/>
              </a:spcBef>
            </a:pPr>
            <a:r>
              <a:rPr lang="en-US" sz="2300" b="1" u="none" strike="noStrike" spc="-114" dirty="0">
                <a:solidFill>
                  <a:srgbClr val="000000"/>
                </a:solidFill>
                <a:latin typeface="Inter Bold"/>
                <a:ea typeface="Inter Bold"/>
                <a:cs typeface="Inter Bold"/>
                <a:sym typeface="Inter Bold"/>
              </a:rPr>
              <a:t>ROUTE KILOMETERS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1033462"/>
            <a:ext cx="16230600" cy="0"/>
          </a:xfrm>
          <a:prstGeom prst="line">
            <a:avLst/>
          </a:prstGeom>
          <a:ln w="9525" cap="flat">
            <a:solidFill>
              <a:srgbClr val="000000"/>
            </a:solidFill>
            <a:prstDash val="solid"/>
            <a:headEnd type="none" w="sm" len="sm"/>
            <a:tailEnd type="none" w="sm" len="sm"/>
          </a:ln>
        </p:spPr>
        <p:txBody>
          <a:bodyPr/>
          <a:lstStyle/>
          <a:p>
            <a:endParaRPr lang="en-TH"/>
          </a:p>
        </p:txBody>
      </p:sp>
      <p:sp>
        <p:nvSpPr>
          <p:cNvPr id="3" name="AutoShape 3"/>
          <p:cNvSpPr/>
          <p:nvPr/>
        </p:nvSpPr>
        <p:spPr>
          <a:xfrm>
            <a:off x="1028700" y="9253538"/>
            <a:ext cx="16230600" cy="0"/>
          </a:xfrm>
          <a:prstGeom prst="line">
            <a:avLst/>
          </a:prstGeom>
          <a:ln w="9525" cap="flat">
            <a:solidFill>
              <a:srgbClr val="000000"/>
            </a:solidFill>
            <a:prstDash val="solid"/>
            <a:headEnd type="none" w="sm" len="sm"/>
            <a:tailEnd type="none" w="sm" len="sm"/>
          </a:ln>
        </p:spPr>
        <p:txBody>
          <a:bodyPr/>
          <a:lstStyle/>
          <a:p>
            <a:endParaRPr lang="en-TH"/>
          </a:p>
        </p:txBody>
      </p:sp>
      <p:grpSp>
        <p:nvGrpSpPr>
          <p:cNvPr id="4" name="Group 4"/>
          <p:cNvGrpSpPr/>
          <p:nvPr/>
        </p:nvGrpSpPr>
        <p:grpSpPr>
          <a:xfrm>
            <a:off x="13855827" y="9486706"/>
            <a:ext cx="3403473" cy="562451"/>
            <a:chOff x="0" y="0"/>
            <a:chExt cx="4537964" cy="749935"/>
          </a:xfrm>
        </p:grpSpPr>
        <p:sp>
          <p:nvSpPr>
            <p:cNvPr id="5" name="Freeform 5"/>
            <p:cNvSpPr/>
            <p:nvPr/>
          </p:nvSpPr>
          <p:spPr>
            <a:xfrm>
              <a:off x="0" y="0"/>
              <a:ext cx="4537964" cy="749935"/>
            </a:xfrm>
            <a:custGeom>
              <a:avLst/>
              <a:gdLst/>
              <a:ahLst/>
              <a:cxnLst/>
              <a:rect l="l" t="t" r="r" b="b"/>
              <a:pathLst>
                <a:path w="4537964" h="749935">
                  <a:moveTo>
                    <a:pt x="0" y="0"/>
                  </a:moveTo>
                  <a:lnTo>
                    <a:pt x="4537964" y="0"/>
                  </a:lnTo>
                  <a:lnTo>
                    <a:pt x="4537964" y="749935"/>
                  </a:lnTo>
                  <a:lnTo>
                    <a:pt x="0" y="749935"/>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TH"/>
            </a:p>
          </p:txBody>
        </p:sp>
      </p:grpSp>
      <p:sp>
        <p:nvSpPr>
          <p:cNvPr id="6" name="Freeform 6"/>
          <p:cNvSpPr/>
          <p:nvPr/>
        </p:nvSpPr>
        <p:spPr>
          <a:xfrm>
            <a:off x="16165131" y="1274841"/>
            <a:ext cx="729831" cy="417994"/>
          </a:xfrm>
          <a:custGeom>
            <a:avLst/>
            <a:gdLst/>
            <a:ahLst/>
            <a:cxnLst/>
            <a:rect l="l" t="t" r="r" b="b"/>
            <a:pathLst>
              <a:path w="729831" h="417994">
                <a:moveTo>
                  <a:pt x="0" y="0"/>
                </a:moveTo>
                <a:lnTo>
                  <a:pt x="729831" y="0"/>
                </a:lnTo>
                <a:lnTo>
                  <a:pt x="729831" y="417994"/>
                </a:lnTo>
                <a:lnTo>
                  <a:pt x="0" y="41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TH"/>
          </a:p>
        </p:txBody>
      </p:sp>
      <p:sp>
        <p:nvSpPr>
          <p:cNvPr id="7" name="Freeform 7"/>
          <p:cNvSpPr/>
          <p:nvPr/>
        </p:nvSpPr>
        <p:spPr>
          <a:xfrm>
            <a:off x="269142" y="8951946"/>
            <a:ext cx="301215" cy="301592"/>
          </a:xfrm>
          <a:custGeom>
            <a:avLst/>
            <a:gdLst/>
            <a:ahLst/>
            <a:cxnLst/>
            <a:rect l="l" t="t" r="r" b="b"/>
            <a:pathLst>
              <a:path w="301215" h="301592">
                <a:moveTo>
                  <a:pt x="0" y="0"/>
                </a:moveTo>
                <a:lnTo>
                  <a:pt x="301214" y="0"/>
                </a:lnTo>
                <a:lnTo>
                  <a:pt x="301214" y="301592"/>
                </a:lnTo>
                <a:lnTo>
                  <a:pt x="0" y="30159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TH"/>
          </a:p>
        </p:txBody>
      </p:sp>
      <p:sp>
        <p:nvSpPr>
          <p:cNvPr id="8" name="TextBox 8"/>
          <p:cNvSpPr txBox="1"/>
          <p:nvPr/>
        </p:nvSpPr>
        <p:spPr>
          <a:xfrm>
            <a:off x="1028700" y="9677206"/>
            <a:ext cx="4020586" cy="209550"/>
          </a:xfrm>
          <a:prstGeom prst="rect">
            <a:avLst/>
          </a:prstGeom>
        </p:spPr>
        <p:txBody>
          <a:bodyPr lIns="0" tIns="0" rIns="0" bIns="0" rtlCol="0" anchor="t">
            <a:spAutoFit/>
          </a:bodyPr>
          <a:lstStyle/>
          <a:p>
            <a:pPr algn="l">
              <a:lnSpc>
                <a:spcPts val="1438"/>
              </a:lnSpc>
            </a:pPr>
            <a:r>
              <a:rPr lang="en-US" sz="1200" dirty="0">
                <a:solidFill>
                  <a:srgbClr val="000000"/>
                </a:solidFill>
                <a:latin typeface="Inter"/>
                <a:ea typeface="Inter"/>
                <a:cs typeface="Inter"/>
                <a:sym typeface="Inter"/>
              </a:rPr>
              <a:t>Copyright © 2024 APTelecom</a:t>
            </a:r>
          </a:p>
        </p:txBody>
      </p:sp>
      <p:sp>
        <p:nvSpPr>
          <p:cNvPr id="9" name="TextBox 9"/>
          <p:cNvSpPr txBox="1"/>
          <p:nvPr/>
        </p:nvSpPr>
        <p:spPr>
          <a:xfrm>
            <a:off x="6205521" y="9677206"/>
            <a:ext cx="4020586" cy="209550"/>
          </a:xfrm>
          <a:prstGeom prst="rect">
            <a:avLst/>
          </a:prstGeom>
        </p:spPr>
        <p:txBody>
          <a:bodyPr lIns="0" tIns="0" rIns="0" bIns="0" rtlCol="0" anchor="t">
            <a:spAutoFit/>
          </a:bodyPr>
          <a:lstStyle/>
          <a:p>
            <a:pPr algn="ctr">
              <a:lnSpc>
                <a:spcPts val="1438"/>
              </a:lnSpc>
            </a:pPr>
            <a:r>
              <a:rPr lang="en-US" sz="1200" b="1" i="1" dirty="0">
                <a:solidFill>
                  <a:srgbClr val="000000"/>
                </a:solidFill>
                <a:latin typeface="Inter Bold Italics"/>
                <a:ea typeface="Inter Bold Italics"/>
                <a:cs typeface="Inter Bold Italics"/>
                <a:sym typeface="Inter Bold Italics"/>
              </a:rPr>
              <a:t>Strictly Confidential </a:t>
            </a:r>
          </a:p>
        </p:txBody>
      </p:sp>
      <p:sp>
        <p:nvSpPr>
          <p:cNvPr id="10" name="TextBox 10"/>
          <p:cNvSpPr txBox="1"/>
          <p:nvPr/>
        </p:nvSpPr>
        <p:spPr>
          <a:xfrm>
            <a:off x="1034253" y="1519219"/>
            <a:ext cx="11261217" cy="704659"/>
          </a:xfrm>
          <a:prstGeom prst="rect">
            <a:avLst/>
          </a:prstGeom>
        </p:spPr>
        <p:txBody>
          <a:bodyPr lIns="0" tIns="0" rIns="0" bIns="0" rtlCol="0" anchor="t">
            <a:spAutoFit/>
          </a:bodyPr>
          <a:lstStyle/>
          <a:p>
            <a:pPr marL="0" lvl="0" indent="0" algn="l">
              <a:lnSpc>
                <a:spcPts val="5140"/>
              </a:lnSpc>
            </a:pPr>
            <a:r>
              <a:rPr lang="en-US" sz="4470" b="1" spc="-303" dirty="0">
                <a:solidFill>
                  <a:srgbClr val="000000"/>
                </a:solidFill>
                <a:latin typeface="Poppins Medium"/>
                <a:ea typeface="Poppins Medium"/>
                <a:cs typeface="Poppins Medium"/>
                <a:sym typeface="Poppins Medium"/>
              </a:rPr>
              <a:t>We offer a complete range of services</a:t>
            </a:r>
          </a:p>
        </p:txBody>
      </p:sp>
      <p:grpSp>
        <p:nvGrpSpPr>
          <p:cNvPr id="11" name="Group 11"/>
          <p:cNvGrpSpPr/>
          <p:nvPr/>
        </p:nvGrpSpPr>
        <p:grpSpPr>
          <a:xfrm>
            <a:off x="1028700" y="4367761"/>
            <a:ext cx="3175777" cy="14408"/>
            <a:chOff x="0" y="0"/>
            <a:chExt cx="5598656" cy="25401"/>
          </a:xfrm>
        </p:grpSpPr>
        <p:sp>
          <p:nvSpPr>
            <p:cNvPr id="12" name="Freeform 12"/>
            <p:cNvSpPr/>
            <p:nvPr/>
          </p:nvSpPr>
          <p:spPr>
            <a:xfrm>
              <a:off x="12700" y="0"/>
              <a:ext cx="5573268" cy="25400"/>
            </a:xfrm>
            <a:custGeom>
              <a:avLst/>
              <a:gdLst/>
              <a:ahLst/>
              <a:cxnLst/>
              <a:rect l="l" t="t" r="r" b="b"/>
              <a:pathLst>
                <a:path w="5573268" h="25400">
                  <a:moveTo>
                    <a:pt x="0" y="0"/>
                  </a:moveTo>
                  <a:lnTo>
                    <a:pt x="5573268" y="0"/>
                  </a:lnTo>
                  <a:lnTo>
                    <a:pt x="5573268" y="25400"/>
                  </a:lnTo>
                  <a:lnTo>
                    <a:pt x="0" y="25400"/>
                  </a:lnTo>
                  <a:close/>
                </a:path>
              </a:pathLst>
            </a:custGeom>
            <a:solidFill>
              <a:srgbClr val="1F92C8"/>
            </a:solidFill>
          </p:spPr>
          <p:txBody>
            <a:bodyPr/>
            <a:lstStyle/>
            <a:p>
              <a:endParaRPr lang="en-TH"/>
            </a:p>
          </p:txBody>
        </p:sp>
      </p:grpSp>
      <p:sp>
        <p:nvSpPr>
          <p:cNvPr id="13" name="TextBox 13"/>
          <p:cNvSpPr txBox="1"/>
          <p:nvPr/>
        </p:nvSpPr>
        <p:spPr>
          <a:xfrm>
            <a:off x="1070592" y="3788303"/>
            <a:ext cx="2603235" cy="331245"/>
          </a:xfrm>
          <a:prstGeom prst="rect">
            <a:avLst/>
          </a:prstGeom>
        </p:spPr>
        <p:txBody>
          <a:bodyPr lIns="0" tIns="0" rIns="0" bIns="0" rtlCol="0" anchor="t">
            <a:spAutoFit/>
          </a:bodyPr>
          <a:lstStyle/>
          <a:p>
            <a:pPr marL="0" lvl="0" indent="0" algn="l">
              <a:lnSpc>
                <a:spcPts val="2825"/>
              </a:lnSpc>
              <a:spcBef>
                <a:spcPct val="0"/>
              </a:spcBef>
            </a:pPr>
            <a:r>
              <a:rPr lang="en-US" sz="2017" b="1" spc="-100" dirty="0">
                <a:solidFill>
                  <a:srgbClr val="000000"/>
                </a:solidFill>
                <a:latin typeface="Inter Bold"/>
                <a:ea typeface="Inter Bold"/>
                <a:cs typeface="Inter Bold"/>
                <a:sym typeface="Inter Bold"/>
              </a:rPr>
              <a:t>Connectivity</a:t>
            </a:r>
          </a:p>
        </p:txBody>
      </p:sp>
      <p:sp>
        <p:nvSpPr>
          <p:cNvPr id="14" name="TextBox 14"/>
          <p:cNvSpPr txBox="1"/>
          <p:nvPr/>
        </p:nvSpPr>
        <p:spPr>
          <a:xfrm>
            <a:off x="1070592" y="4526681"/>
            <a:ext cx="3452163" cy="836429"/>
          </a:xfrm>
          <a:prstGeom prst="rect">
            <a:avLst/>
          </a:prstGeom>
        </p:spPr>
        <p:txBody>
          <a:bodyPr lIns="0" tIns="0" rIns="0" bIns="0" rtlCol="0" anchor="t">
            <a:spAutoFit/>
          </a:bodyPr>
          <a:lstStyle/>
          <a:p>
            <a:pPr algn="l">
              <a:lnSpc>
                <a:spcPts val="2260"/>
              </a:lnSpc>
            </a:pPr>
            <a:r>
              <a:rPr lang="en-US" sz="1403" spc="-56" dirty="0">
                <a:solidFill>
                  <a:srgbClr val="000000"/>
                </a:solidFill>
                <a:latin typeface="Inter"/>
                <a:ea typeface="Inter"/>
                <a:cs typeface="Inter"/>
                <a:sym typeface="Inter"/>
              </a:rPr>
              <a:t>We pride ourselves on delivering qualified</a:t>
            </a:r>
          </a:p>
          <a:p>
            <a:pPr marL="0" lvl="0" indent="0" algn="l">
              <a:lnSpc>
                <a:spcPts val="2260"/>
              </a:lnSpc>
              <a:spcBef>
                <a:spcPct val="0"/>
              </a:spcBef>
            </a:pPr>
            <a:r>
              <a:rPr lang="en-US" sz="1403" spc="-56" dirty="0">
                <a:solidFill>
                  <a:srgbClr val="000000"/>
                </a:solidFill>
                <a:latin typeface="Inter"/>
                <a:ea typeface="Inter"/>
                <a:cs typeface="Inter"/>
                <a:sym typeface="Inter"/>
              </a:rPr>
              <a:t>pre-sales to planned subsea system builds and terrestrial networks</a:t>
            </a:r>
          </a:p>
        </p:txBody>
      </p:sp>
      <p:grpSp>
        <p:nvGrpSpPr>
          <p:cNvPr id="15" name="Group 15"/>
          <p:cNvGrpSpPr/>
          <p:nvPr/>
        </p:nvGrpSpPr>
        <p:grpSpPr>
          <a:xfrm>
            <a:off x="5396279" y="4367761"/>
            <a:ext cx="3176038" cy="14408"/>
            <a:chOff x="0" y="0"/>
            <a:chExt cx="5599117" cy="25401"/>
          </a:xfrm>
        </p:grpSpPr>
        <p:sp>
          <p:nvSpPr>
            <p:cNvPr id="16" name="Freeform 16"/>
            <p:cNvSpPr/>
            <p:nvPr/>
          </p:nvSpPr>
          <p:spPr>
            <a:xfrm>
              <a:off x="12700" y="0"/>
              <a:ext cx="5573776" cy="25400"/>
            </a:xfrm>
            <a:custGeom>
              <a:avLst/>
              <a:gdLst/>
              <a:ahLst/>
              <a:cxnLst/>
              <a:rect l="l" t="t" r="r" b="b"/>
              <a:pathLst>
                <a:path w="5573776" h="25400">
                  <a:moveTo>
                    <a:pt x="0" y="0"/>
                  </a:moveTo>
                  <a:lnTo>
                    <a:pt x="5573776" y="0"/>
                  </a:lnTo>
                  <a:lnTo>
                    <a:pt x="5573776" y="25400"/>
                  </a:lnTo>
                  <a:lnTo>
                    <a:pt x="0" y="25400"/>
                  </a:lnTo>
                  <a:close/>
                </a:path>
              </a:pathLst>
            </a:custGeom>
            <a:solidFill>
              <a:srgbClr val="1F92C8"/>
            </a:solidFill>
          </p:spPr>
          <p:txBody>
            <a:bodyPr/>
            <a:lstStyle/>
            <a:p>
              <a:endParaRPr lang="en-TH"/>
            </a:p>
          </p:txBody>
        </p:sp>
      </p:grpSp>
      <p:sp>
        <p:nvSpPr>
          <p:cNvPr id="17" name="TextBox 17"/>
          <p:cNvSpPr txBox="1"/>
          <p:nvPr/>
        </p:nvSpPr>
        <p:spPr>
          <a:xfrm>
            <a:off x="5438172" y="3788303"/>
            <a:ext cx="3092253" cy="331245"/>
          </a:xfrm>
          <a:prstGeom prst="rect">
            <a:avLst/>
          </a:prstGeom>
        </p:spPr>
        <p:txBody>
          <a:bodyPr lIns="0" tIns="0" rIns="0" bIns="0" rtlCol="0" anchor="t">
            <a:spAutoFit/>
          </a:bodyPr>
          <a:lstStyle/>
          <a:p>
            <a:pPr marL="0" lvl="0" indent="0" algn="l">
              <a:lnSpc>
                <a:spcPts val="2825"/>
              </a:lnSpc>
              <a:spcBef>
                <a:spcPct val="0"/>
              </a:spcBef>
            </a:pPr>
            <a:r>
              <a:rPr lang="en-US" sz="2017" b="1" spc="-100" dirty="0">
                <a:solidFill>
                  <a:srgbClr val="000000"/>
                </a:solidFill>
                <a:latin typeface="Inter Bold"/>
                <a:ea typeface="Inter Bold"/>
                <a:cs typeface="Inter Bold"/>
                <a:sym typeface="Inter Bold"/>
              </a:rPr>
              <a:t>Satellite</a:t>
            </a:r>
          </a:p>
        </p:txBody>
      </p:sp>
      <p:sp>
        <p:nvSpPr>
          <p:cNvPr id="18" name="Freeform 18"/>
          <p:cNvSpPr/>
          <p:nvPr/>
        </p:nvSpPr>
        <p:spPr>
          <a:xfrm>
            <a:off x="5438172" y="3176379"/>
            <a:ext cx="459375" cy="459524"/>
          </a:xfrm>
          <a:custGeom>
            <a:avLst/>
            <a:gdLst/>
            <a:ahLst/>
            <a:cxnLst/>
            <a:rect l="l" t="t" r="r" b="b"/>
            <a:pathLst>
              <a:path w="459375" h="459524">
                <a:moveTo>
                  <a:pt x="0" y="0"/>
                </a:moveTo>
                <a:lnTo>
                  <a:pt x="459375" y="0"/>
                </a:lnTo>
                <a:lnTo>
                  <a:pt x="459375" y="459524"/>
                </a:lnTo>
                <a:lnTo>
                  <a:pt x="0" y="45952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TH"/>
          </a:p>
        </p:txBody>
      </p:sp>
      <p:grpSp>
        <p:nvGrpSpPr>
          <p:cNvPr id="19" name="Group 19"/>
          <p:cNvGrpSpPr/>
          <p:nvPr/>
        </p:nvGrpSpPr>
        <p:grpSpPr>
          <a:xfrm>
            <a:off x="1070592" y="7459709"/>
            <a:ext cx="3175777" cy="14408"/>
            <a:chOff x="0" y="0"/>
            <a:chExt cx="5598656" cy="25401"/>
          </a:xfrm>
        </p:grpSpPr>
        <p:sp>
          <p:nvSpPr>
            <p:cNvPr id="20" name="Freeform 20"/>
            <p:cNvSpPr/>
            <p:nvPr/>
          </p:nvSpPr>
          <p:spPr>
            <a:xfrm>
              <a:off x="12700" y="0"/>
              <a:ext cx="5573268" cy="25400"/>
            </a:xfrm>
            <a:custGeom>
              <a:avLst/>
              <a:gdLst/>
              <a:ahLst/>
              <a:cxnLst/>
              <a:rect l="l" t="t" r="r" b="b"/>
              <a:pathLst>
                <a:path w="5573268" h="25400">
                  <a:moveTo>
                    <a:pt x="0" y="0"/>
                  </a:moveTo>
                  <a:lnTo>
                    <a:pt x="5573268" y="0"/>
                  </a:lnTo>
                  <a:lnTo>
                    <a:pt x="5573268" y="25400"/>
                  </a:lnTo>
                  <a:lnTo>
                    <a:pt x="0" y="25400"/>
                  </a:lnTo>
                  <a:close/>
                </a:path>
              </a:pathLst>
            </a:custGeom>
            <a:solidFill>
              <a:srgbClr val="1F92C8"/>
            </a:solidFill>
          </p:spPr>
          <p:txBody>
            <a:bodyPr/>
            <a:lstStyle/>
            <a:p>
              <a:endParaRPr lang="en-TH"/>
            </a:p>
          </p:txBody>
        </p:sp>
      </p:grpSp>
      <p:sp>
        <p:nvSpPr>
          <p:cNvPr id="21" name="TextBox 21"/>
          <p:cNvSpPr txBox="1"/>
          <p:nvPr/>
        </p:nvSpPr>
        <p:spPr>
          <a:xfrm>
            <a:off x="1112485" y="6880252"/>
            <a:ext cx="3410270" cy="331245"/>
          </a:xfrm>
          <a:prstGeom prst="rect">
            <a:avLst/>
          </a:prstGeom>
        </p:spPr>
        <p:txBody>
          <a:bodyPr lIns="0" tIns="0" rIns="0" bIns="0" rtlCol="0" anchor="t">
            <a:spAutoFit/>
          </a:bodyPr>
          <a:lstStyle/>
          <a:p>
            <a:pPr marL="0" lvl="0" indent="0" algn="l">
              <a:lnSpc>
                <a:spcPts val="2825"/>
              </a:lnSpc>
              <a:spcBef>
                <a:spcPct val="0"/>
              </a:spcBef>
            </a:pPr>
            <a:r>
              <a:rPr lang="en-US" sz="2017" b="1" spc="-100" dirty="0">
                <a:solidFill>
                  <a:srgbClr val="000000"/>
                </a:solidFill>
                <a:latin typeface="Inter Bold"/>
                <a:ea typeface="Inter Bold"/>
                <a:cs typeface="Inter Bold"/>
                <a:sym typeface="Inter Bold"/>
              </a:rPr>
              <a:t>Data Center Services</a:t>
            </a:r>
          </a:p>
        </p:txBody>
      </p:sp>
      <p:grpSp>
        <p:nvGrpSpPr>
          <p:cNvPr id="22" name="Group 22"/>
          <p:cNvGrpSpPr/>
          <p:nvPr/>
        </p:nvGrpSpPr>
        <p:grpSpPr>
          <a:xfrm>
            <a:off x="5438172" y="7459709"/>
            <a:ext cx="3176039" cy="14408"/>
            <a:chOff x="0" y="0"/>
            <a:chExt cx="5599118" cy="25401"/>
          </a:xfrm>
        </p:grpSpPr>
        <p:sp>
          <p:nvSpPr>
            <p:cNvPr id="23" name="Freeform 23"/>
            <p:cNvSpPr/>
            <p:nvPr/>
          </p:nvSpPr>
          <p:spPr>
            <a:xfrm>
              <a:off x="12700" y="0"/>
              <a:ext cx="5573776" cy="25400"/>
            </a:xfrm>
            <a:custGeom>
              <a:avLst/>
              <a:gdLst/>
              <a:ahLst/>
              <a:cxnLst/>
              <a:rect l="l" t="t" r="r" b="b"/>
              <a:pathLst>
                <a:path w="5573776" h="25400">
                  <a:moveTo>
                    <a:pt x="0" y="0"/>
                  </a:moveTo>
                  <a:lnTo>
                    <a:pt x="5573776" y="0"/>
                  </a:lnTo>
                  <a:lnTo>
                    <a:pt x="5573776" y="25400"/>
                  </a:lnTo>
                  <a:lnTo>
                    <a:pt x="0" y="25400"/>
                  </a:lnTo>
                  <a:close/>
                </a:path>
              </a:pathLst>
            </a:custGeom>
            <a:solidFill>
              <a:srgbClr val="1F92C8"/>
            </a:solidFill>
          </p:spPr>
          <p:txBody>
            <a:bodyPr/>
            <a:lstStyle/>
            <a:p>
              <a:endParaRPr lang="en-TH"/>
            </a:p>
          </p:txBody>
        </p:sp>
      </p:grpSp>
      <p:sp>
        <p:nvSpPr>
          <p:cNvPr id="24" name="TextBox 24"/>
          <p:cNvSpPr txBox="1"/>
          <p:nvPr/>
        </p:nvSpPr>
        <p:spPr>
          <a:xfrm>
            <a:off x="5480064" y="6880252"/>
            <a:ext cx="2603235" cy="331245"/>
          </a:xfrm>
          <a:prstGeom prst="rect">
            <a:avLst/>
          </a:prstGeom>
        </p:spPr>
        <p:txBody>
          <a:bodyPr lIns="0" tIns="0" rIns="0" bIns="0" rtlCol="0" anchor="t">
            <a:spAutoFit/>
          </a:bodyPr>
          <a:lstStyle/>
          <a:p>
            <a:pPr marL="0" lvl="0" indent="0" algn="l">
              <a:lnSpc>
                <a:spcPts val="2825"/>
              </a:lnSpc>
              <a:spcBef>
                <a:spcPct val="0"/>
              </a:spcBef>
            </a:pPr>
            <a:r>
              <a:rPr lang="en-US" sz="2017" b="1" spc="-100" dirty="0">
                <a:solidFill>
                  <a:srgbClr val="000000"/>
                </a:solidFill>
                <a:latin typeface="Inter Bold"/>
                <a:ea typeface="Inter Bold"/>
                <a:cs typeface="Inter Bold"/>
                <a:sym typeface="Inter Bold"/>
              </a:rPr>
              <a:t>Capacity Building</a:t>
            </a:r>
          </a:p>
        </p:txBody>
      </p:sp>
      <p:sp>
        <p:nvSpPr>
          <p:cNvPr id="25" name="TextBox 25"/>
          <p:cNvSpPr txBox="1"/>
          <p:nvPr/>
        </p:nvSpPr>
        <p:spPr>
          <a:xfrm>
            <a:off x="5438303" y="4526681"/>
            <a:ext cx="2543722" cy="826918"/>
          </a:xfrm>
          <a:prstGeom prst="rect">
            <a:avLst/>
          </a:prstGeom>
        </p:spPr>
        <p:txBody>
          <a:bodyPr lIns="0" tIns="0" rIns="0" bIns="0" rtlCol="0" anchor="t">
            <a:spAutoFit/>
          </a:bodyPr>
          <a:lstStyle/>
          <a:p>
            <a:pPr marL="0" lvl="0" indent="0" algn="l">
              <a:lnSpc>
                <a:spcPts val="2260"/>
              </a:lnSpc>
              <a:spcBef>
                <a:spcPct val="0"/>
              </a:spcBef>
            </a:pPr>
            <a:r>
              <a:rPr lang="en-US" sz="1403" spc="-56" dirty="0">
                <a:solidFill>
                  <a:srgbClr val="000000"/>
                </a:solidFill>
                <a:latin typeface="Inter"/>
                <a:ea typeface="Inter"/>
                <a:cs typeface="Inter"/>
                <a:sym typeface="Inter"/>
              </a:rPr>
              <a:t>Market and business analysis, strategy, development and planning</a:t>
            </a:r>
          </a:p>
        </p:txBody>
      </p:sp>
      <p:sp>
        <p:nvSpPr>
          <p:cNvPr id="26" name="TextBox 26"/>
          <p:cNvSpPr txBox="1"/>
          <p:nvPr/>
        </p:nvSpPr>
        <p:spPr>
          <a:xfrm>
            <a:off x="1112485" y="7713916"/>
            <a:ext cx="3091993" cy="1107872"/>
          </a:xfrm>
          <a:prstGeom prst="rect">
            <a:avLst/>
          </a:prstGeom>
        </p:spPr>
        <p:txBody>
          <a:bodyPr lIns="0" tIns="0" rIns="0" bIns="0" rtlCol="0" anchor="t">
            <a:spAutoFit/>
          </a:bodyPr>
          <a:lstStyle/>
          <a:p>
            <a:pPr marL="0" lvl="0" indent="0" algn="l">
              <a:lnSpc>
                <a:spcPts val="2260"/>
              </a:lnSpc>
              <a:spcBef>
                <a:spcPct val="0"/>
              </a:spcBef>
            </a:pPr>
            <a:r>
              <a:rPr lang="en-US" sz="1403" spc="-56" dirty="0">
                <a:solidFill>
                  <a:srgbClr val="000000"/>
                </a:solidFill>
                <a:latin typeface="Inter"/>
                <a:ea typeface="Inter"/>
                <a:cs typeface="Inter"/>
                <a:sym typeface="Inter"/>
              </a:rPr>
              <a:t>Determine the best direction to host IT services: in the cloud, in a co-location data center, or with a managed service provider</a:t>
            </a:r>
          </a:p>
        </p:txBody>
      </p:sp>
      <p:sp>
        <p:nvSpPr>
          <p:cNvPr id="27" name="TextBox 27"/>
          <p:cNvSpPr txBox="1"/>
          <p:nvPr/>
        </p:nvSpPr>
        <p:spPr>
          <a:xfrm>
            <a:off x="5480196" y="7713916"/>
            <a:ext cx="3091993" cy="1388825"/>
          </a:xfrm>
          <a:prstGeom prst="rect">
            <a:avLst/>
          </a:prstGeom>
        </p:spPr>
        <p:txBody>
          <a:bodyPr lIns="0" tIns="0" rIns="0" bIns="0" rtlCol="0" anchor="t">
            <a:spAutoFit/>
          </a:bodyPr>
          <a:lstStyle/>
          <a:p>
            <a:pPr marL="0" lvl="0" indent="0" algn="l">
              <a:lnSpc>
                <a:spcPts val="2260"/>
              </a:lnSpc>
              <a:spcBef>
                <a:spcPct val="0"/>
              </a:spcBef>
            </a:pPr>
            <a:r>
              <a:rPr lang="en-US" sz="1403" spc="-56" dirty="0">
                <a:solidFill>
                  <a:srgbClr val="000000"/>
                </a:solidFill>
                <a:latin typeface="Inter"/>
                <a:ea typeface="Inter"/>
                <a:cs typeface="Inter"/>
                <a:sym typeface="Inter"/>
              </a:rPr>
              <a:t>Bespoke course using a mix of presentations, in-depth case studies, and interactive exercises led by a core team of expert instructors with senior executive experience</a:t>
            </a:r>
          </a:p>
        </p:txBody>
      </p:sp>
      <p:grpSp>
        <p:nvGrpSpPr>
          <p:cNvPr id="28" name="Group 28"/>
          <p:cNvGrpSpPr/>
          <p:nvPr/>
        </p:nvGrpSpPr>
        <p:grpSpPr>
          <a:xfrm>
            <a:off x="9119693" y="4367761"/>
            <a:ext cx="3175777" cy="14408"/>
            <a:chOff x="0" y="0"/>
            <a:chExt cx="5598656" cy="25401"/>
          </a:xfrm>
        </p:grpSpPr>
        <p:sp>
          <p:nvSpPr>
            <p:cNvPr id="29" name="Freeform 29"/>
            <p:cNvSpPr/>
            <p:nvPr/>
          </p:nvSpPr>
          <p:spPr>
            <a:xfrm>
              <a:off x="12700" y="0"/>
              <a:ext cx="5573268" cy="25400"/>
            </a:xfrm>
            <a:custGeom>
              <a:avLst/>
              <a:gdLst/>
              <a:ahLst/>
              <a:cxnLst/>
              <a:rect l="l" t="t" r="r" b="b"/>
              <a:pathLst>
                <a:path w="5573268" h="25400">
                  <a:moveTo>
                    <a:pt x="0" y="0"/>
                  </a:moveTo>
                  <a:lnTo>
                    <a:pt x="5573268" y="0"/>
                  </a:lnTo>
                  <a:lnTo>
                    <a:pt x="5573268" y="25400"/>
                  </a:lnTo>
                  <a:lnTo>
                    <a:pt x="0" y="25400"/>
                  </a:lnTo>
                  <a:close/>
                </a:path>
              </a:pathLst>
            </a:custGeom>
            <a:solidFill>
              <a:srgbClr val="1F92C8"/>
            </a:solidFill>
          </p:spPr>
          <p:txBody>
            <a:bodyPr/>
            <a:lstStyle/>
            <a:p>
              <a:endParaRPr lang="en-TH"/>
            </a:p>
          </p:txBody>
        </p:sp>
      </p:grpSp>
      <p:sp>
        <p:nvSpPr>
          <p:cNvPr id="30" name="TextBox 30"/>
          <p:cNvSpPr txBox="1"/>
          <p:nvPr/>
        </p:nvSpPr>
        <p:spPr>
          <a:xfrm>
            <a:off x="9161585" y="3788303"/>
            <a:ext cx="2603235" cy="331245"/>
          </a:xfrm>
          <a:prstGeom prst="rect">
            <a:avLst/>
          </a:prstGeom>
        </p:spPr>
        <p:txBody>
          <a:bodyPr lIns="0" tIns="0" rIns="0" bIns="0" rtlCol="0" anchor="t">
            <a:spAutoFit/>
          </a:bodyPr>
          <a:lstStyle/>
          <a:p>
            <a:pPr marL="0" lvl="0" indent="0" algn="l">
              <a:lnSpc>
                <a:spcPts val="2825"/>
              </a:lnSpc>
              <a:spcBef>
                <a:spcPct val="0"/>
              </a:spcBef>
            </a:pPr>
            <a:r>
              <a:rPr lang="en-US" sz="2017" b="1" spc="-100" dirty="0">
                <a:solidFill>
                  <a:srgbClr val="000000"/>
                </a:solidFill>
                <a:latin typeface="Inter Bold"/>
                <a:ea typeface="Inter Bold"/>
                <a:cs typeface="Inter Bold"/>
                <a:sym typeface="Inter Bold"/>
              </a:rPr>
              <a:t>Due Diligence</a:t>
            </a:r>
          </a:p>
        </p:txBody>
      </p:sp>
      <p:sp>
        <p:nvSpPr>
          <p:cNvPr id="31" name="TextBox 31"/>
          <p:cNvSpPr txBox="1"/>
          <p:nvPr/>
        </p:nvSpPr>
        <p:spPr>
          <a:xfrm>
            <a:off x="9161585" y="4526681"/>
            <a:ext cx="3452163" cy="1120553"/>
          </a:xfrm>
          <a:prstGeom prst="rect">
            <a:avLst/>
          </a:prstGeom>
        </p:spPr>
        <p:txBody>
          <a:bodyPr lIns="0" tIns="0" rIns="0" bIns="0" rtlCol="0" anchor="t">
            <a:spAutoFit/>
          </a:bodyPr>
          <a:lstStyle/>
          <a:p>
            <a:pPr marL="0" lvl="0" indent="0" algn="l">
              <a:lnSpc>
                <a:spcPts val="2260"/>
              </a:lnSpc>
              <a:spcBef>
                <a:spcPct val="0"/>
              </a:spcBef>
            </a:pPr>
            <a:r>
              <a:rPr lang="en-US" sz="1403" spc="-56" dirty="0">
                <a:solidFill>
                  <a:srgbClr val="000000"/>
                </a:solidFill>
                <a:latin typeface="Inter"/>
                <a:ea typeface="Inter"/>
                <a:cs typeface="Inter"/>
                <a:sym typeface="Inter"/>
              </a:rPr>
              <a:t>A consulting partner to the private equity market providing comprehensive analysis that ensures maximum value is realized from every deal</a:t>
            </a:r>
          </a:p>
        </p:txBody>
      </p:sp>
      <p:grpSp>
        <p:nvGrpSpPr>
          <p:cNvPr id="32" name="Group 32"/>
          <p:cNvGrpSpPr/>
          <p:nvPr/>
        </p:nvGrpSpPr>
        <p:grpSpPr>
          <a:xfrm>
            <a:off x="13487272" y="4367761"/>
            <a:ext cx="3176038" cy="14408"/>
            <a:chOff x="0" y="0"/>
            <a:chExt cx="5599117" cy="25401"/>
          </a:xfrm>
        </p:grpSpPr>
        <p:sp>
          <p:nvSpPr>
            <p:cNvPr id="33" name="Freeform 33"/>
            <p:cNvSpPr/>
            <p:nvPr/>
          </p:nvSpPr>
          <p:spPr>
            <a:xfrm>
              <a:off x="12700" y="0"/>
              <a:ext cx="5573776" cy="25400"/>
            </a:xfrm>
            <a:custGeom>
              <a:avLst/>
              <a:gdLst/>
              <a:ahLst/>
              <a:cxnLst/>
              <a:rect l="l" t="t" r="r" b="b"/>
              <a:pathLst>
                <a:path w="5573776" h="25400">
                  <a:moveTo>
                    <a:pt x="0" y="0"/>
                  </a:moveTo>
                  <a:lnTo>
                    <a:pt x="5573776" y="0"/>
                  </a:lnTo>
                  <a:lnTo>
                    <a:pt x="5573776" y="25400"/>
                  </a:lnTo>
                  <a:lnTo>
                    <a:pt x="0" y="25400"/>
                  </a:lnTo>
                  <a:close/>
                </a:path>
              </a:pathLst>
            </a:custGeom>
            <a:solidFill>
              <a:srgbClr val="1F92C8"/>
            </a:solidFill>
          </p:spPr>
          <p:txBody>
            <a:bodyPr/>
            <a:lstStyle/>
            <a:p>
              <a:endParaRPr lang="en-TH"/>
            </a:p>
          </p:txBody>
        </p:sp>
      </p:grpSp>
      <p:sp>
        <p:nvSpPr>
          <p:cNvPr id="34" name="TextBox 34"/>
          <p:cNvSpPr txBox="1"/>
          <p:nvPr/>
        </p:nvSpPr>
        <p:spPr>
          <a:xfrm>
            <a:off x="13529165" y="3788303"/>
            <a:ext cx="3092253" cy="331245"/>
          </a:xfrm>
          <a:prstGeom prst="rect">
            <a:avLst/>
          </a:prstGeom>
        </p:spPr>
        <p:txBody>
          <a:bodyPr lIns="0" tIns="0" rIns="0" bIns="0" rtlCol="0" anchor="t">
            <a:spAutoFit/>
          </a:bodyPr>
          <a:lstStyle/>
          <a:p>
            <a:pPr marL="0" lvl="0" indent="0" algn="l">
              <a:lnSpc>
                <a:spcPts val="2825"/>
              </a:lnSpc>
              <a:spcBef>
                <a:spcPct val="0"/>
              </a:spcBef>
            </a:pPr>
            <a:r>
              <a:rPr lang="en-US" sz="2017" b="1" spc="-100" dirty="0">
                <a:solidFill>
                  <a:srgbClr val="000000"/>
                </a:solidFill>
                <a:latin typeface="Inter Bold"/>
                <a:ea typeface="Inter Bold"/>
                <a:cs typeface="Inter Bold"/>
                <a:sym typeface="Inter Bold"/>
              </a:rPr>
              <a:t>Artificial Intelligence</a:t>
            </a:r>
          </a:p>
        </p:txBody>
      </p:sp>
      <p:sp>
        <p:nvSpPr>
          <p:cNvPr id="35" name="Freeform 35"/>
          <p:cNvSpPr/>
          <p:nvPr/>
        </p:nvSpPr>
        <p:spPr>
          <a:xfrm>
            <a:off x="9203478" y="3176528"/>
            <a:ext cx="459375" cy="459375"/>
          </a:xfrm>
          <a:custGeom>
            <a:avLst/>
            <a:gdLst/>
            <a:ahLst/>
            <a:cxnLst/>
            <a:rect l="l" t="t" r="r" b="b"/>
            <a:pathLst>
              <a:path w="459375" h="459375">
                <a:moveTo>
                  <a:pt x="0" y="0"/>
                </a:moveTo>
                <a:lnTo>
                  <a:pt x="459375" y="0"/>
                </a:lnTo>
                <a:lnTo>
                  <a:pt x="459375" y="459375"/>
                </a:lnTo>
                <a:lnTo>
                  <a:pt x="0" y="45937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TH"/>
          </a:p>
        </p:txBody>
      </p:sp>
      <p:grpSp>
        <p:nvGrpSpPr>
          <p:cNvPr id="36" name="Group 36"/>
          <p:cNvGrpSpPr/>
          <p:nvPr/>
        </p:nvGrpSpPr>
        <p:grpSpPr>
          <a:xfrm>
            <a:off x="9161585" y="7459709"/>
            <a:ext cx="3175777" cy="14408"/>
            <a:chOff x="0" y="0"/>
            <a:chExt cx="5598656" cy="25401"/>
          </a:xfrm>
        </p:grpSpPr>
        <p:sp>
          <p:nvSpPr>
            <p:cNvPr id="37" name="Freeform 37"/>
            <p:cNvSpPr/>
            <p:nvPr/>
          </p:nvSpPr>
          <p:spPr>
            <a:xfrm>
              <a:off x="12700" y="0"/>
              <a:ext cx="5573268" cy="25400"/>
            </a:xfrm>
            <a:custGeom>
              <a:avLst/>
              <a:gdLst/>
              <a:ahLst/>
              <a:cxnLst/>
              <a:rect l="l" t="t" r="r" b="b"/>
              <a:pathLst>
                <a:path w="5573268" h="25400">
                  <a:moveTo>
                    <a:pt x="0" y="0"/>
                  </a:moveTo>
                  <a:lnTo>
                    <a:pt x="5573268" y="0"/>
                  </a:lnTo>
                  <a:lnTo>
                    <a:pt x="5573268" y="25400"/>
                  </a:lnTo>
                  <a:lnTo>
                    <a:pt x="0" y="25400"/>
                  </a:lnTo>
                  <a:close/>
                </a:path>
              </a:pathLst>
            </a:custGeom>
            <a:solidFill>
              <a:srgbClr val="1F92C8"/>
            </a:solidFill>
          </p:spPr>
          <p:txBody>
            <a:bodyPr/>
            <a:lstStyle/>
            <a:p>
              <a:endParaRPr lang="en-TH"/>
            </a:p>
          </p:txBody>
        </p:sp>
      </p:grpSp>
      <p:sp>
        <p:nvSpPr>
          <p:cNvPr id="38" name="TextBox 38"/>
          <p:cNvSpPr txBox="1"/>
          <p:nvPr/>
        </p:nvSpPr>
        <p:spPr>
          <a:xfrm>
            <a:off x="9203478" y="6880252"/>
            <a:ext cx="3410270" cy="331245"/>
          </a:xfrm>
          <a:prstGeom prst="rect">
            <a:avLst/>
          </a:prstGeom>
        </p:spPr>
        <p:txBody>
          <a:bodyPr lIns="0" tIns="0" rIns="0" bIns="0" rtlCol="0" anchor="t">
            <a:spAutoFit/>
          </a:bodyPr>
          <a:lstStyle/>
          <a:p>
            <a:pPr marL="0" lvl="0" indent="0" algn="l">
              <a:lnSpc>
                <a:spcPts val="2825"/>
              </a:lnSpc>
              <a:spcBef>
                <a:spcPct val="0"/>
              </a:spcBef>
            </a:pPr>
            <a:r>
              <a:rPr lang="en-US" sz="2017" b="1" spc="-100" dirty="0">
                <a:solidFill>
                  <a:srgbClr val="000000"/>
                </a:solidFill>
                <a:latin typeface="Inter Bold"/>
                <a:ea typeface="Inter Bold"/>
                <a:cs typeface="Inter Bold"/>
                <a:sym typeface="Inter Bold"/>
              </a:rPr>
              <a:t>Analytics &amp; Feasibility</a:t>
            </a:r>
          </a:p>
        </p:txBody>
      </p:sp>
      <p:grpSp>
        <p:nvGrpSpPr>
          <p:cNvPr id="39" name="Group 39"/>
          <p:cNvGrpSpPr/>
          <p:nvPr/>
        </p:nvGrpSpPr>
        <p:grpSpPr>
          <a:xfrm>
            <a:off x="13529165" y="7459709"/>
            <a:ext cx="3176039" cy="14408"/>
            <a:chOff x="0" y="0"/>
            <a:chExt cx="5599118" cy="25401"/>
          </a:xfrm>
        </p:grpSpPr>
        <p:sp>
          <p:nvSpPr>
            <p:cNvPr id="40" name="Freeform 40"/>
            <p:cNvSpPr/>
            <p:nvPr/>
          </p:nvSpPr>
          <p:spPr>
            <a:xfrm>
              <a:off x="12700" y="0"/>
              <a:ext cx="5573776" cy="25400"/>
            </a:xfrm>
            <a:custGeom>
              <a:avLst/>
              <a:gdLst/>
              <a:ahLst/>
              <a:cxnLst/>
              <a:rect l="l" t="t" r="r" b="b"/>
              <a:pathLst>
                <a:path w="5573776" h="25400">
                  <a:moveTo>
                    <a:pt x="0" y="0"/>
                  </a:moveTo>
                  <a:lnTo>
                    <a:pt x="5573776" y="0"/>
                  </a:lnTo>
                  <a:lnTo>
                    <a:pt x="5573776" y="25400"/>
                  </a:lnTo>
                  <a:lnTo>
                    <a:pt x="0" y="25400"/>
                  </a:lnTo>
                  <a:close/>
                </a:path>
              </a:pathLst>
            </a:custGeom>
            <a:solidFill>
              <a:srgbClr val="1F92C8"/>
            </a:solidFill>
          </p:spPr>
          <p:txBody>
            <a:bodyPr/>
            <a:lstStyle/>
            <a:p>
              <a:endParaRPr lang="en-TH"/>
            </a:p>
          </p:txBody>
        </p:sp>
      </p:grpSp>
      <p:sp>
        <p:nvSpPr>
          <p:cNvPr id="41" name="TextBox 41"/>
          <p:cNvSpPr txBox="1"/>
          <p:nvPr/>
        </p:nvSpPr>
        <p:spPr>
          <a:xfrm>
            <a:off x="13571057" y="6880252"/>
            <a:ext cx="2603235" cy="331245"/>
          </a:xfrm>
          <a:prstGeom prst="rect">
            <a:avLst/>
          </a:prstGeom>
        </p:spPr>
        <p:txBody>
          <a:bodyPr lIns="0" tIns="0" rIns="0" bIns="0" rtlCol="0" anchor="t">
            <a:spAutoFit/>
          </a:bodyPr>
          <a:lstStyle/>
          <a:p>
            <a:pPr marL="0" lvl="0" indent="0" algn="l">
              <a:lnSpc>
                <a:spcPts val="2825"/>
              </a:lnSpc>
              <a:spcBef>
                <a:spcPct val="0"/>
              </a:spcBef>
            </a:pPr>
            <a:r>
              <a:rPr lang="en-US" sz="2017" b="1" spc="-100" dirty="0">
                <a:solidFill>
                  <a:srgbClr val="000000"/>
                </a:solidFill>
                <a:latin typeface="Inter Bold"/>
                <a:ea typeface="Inter Bold"/>
                <a:cs typeface="Inter Bold"/>
                <a:sym typeface="Inter Bold"/>
              </a:rPr>
              <a:t>Cloud</a:t>
            </a:r>
          </a:p>
        </p:txBody>
      </p:sp>
      <p:sp>
        <p:nvSpPr>
          <p:cNvPr id="42" name="TextBox 42"/>
          <p:cNvSpPr txBox="1"/>
          <p:nvPr/>
        </p:nvSpPr>
        <p:spPr>
          <a:xfrm>
            <a:off x="13529296" y="4526681"/>
            <a:ext cx="3000751" cy="1388825"/>
          </a:xfrm>
          <a:prstGeom prst="rect">
            <a:avLst/>
          </a:prstGeom>
        </p:spPr>
        <p:txBody>
          <a:bodyPr lIns="0" tIns="0" rIns="0" bIns="0" rtlCol="0" anchor="t">
            <a:spAutoFit/>
          </a:bodyPr>
          <a:lstStyle/>
          <a:p>
            <a:pPr marL="0" lvl="0" indent="0" algn="l">
              <a:lnSpc>
                <a:spcPts val="2260"/>
              </a:lnSpc>
              <a:spcBef>
                <a:spcPct val="0"/>
              </a:spcBef>
            </a:pPr>
            <a:r>
              <a:rPr lang="en-US" sz="1403" spc="-56" dirty="0">
                <a:solidFill>
                  <a:srgbClr val="000000"/>
                </a:solidFill>
                <a:latin typeface="Inter"/>
                <a:ea typeface="Inter"/>
                <a:cs typeface="Inter"/>
                <a:sym typeface="Inter"/>
              </a:rPr>
              <a:t>Explore our global insights that look at how you can build confidence in AI, drive exponential value throughout your organization and deliver positive human impact</a:t>
            </a:r>
          </a:p>
        </p:txBody>
      </p:sp>
      <p:sp>
        <p:nvSpPr>
          <p:cNvPr id="43" name="TextBox 43"/>
          <p:cNvSpPr txBox="1"/>
          <p:nvPr/>
        </p:nvSpPr>
        <p:spPr>
          <a:xfrm>
            <a:off x="9203478" y="7713916"/>
            <a:ext cx="3091993" cy="545965"/>
          </a:xfrm>
          <a:prstGeom prst="rect">
            <a:avLst/>
          </a:prstGeom>
        </p:spPr>
        <p:txBody>
          <a:bodyPr lIns="0" tIns="0" rIns="0" bIns="0" rtlCol="0" anchor="t">
            <a:spAutoFit/>
          </a:bodyPr>
          <a:lstStyle/>
          <a:p>
            <a:pPr marL="0" lvl="0" indent="0" algn="l">
              <a:lnSpc>
                <a:spcPts val="2260"/>
              </a:lnSpc>
              <a:spcBef>
                <a:spcPct val="0"/>
              </a:spcBef>
            </a:pPr>
            <a:r>
              <a:rPr lang="en-US" sz="1403" spc="-56" dirty="0">
                <a:solidFill>
                  <a:srgbClr val="000000"/>
                </a:solidFill>
                <a:latin typeface="Inter"/>
                <a:ea typeface="Inter"/>
                <a:cs typeface="Inter"/>
                <a:sym typeface="Inter"/>
              </a:rPr>
              <a:t>A consulting partner to take your idea from the drawing board to reality</a:t>
            </a:r>
          </a:p>
        </p:txBody>
      </p:sp>
      <p:sp>
        <p:nvSpPr>
          <p:cNvPr id="44" name="TextBox 44"/>
          <p:cNvSpPr txBox="1"/>
          <p:nvPr/>
        </p:nvSpPr>
        <p:spPr>
          <a:xfrm>
            <a:off x="13571189" y="7713916"/>
            <a:ext cx="3091993" cy="826918"/>
          </a:xfrm>
          <a:prstGeom prst="rect">
            <a:avLst/>
          </a:prstGeom>
        </p:spPr>
        <p:txBody>
          <a:bodyPr lIns="0" tIns="0" rIns="0" bIns="0" rtlCol="0" anchor="t">
            <a:spAutoFit/>
          </a:bodyPr>
          <a:lstStyle/>
          <a:p>
            <a:pPr marL="0" lvl="0" indent="0" algn="l">
              <a:lnSpc>
                <a:spcPts val="2260"/>
              </a:lnSpc>
              <a:spcBef>
                <a:spcPct val="0"/>
              </a:spcBef>
            </a:pPr>
            <a:r>
              <a:rPr lang="en-US" sz="1403" spc="-56" dirty="0">
                <a:solidFill>
                  <a:srgbClr val="000000"/>
                </a:solidFill>
                <a:latin typeface="Inter"/>
                <a:ea typeface="Inter"/>
                <a:cs typeface="Inter"/>
                <a:sym typeface="Inter"/>
              </a:rPr>
              <a:t>Our cloud services provide flexible, cost-effective, and reliable infrastructure for your business.</a:t>
            </a:r>
          </a:p>
        </p:txBody>
      </p:sp>
      <p:sp>
        <p:nvSpPr>
          <p:cNvPr id="45" name="Freeform 45"/>
          <p:cNvSpPr/>
          <p:nvPr/>
        </p:nvSpPr>
        <p:spPr>
          <a:xfrm>
            <a:off x="13571189" y="6239902"/>
            <a:ext cx="459375" cy="459375"/>
          </a:xfrm>
          <a:custGeom>
            <a:avLst/>
            <a:gdLst/>
            <a:ahLst/>
            <a:cxnLst/>
            <a:rect l="l" t="t" r="r" b="b"/>
            <a:pathLst>
              <a:path w="459375" h="459375">
                <a:moveTo>
                  <a:pt x="0" y="0"/>
                </a:moveTo>
                <a:lnTo>
                  <a:pt x="459375" y="0"/>
                </a:lnTo>
                <a:lnTo>
                  <a:pt x="459375" y="459375"/>
                </a:lnTo>
                <a:lnTo>
                  <a:pt x="0" y="45937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TH"/>
          </a:p>
        </p:txBody>
      </p:sp>
      <p:sp>
        <p:nvSpPr>
          <p:cNvPr id="46" name="Freeform 46"/>
          <p:cNvSpPr/>
          <p:nvPr/>
        </p:nvSpPr>
        <p:spPr>
          <a:xfrm>
            <a:off x="1028700" y="3176379"/>
            <a:ext cx="459375" cy="459524"/>
          </a:xfrm>
          <a:custGeom>
            <a:avLst/>
            <a:gdLst/>
            <a:ahLst/>
            <a:cxnLst/>
            <a:rect l="l" t="t" r="r" b="b"/>
            <a:pathLst>
              <a:path w="459375" h="459524">
                <a:moveTo>
                  <a:pt x="0" y="0"/>
                </a:moveTo>
                <a:lnTo>
                  <a:pt x="459375" y="0"/>
                </a:lnTo>
                <a:lnTo>
                  <a:pt x="459375" y="459524"/>
                </a:lnTo>
                <a:lnTo>
                  <a:pt x="0" y="45952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TH"/>
          </a:p>
        </p:txBody>
      </p:sp>
      <p:sp>
        <p:nvSpPr>
          <p:cNvPr id="47" name="Freeform 47"/>
          <p:cNvSpPr/>
          <p:nvPr/>
        </p:nvSpPr>
        <p:spPr>
          <a:xfrm>
            <a:off x="1070592" y="6189512"/>
            <a:ext cx="461867" cy="461867"/>
          </a:xfrm>
          <a:custGeom>
            <a:avLst/>
            <a:gdLst/>
            <a:ahLst/>
            <a:cxnLst/>
            <a:rect l="l" t="t" r="r" b="b"/>
            <a:pathLst>
              <a:path w="461867" h="461867">
                <a:moveTo>
                  <a:pt x="0" y="0"/>
                </a:moveTo>
                <a:lnTo>
                  <a:pt x="461868" y="0"/>
                </a:lnTo>
                <a:lnTo>
                  <a:pt x="461868" y="461867"/>
                </a:lnTo>
                <a:lnTo>
                  <a:pt x="0" y="461867"/>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TH"/>
          </a:p>
        </p:txBody>
      </p:sp>
      <p:sp>
        <p:nvSpPr>
          <p:cNvPr id="48" name="Freeform 48"/>
          <p:cNvSpPr/>
          <p:nvPr/>
        </p:nvSpPr>
        <p:spPr>
          <a:xfrm>
            <a:off x="9144000" y="6186897"/>
            <a:ext cx="464330" cy="464482"/>
          </a:xfrm>
          <a:custGeom>
            <a:avLst/>
            <a:gdLst/>
            <a:ahLst/>
            <a:cxnLst/>
            <a:rect l="l" t="t" r="r" b="b"/>
            <a:pathLst>
              <a:path w="464330" h="464482">
                <a:moveTo>
                  <a:pt x="0" y="0"/>
                </a:moveTo>
                <a:lnTo>
                  <a:pt x="464330" y="0"/>
                </a:lnTo>
                <a:lnTo>
                  <a:pt x="464330" y="464482"/>
                </a:lnTo>
                <a:lnTo>
                  <a:pt x="0" y="464482"/>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TH"/>
          </a:p>
        </p:txBody>
      </p:sp>
      <p:sp>
        <p:nvSpPr>
          <p:cNvPr id="49" name="Freeform 49"/>
          <p:cNvSpPr/>
          <p:nvPr/>
        </p:nvSpPr>
        <p:spPr>
          <a:xfrm>
            <a:off x="13487272" y="3165010"/>
            <a:ext cx="470893" cy="470893"/>
          </a:xfrm>
          <a:custGeom>
            <a:avLst/>
            <a:gdLst/>
            <a:ahLst/>
            <a:cxnLst/>
            <a:rect l="l" t="t" r="r" b="b"/>
            <a:pathLst>
              <a:path w="470893" h="470893">
                <a:moveTo>
                  <a:pt x="0" y="0"/>
                </a:moveTo>
                <a:lnTo>
                  <a:pt x="470893" y="0"/>
                </a:lnTo>
                <a:lnTo>
                  <a:pt x="470893" y="470893"/>
                </a:lnTo>
                <a:lnTo>
                  <a:pt x="0" y="470893"/>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TH"/>
          </a:p>
        </p:txBody>
      </p:sp>
      <p:sp>
        <p:nvSpPr>
          <p:cNvPr id="50" name="Freeform 50"/>
          <p:cNvSpPr/>
          <p:nvPr/>
        </p:nvSpPr>
        <p:spPr>
          <a:xfrm>
            <a:off x="5480196" y="6184432"/>
            <a:ext cx="466947" cy="466947"/>
          </a:xfrm>
          <a:custGeom>
            <a:avLst/>
            <a:gdLst/>
            <a:ahLst/>
            <a:cxnLst/>
            <a:rect l="l" t="t" r="r" b="b"/>
            <a:pathLst>
              <a:path w="466947" h="466947">
                <a:moveTo>
                  <a:pt x="0" y="0"/>
                </a:moveTo>
                <a:lnTo>
                  <a:pt x="466947" y="0"/>
                </a:lnTo>
                <a:lnTo>
                  <a:pt x="466947" y="466947"/>
                </a:lnTo>
                <a:lnTo>
                  <a:pt x="0" y="466947"/>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TH"/>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44000" y="1033462"/>
            <a:ext cx="8115300" cy="2923233"/>
          </a:xfrm>
          <a:custGeom>
            <a:avLst/>
            <a:gdLst/>
            <a:ahLst/>
            <a:cxnLst/>
            <a:rect l="l" t="t" r="r" b="b"/>
            <a:pathLst>
              <a:path w="8115300" h="2923233">
                <a:moveTo>
                  <a:pt x="0" y="0"/>
                </a:moveTo>
                <a:lnTo>
                  <a:pt x="8115300" y="0"/>
                </a:lnTo>
                <a:lnTo>
                  <a:pt x="8115300" y="2923233"/>
                </a:lnTo>
                <a:lnTo>
                  <a:pt x="0" y="2923233"/>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TH"/>
          </a:p>
        </p:txBody>
      </p:sp>
      <p:sp>
        <p:nvSpPr>
          <p:cNvPr id="3" name="AutoShape 3"/>
          <p:cNvSpPr/>
          <p:nvPr/>
        </p:nvSpPr>
        <p:spPr>
          <a:xfrm>
            <a:off x="1028700" y="1033462"/>
            <a:ext cx="16230600" cy="0"/>
          </a:xfrm>
          <a:prstGeom prst="line">
            <a:avLst/>
          </a:prstGeom>
          <a:ln w="9525" cap="flat">
            <a:solidFill>
              <a:srgbClr val="000000"/>
            </a:solidFill>
            <a:prstDash val="solid"/>
            <a:headEnd type="none" w="sm" len="sm"/>
            <a:tailEnd type="none" w="sm" len="sm"/>
          </a:ln>
        </p:spPr>
        <p:txBody>
          <a:bodyPr/>
          <a:lstStyle/>
          <a:p>
            <a:endParaRPr lang="en-TH"/>
          </a:p>
        </p:txBody>
      </p:sp>
      <p:sp>
        <p:nvSpPr>
          <p:cNvPr id="4" name="AutoShape 4"/>
          <p:cNvSpPr/>
          <p:nvPr/>
        </p:nvSpPr>
        <p:spPr>
          <a:xfrm>
            <a:off x="1028700" y="9253538"/>
            <a:ext cx="16230600" cy="0"/>
          </a:xfrm>
          <a:prstGeom prst="line">
            <a:avLst/>
          </a:prstGeom>
          <a:ln w="9525" cap="flat">
            <a:solidFill>
              <a:srgbClr val="000000"/>
            </a:solidFill>
            <a:prstDash val="solid"/>
            <a:headEnd type="none" w="sm" len="sm"/>
            <a:tailEnd type="none" w="sm" len="sm"/>
          </a:ln>
        </p:spPr>
        <p:txBody>
          <a:bodyPr/>
          <a:lstStyle/>
          <a:p>
            <a:endParaRPr lang="en-TH"/>
          </a:p>
        </p:txBody>
      </p:sp>
      <p:grpSp>
        <p:nvGrpSpPr>
          <p:cNvPr id="5" name="Group 5"/>
          <p:cNvGrpSpPr/>
          <p:nvPr/>
        </p:nvGrpSpPr>
        <p:grpSpPr>
          <a:xfrm>
            <a:off x="13855827" y="9486706"/>
            <a:ext cx="3403473" cy="562451"/>
            <a:chOff x="0" y="0"/>
            <a:chExt cx="4537964" cy="749935"/>
          </a:xfrm>
        </p:grpSpPr>
        <p:sp>
          <p:nvSpPr>
            <p:cNvPr id="6" name="Freeform 6"/>
            <p:cNvSpPr/>
            <p:nvPr/>
          </p:nvSpPr>
          <p:spPr>
            <a:xfrm>
              <a:off x="0" y="0"/>
              <a:ext cx="4537964" cy="749935"/>
            </a:xfrm>
            <a:custGeom>
              <a:avLst/>
              <a:gdLst/>
              <a:ahLst/>
              <a:cxnLst/>
              <a:rect l="l" t="t" r="r" b="b"/>
              <a:pathLst>
                <a:path w="4537964" h="749935">
                  <a:moveTo>
                    <a:pt x="0" y="0"/>
                  </a:moveTo>
                  <a:lnTo>
                    <a:pt x="4537964" y="0"/>
                  </a:lnTo>
                  <a:lnTo>
                    <a:pt x="4537964" y="749935"/>
                  </a:lnTo>
                  <a:lnTo>
                    <a:pt x="0" y="749935"/>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TH"/>
            </a:p>
          </p:txBody>
        </p:sp>
      </p:grpSp>
      <p:sp>
        <p:nvSpPr>
          <p:cNvPr id="7" name="Freeform 7"/>
          <p:cNvSpPr/>
          <p:nvPr/>
        </p:nvSpPr>
        <p:spPr>
          <a:xfrm>
            <a:off x="16175931" y="1395767"/>
            <a:ext cx="729831" cy="417994"/>
          </a:xfrm>
          <a:custGeom>
            <a:avLst/>
            <a:gdLst/>
            <a:ahLst/>
            <a:cxnLst/>
            <a:rect l="l" t="t" r="r" b="b"/>
            <a:pathLst>
              <a:path w="729831" h="417994">
                <a:moveTo>
                  <a:pt x="0" y="0"/>
                </a:moveTo>
                <a:lnTo>
                  <a:pt x="729831" y="0"/>
                </a:lnTo>
                <a:lnTo>
                  <a:pt x="729831" y="417994"/>
                </a:lnTo>
                <a:lnTo>
                  <a:pt x="0" y="4179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TH"/>
          </a:p>
        </p:txBody>
      </p:sp>
      <p:sp>
        <p:nvSpPr>
          <p:cNvPr id="8" name="Freeform 8"/>
          <p:cNvSpPr/>
          <p:nvPr/>
        </p:nvSpPr>
        <p:spPr>
          <a:xfrm>
            <a:off x="269142" y="8951946"/>
            <a:ext cx="301215" cy="301592"/>
          </a:xfrm>
          <a:custGeom>
            <a:avLst/>
            <a:gdLst/>
            <a:ahLst/>
            <a:cxnLst/>
            <a:rect l="l" t="t" r="r" b="b"/>
            <a:pathLst>
              <a:path w="301215" h="301592">
                <a:moveTo>
                  <a:pt x="0" y="0"/>
                </a:moveTo>
                <a:lnTo>
                  <a:pt x="301214" y="0"/>
                </a:lnTo>
                <a:lnTo>
                  <a:pt x="301214" y="301592"/>
                </a:lnTo>
                <a:lnTo>
                  <a:pt x="0" y="30159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TH"/>
          </a:p>
        </p:txBody>
      </p:sp>
      <p:sp>
        <p:nvSpPr>
          <p:cNvPr id="9" name="AutoShape 9"/>
          <p:cNvSpPr/>
          <p:nvPr/>
        </p:nvSpPr>
        <p:spPr>
          <a:xfrm>
            <a:off x="-166113" y="3966220"/>
            <a:ext cx="18620227" cy="0"/>
          </a:xfrm>
          <a:prstGeom prst="line">
            <a:avLst/>
          </a:prstGeom>
          <a:ln w="19050" cap="flat">
            <a:solidFill>
              <a:srgbClr val="202020"/>
            </a:solidFill>
            <a:prstDash val="solid"/>
            <a:headEnd type="none" w="sm" len="sm"/>
            <a:tailEnd type="none" w="sm" len="sm"/>
          </a:ln>
        </p:spPr>
        <p:txBody>
          <a:bodyPr/>
          <a:lstStyle/>
          <a:p>
            <a:endParaRPr lang="en-TH"/>
          </a:p>
        </p:txBody>
      </p:sp>
      <p:sp>
        <p:nvSpPr>
          <p:cNvPr id="10" name="AutoShape 10"/>
          <p:cNvSpPr/>
          <p:nvPr/>
        </p:nvSpPr>
        <p:spPr>
          <a:xfrm flipV="1">
            <a:off x="4576762" y="3956695"/>
            <a:ext cx="0" cy="5296842"/>
          </a:xfrm>
          <a:prstGeom prst="line">
            <a:avLst/>
          </a:prstGeom>
          <a:ln w="19050" cap="flat">
            <a:solidFill>
              <a:srgbClr val="202020"/>
            </a:solidFill>
            <a:prstDash val="solid"/>
            <a:headEnd type="none" w="sm" len="sm"/>
            <a:tailEnd type="none" w="sm" len="sm"/>
          </a:ln>
        </p:spPr>
        <p:txBody>
          <a:bodyPr/>
          <a:lstStyle/>
          <a:p>
            <a:endParaRPr lang="en-TH"/>
          </a:p>
        </p:txBody>
      </p:sp>
      <p:sp>
        <p:nvSpPr>
          <p:cNvPr id="11" name="AutoShape 11"/>
          <p:cNvSpPr/>
          <p:nvPr/>
        </p:nvSpPr>
        <p:spPr>
          <a:xfrm flipV="1">
            <a:off x="9144000" y="3956695"/>
            <a:ext cx="0" cy="5296842"/>
          </a:xfrm>
          <a:prstGeom prst="line">
            <a:avLst/>
          </a:prstGeom>
          <a:ln w="19050" cap="flat">
            <a:solidFill>
              <a:srgbClr val="202020"/>
            </a:solidFill>
            <a:prstDash val="solid"/>
            <a:headEnd type="none" w="sm" len="sm"/>
            <a:tailEnd type="none" w="sm" len="sm"/>
          </a:ln>
        </p:spPr>
        <p:txBody>
          <a:bodyPr/>
          <a:lstStyle/>
          <a:p>
            <a:endParaRPr lang="en-TH"/>
          </a:p>
        </p:txBody>
      </p:sp>
      <p:sp>
        <p:nvSpPr>
          <p:cNvPr id="12" name="AutoShape 12"/>
          <p:cNvSpPr/>
          <p:nvPr/>
        </p:nvSpPr>
        <p:spPr>
          <a:xfrm flipV="1">
            <a:off x="13711237" y="3956695"/>
            <a:ext cx="0" cy="5296842"/>
          </a:xfrm>
          <a:prstGeom prst="line">
            <a:avLst/>
          </a:prstGeom>
          <a:ln w="19050" cap="flat">
            <a:solidFill>
              <a:srgbClr val="202020"/>
            </a:solidFill>
            <a:prstDash val="solid"/>
            <a:headEnd type="none" w="sm" len="sm"/>
            <a:tailEnd type="none" w="sm" len="sm"/>
          </a:ln>
        </p:spPr>
        <p:txBody>
          <a:bodyPr/>
          <a:lstStyle/>
          <a:p>
            <a:endParaRPr lang="en-TH"/>
          </a:p>
        </p:txBody>
      </p:sp>
      <p:sp>
        <p:nvSpPr>
          <p:cNvPr id="13" name="AutoShape 13"/>
          <p:cNvSpPr/>
          <p:nvPr/>
        </p:nvSpPr>
        <p:spPr>
          <a:xfrm>
            <a:off x="1028700" y="4806054"/>
            <a:ext cx="1520959" cy="0"/>
          </a:xfrm>
          <a:prstGeom prst="line">
            <a:avLst/>
          </a:prstGeom>
          <a:ln w="19050" cap="flat">
            <a:solidFill>
              <a:srgbClr val="202020"/>
            </a:solidFill>
            <a:prstDash val="solid"/>
            <a:headEnd type="none" w="sm" len="sm"/>
            <a:tailEnd type="triangle" w="lg" len="med"/>
          </a:ln>
        </p:spPr>
        <p:txBody>
          <a:bodyPr/>
          <a:lstStyle/>
          <a:p>
            <a:endParaRPr lang="en-TH"/>
          </a:p>
        </p:txBody>
      </p:sp>
      <p:sp>
        <p:nvSpPr>
          <p:cNvPr id="14" name="AutoShape 14"/>
          <p:cNvSpPr/>
          <p:nvPr/>
        </p:nvSpPr>
        <p:spPr>
          <a:xfrm>
            <a:off x="5613936" y="4806054"/>
            <a:ext cx="1520959" cy="0"/>
          </a:xfrm>
          <a:prstGeom prst="line">
            <a:avLst/>
          </a:prstGeom>
          <a:ln w="19050" cap="flat">
            <a:solidFill>
              <a:srgbClr val="202020"/>
            </a:solidFill>
            <a:prstDash val="solid"/>
            <a:headEnd type="none" w="sm" len="sm"/>
            <a:tailEnd type="triangle" w="lg" len="med"/>
          </a:ln>
        </p:spPr>
        <p:txBody>
          <a:bodyPr/>
          <a:lstStyle/>
          <a:p>
            <a:endParaRPr lang="en-TH"/>
          </a:p>
        </p:txBody>
      </p:sp>
      <p:sp>
        <p:nvSpPr>
          <p:cNvPr id="15" name="AutoShape 15"/>
          <p:cNvSpPr/>
          <p:nvPr/>
        </p:nvSpPr>
        <p:spPr>
          <a:xfrm>
            <a:off x="10163175" y="4806054"/>
            <a:ext cx="1520959" cy="0"/>
          </a:xfrm>
          <a:prstGeom prst="line">
            <a:avLst/>
          </a:prstGeom>
          <a:ln w="19050" cap="flat">
            <a:solidFill>
              <a:srgbClr val="202020"/>
            </a:solidFill>
            <a:prstDash val="solid"/>
            <a:headEnd type="none" w="sm" len="sm"/>
            <a:tailEnd type="triangle" w="lg" len="med"/>
          </a:ln>
        </p:spPr>
        <p:txBody>
          <a:bodyPr/>
          <a:lstStyle/>
          <a:p>
            <a:endParaRPr lang="en-TH"/>
          </a:p>
        </p:txBody>
      </p:sp>
      <p:sp>
        <p:nvSpPr>
          <p:cNvPr id="16" name="AutoShape 16"/>
          <p:cNvSpPr/>
          <p:nvPr/>
        </p:nvSpPr>
        <p:spPr>
          <a:xfrm>
            <a:off x="14749462" y="4806054"/>
            <a:ext cx="1520959" cy="0"/>
          </a:xfrm>
          <a:prstGeom prst="line">
            <a:avLst/>
          </a:prstGeom>
          <a:ln w="19050" cap="flat">
            <a:solidFill>
              <a:srgbClr val="202020"/>
            </a:solidFill>
            <a:prstDash val="solid"/>
            <a:headEnd type="none" w="sm" len="sm"/>
            <a:tailEnd type="triangle" w="lg" len="med"/>
          </a:ln>
        </p:spPr>
        <p:txBody>
          <a:bodyPr/>
          <a:lstStyle/>
          <a:p>
            <a:endParaRPr lang="en-TH"/>
          </a:p>
        </p:txBody>
      </p:sp>
      <p:sp>
        <p:nvSpPr>
          <p:cNvPr id="17" name="TextBox 17"/>
          <p:cNvSpPr txBox="1"/>
          <p:nvPr/>
        </p:nvSpPr>
        <p:spPr>
          <a:xfrm>
            <a:off x="1028700" y="9677206"/>
            <a:ext cx="4020586" cy="209550"/>
          </a:xfrm>
          <a:prstGeom prst="rect">
            <a:avLst/>
          </a:prstGeom>
        </p:spPr>
        <p:txBody>
          <a:bodyPr lIns="0" tIns="0" rIns="0" bIns="0" rtlCol="0" anchor="t">
            <a:spAutoFit/>
          </a:bodyPr>
          <a:lstStyle/>
          <a:p>
            <a:pPr algn="l">
              <a:lnSpc>
                <a:spcPts val="1438"/>
              </a:lnSpc>
            </a:pPr>
            <a:r>
              <a:rPr lang="en-US" sz="1200" dirty="0">
                <a:solidFill>
                  <a:srgbClr val="000000"/>
                </a:solidFill>
                <a:latin typeface="Inter"/>
                <a:ea typeface="Inter"/>
                <a:cs typeface="Inter"/>
                <a:sym typeface="Inter"/>
              </a:rPr>
              <a:t>Copyright © 2024 APTelecom</a:t>
            </a:r>
          </a:p>
        </p:txBody>
      </p:sp>
      <p:sp>
        <p:nvSpPr>
          <p:cNvPr id="18" name="TextBox 18"/>
          <p:cNvSpPr txBox="1"/>
          <p:nvPr/>
        </p:nvSpPr>
        <p:spPr>
          <a:xfrm>
            <a:off x="6205521" y="9677206"/>
            <a:ext cx="4020586" cy="209550"/>
          </a:xfrm>
          <a:prstGeom prst="rect">
            <a:avLst/>
          </a:prstGeom>
        </p:spPr>
        <p:txBody>
          <a:bodyPr lIns="0" tIns="0" rIns="0" bIns="0" rtlCol="0" anchor="t">
            <a:spAutoFit/>
          </a:bodyPr>
          <a:lstStyle/>
          <a:p>
            <a:pPr algn="ctr">
              <a:lnSpc>
                <a:spcPts val="1438"/>
              </a:lnSpc>
            </a:pPr>
            <a:r>
              <a:rPr lang="en-US" sz="1200" b="1" i="1" dirty="0">
                <a:solidFill>
                  <a:srgbClr val="000000"/>
                </a:solidFill>
                <a:latin typeface="Inter Bold Italics"/>
                <a:ea typeface="Inter Bold Italics"/>
                <a:cs typeface="Inter Bold Italics"/>
                <a:sym typeface="Inter Bold Italics"/>
              </a:rPr>
              <a:t>Strictly Confidential </a:t>
            </a:r>
          </a:p>
        </p:txBody>
      </p:sp>
      <p:sp>
        <p:nvSpPr>
          <p:cNvPr id="19" name="TextBox 19"/>
          <p:cNvSpPr txBox="1"/>
          <p:nvPr/>
        </p:nvSpPr>
        <p:spPr>
          <a:xfrm>
            <a:off x="1028700" y="1785186"/>
            <a:ext cx="7187114" cy="1352359"/>
          </a:xfrm>
          <a:prstGeom prst="rect">
            <a:avLst/>
          </a:prstGeom>
        </p:spPr>
        <p:txBody>
          <a:bodyPr lIns="0" tIns="0" rIns="0" bIns="0" rtlCol="0" anchor="t">
            <a:spAutoFit/>
          </a:bodyPr>
          <a:lstStyle/>
          <a:p>
            <a:pPr marL="0" lvl="0" indent="0" algn="l">
              <a:lnSpc>
                <a:spcPts val="5140"/>
              </a:lnSpc>
            </a:pPr>
            <a:r>
              <a:rPr lang="en-US" sz="4470" b="1" spc="-303" dirty="0">
                <a:solidFill>
                  <a:srgbClr val="000000"/>
                </a:solidFill>
                <a:latin typeface="Poppins Medium"/>
                <a:ea typeface="Poppins Medium"/>
                <a:cs typeface="Poppins Medium"/>
                <a:sym typeface="Poppins Medium"/>
              </a:rPr>
              <a:t>Our Global Business Practices</a:t>
            </a:r>
          </a:p>
        </p:txBody>
      </p:sp>
      <p:sp>
        <p:nvSpPr>
          <p:cNvPr id="20" name="TextBox 20"/>
          <p:cNvSpPr txBox="1"/>
          <p:nvPr/>
        </p:nvSpPr>
        <p:spPr>
          <a:xfrm>
            <a:off x="1028700" y="6388047"/>
            <a:ext cx="2871988" cy="2632324"/>
          </a:xfrm>
          <a:prstGeom prst="rect">
            <a:avLst/>
          </a:prstGeom>
        </p:spPr>
        <p:txBody>
          <a:bodyPr lIns="0" tIns="0" rIns="0" bIns="0" rtlCol="0" anchor="t">
            <a:spAutoFit/>
          </a:bodyPr>
          <a:lstStyle/>
          <a:p>
            <a:pPr marL="0" lvl="0" indent="0" algn="l">
              <a:lnSpc>
                <a:spcPts val="2576"/>
              </a:lnSpc>
              <a:spcBef>
                <a:spcPct val="0"/>
              </a:spcBef>
            </a:pPr>
            <a:r>
              <a:rPr lang="en-US" sz="1600" u="none" strike="noStrike" spc="-64" dirty="0">
                <a:solidFill>
                  <a:srgbClr val="000000"/>
                </a:solidFill>
                <a:latin typeface="Inter"/>
                <a:ea typeface="Inter"/>
                <a:cs typeface="Inter"/>
                <a:sym typeface="Inter"/>
              </a:rPr>
              <a:t>Providing expert Business and Technical support on telecommunications strategies and solutions, across geographies and segments  including due diligence for M&amp;A activities and business plan development</a:t>
            </a:r>
          </a:p>
        </p:txBody>
      </p:sp>
      <p:sp>
        <p:nvSpPr>
          <p:cNvPr id="21" name="TextBox 21"/>
          <p:cNvSpPr txBox="1"/>
          <p:nvPr/>
        </p:nvSpPr>
        <p:spPr>
          <a:xfrm>
            <a:off x="5613936" y="6626654"/>
            <a:ext cx="2852938" cy="1632050"/>
          </a:xfrm>
          <a:prstGeom prst="rect">
            <a:avLst/>
          </a:prstGeom>
        </p:spPr>
        <p:txBody>
          <a:bodyPr lIns="0" tIns="0" rIns="0" bIns="0" rtlCol="0" anchor="t">
            <a:spAutoFit/>
          </a:bodyPr>
          <a:lstStyle/>
          <a:p>
            <a:pPr marL="0" lvl="0" indent="0" algn="l">
              <a:lnSpc>
                <a:spcPts val="2576"/>
              </a:lnSpc>
              <a:spcBef>
                <a:spcPct val="0"/>
              </a:spcBef>
            </a:pPr>
            <a:r>
              <a:rPr lang="en-US" sz="1600" u="none" strike="noStrike" spc="-64" dirty="0">
                <a:solidFill>
                  <a:srgbClr val="000000"/>
                </a:solidFill>
                <a:latin typeface="Inter"/>
                <a:ea typeface="Inter"/>
                <a:cs typeface="Inter"/>
                <a:sym typeface="Inter"/>
              </a:rPr>
              <a:t>Feasibility, Pre-sales, Commercialization, Implementation and managing undersea cable systems for global connectivity</a:t>
            </a:r>
          </a:p>
        </p:txBody>
      </p:sp>
      <p:sp>
        <p:nvSpPr>
          <p:cNvPr id="22" name="TextBox 22"/>
          <p:cNvSpPr txBox="1"/>
          <p:nvPr/>
        </p:nvSpPr>
        <p:spPr>
          <a:xfrm>
            <a:off x="10163175" y="6626654"/>
            <a:ext cx="2852938" cy="1602612"/>
          </a:xfrm>
          <a:prstGeom prst="rect">
            <a:avLst/>
          </a:prstGeom>
        </p:spPr>
        <p:txBody>
          <a:bodyPr lIns="0" tIns="0" rIns="0" bIns="0" rtlCol="0" anchor="t">
            <a:spAutoFit/>
          </a:bodyPr>
          <a:lstStyle/>
          <a:p>
            <a:pPr marL="0" lvl="0" indent="0" algn="l">
              <a:lnSpc>
                <a:spcPts val="2576"/>
              </a:lnSpc>
              <a:spcBef>
                <a:spcPct val="0"/>
              </a:spcBef>
            </a:pPr>
            <a:r>
              <a:rPr lang="en-US" sz="1600" spc="-64" dirty="0">
                <a:solidFill>
                  <a:srgbClr val="000000"/>
                </a:solidFill>
                <a:latin typeface="Inter"/>
                <a:ea typeface="Inter"/>
                <a:cs typeface="Inter"/>
                <a:sym typeface="Inter"/>
              </a:rPr>
              <a:t>Providing training, development, and support to enhance the skills and capabilities on various Digital Infrastructure avenues </a:t>
            </a:r>
          </a:p>
        </p:txBody>
      </p:sp>
      <p:sp>
        <p:nvSpPr>
          <p:cNvPr id="23" name="TextBox 23"/>
          <p:cNvSpPr txBox="1"/>
          <p:nvPr/>
        </p:nvSpPr>
        <p:spPr>
          <a:xfrm>
            <a:off x="14749462" y="6626654"/>
            <a:ext cx="2456407" cy="1298625"/>
          </a:xfrm>
          <a:prstGeom prst="rect">
            <a:avLst/>
          </a:prstGeom>
        </p:spPr>
        <p:txBody>
          <a:bodyPr lIns="0" tIns="0" rIns="0" bIns="0" rtlCol="0" anchor="t">
            <a:spAutoFit/>
          </a:bodyPr>
          <a:lstStyle/>
          <a:p>
            <a:pPr marL="0" lvl="0" indent="0" algn="l">
              <a:lnSpc>
                <a:spcPts val="2576"/>
              </a:lnSpc>
              <a:spcBef>
                <a:spcPct val="0"/>
              </a:spcBef>
            </a:pPr>
            <a:r>
              <a:rPr lang="en-US" sz="1600" u="none" strike="noStrike" spc="-64" dirty="0">
                <a:solidFill>
                  <a:srgbClr val="000000"/>
                </a:solidFill>
                <a:latin typeface="Inter"/>
                <a:ea typeface="Inter"/>
                <a:cs typeface="Inter"/>
                <a:sym typeface="Inter"/>
              </a:rPr>
              <a:t>Offering Wholesale telecommunications services to other service providers and carriers</a:t>
            </a:r>
          </a:p>
        </p:txBody>
      </p:sp>
      <p:sp>
        <p:nvSpPr>
          <p:cNvPr id="24" name="TextBox 24"/>
          <p:cNvSpPr txBox="1"/>
          <p:nvPr/>
        </p:nvSpPr>
        <p:spPr>
          <a:xfrm>
            <a:off x="1028700" y="5362024"/>
            <a:ext cx="2852938" cy="737235"/>
          </a:xfrm>
          <a:prstGeom prst="rect">
            <a:avLst/>
          </a:prstGeom>
        </p:spPr>
        <p:txBody>
          <a:bodyPr lIns="0" tIns="0" rIns="0" bIns="0" rtlCol="0" anchor="t">
            <a:spAutoFit/>
          </a:bodyPr>
          <a:lstStyle/>
          <a:p>
            <a:pPr marL="0" lvl="0" indent="0" algn="l">
              <a:lnSpc>
                <a:spcPts val="2940"/>
              </a:lnSpc>
              <a:spcBef>
                <a:spcPct val="0"/>
              </a:spcBef>
            </a:pPr>
            <a:r>
              <a:rPr lang="en-US" sz="2100" b="1" u="none" strike="noStrike" dirty="0">
                <a:solidFill>
                  <a:srgbClr val="000000"/>
                </a:solidFill>
                <a:latin typeface="Inter Bold"/>
                <a:ea typeface="Inter Bold"/>
                <a:cs typeface="Inter Bold"/>
                <a:sym typeface="Inter Bold"/>
              </a:rPr>
              <a:t>TELECOM CONSULTING</a:t>
            </a:r>
          </a:p>
        </p:txBody>
      </p:sp>
      <p:sp>
        <p:nvSpPr>
          <p:cNvPr id="25" name="TextBox 25"/>
          <p:cNvSpPr txBox="1"/>
          <p:nvPr/>
        </p:nvSpPr>
        <p:spPr>
          <a:xfrm>
            <a:off x="5613936" y="5362024"/>
            <a:ext cx="2852938" cy="737235"/>
          </a:xfrm>
          <a:prstGeom prst="rect">
            <a:avLst/>
          </a:prstGeom>
        </p:spPr>
        <p:txBody>
          <a:bodyPr lIns="0" tIns="0" rIns="0" bIns="0" rtlCol="0" anchor="t">
            <a:spAutoFit/>
          </a:bodyPr>
          <a:lstStyle/>
          <a:p>
            <a:pPr marL="0" lvl="0" indent="0" algn="l">
              <a:lnSpc>
                <a:spcPts val="2940"/>
              </a:lnSpc>
              <a:spcBef>
                <a:spcPct val="0"/>
              </a:spcBef>
            </a:pPr>
            <a:r>
              <a:rPr lang="en-US" sz="2100" b="1" u="none" strike="noStrike" dirty="0">
                <a:solidFill>
                  <a:srgbClr val="000000"/>
                </a:solidFill>
                <a:latin typeface="Inter Bold"/>
                <a:ea typeface="Inter Bold"/>
                <a:cs typeface="Inter Bold"/>
                <a:sym typeface="Inter Bold"/>
              </a:rPr>
              <a:t>SUBMARINE CABLE DEVELOPMENT</a:t>
            </a:r>
          </a:p>
        </p:txBody>
      </p:sp>
      <p:sp>
        <p:nvSpPr>
          <p:cNvPr id="26" name="TextBox 26"/>
          <p:cNvSpPr txBox="1"/>
          <p:nvPr/>
        </p:nvSpPr>
        <p:spPr>
          <a:xfrm>
            <a:off x="10163175" y="5362024"/>
            <a:ext cx="2852938" cy="737235"/>
          </a:xfrm>
          <a:prstGeom prst="rect">
            <a:avLst/>
          </a:prstGeom>
        </p:spPr>
        <p:txBody>
          <a:bodyPr lIns="0" tIns="0" rIns="0" bIns="0" rtlCol="0" anchor="t">
            <a:spAutoFit/>
          </a:bodyPr>
          <a:lstStyle/>
          <a:p>
            <a:pPr algn="l">
              <a:lnSpc>
                <a:spcPts val="2940"/>
              </a:lnSpc>
            </a:pPr>
            <a:r>
              <a:rPr lang="en-US" sz="2100" b="1" dirty="0">
                <a:solidFill>
                  <a:srgbClr val="000000"/>
                </a:solidFill>
                <a:latin typeface="Inter Bold"/>
                <a:ea typeface="Inter Bold"/>
                <a:cs typeface="Inter Bold"/>
                <a:sym typeface="Inter Bold"/>
              </a:rPr>
              <a:t>CAPACITY</a:t>
            </a:r>
          </a:p>
          <a:p>
            <a:pPr marL="0" lvl="0" indent="0" algn="l">
              <a:lnSpc>
                <a:spcPts val="2940"/>
              </a:lnSpc>
              <a:spcBef>
                <a:spcPct val="0"/>
              </a:spcBef>
            </a:pPr>
            <a:r>
              <a:rPr lang="en-US" sz="2100" b="1" dirty="0">
                <a:solidFill>
                  <a:srgbClr val="000000"/>
                </a:solidFill>
                <a:latin typeface="Inter Bold"/>
                <a:ea typeface="Inter Bold"/>
                <a:cs typeface="Inter Bold"/>
                <a:sym typeface="Inter Bold"/>
              </a:rPr>
              <a:t>BUILDING</a:t>
            </a:r>
          </a:p>
        </p:txBody>
      </p:sp>
      <p:sp>
        <p:nvSpPr>
          <p:cNvPr id="27" name="TextBox 27"/>
          <p:cNvSpPr txBox="1"/>
          <p:nvPr/>
        </p:nvSpPr>
        <p:spPr>
          <a:xfrm>
            <a:off x="14749462" y="5362024"/>
            <a:ext cx="2852938" cy="737235"/>
          </a:xfrm>
          <a:prstGeom prst="rect">
            <a:avLst/>
          </a:prstGeom>
        </p:spPr>
        <p:txBody>
          <a:bodyPr lIns="0" tIns="0" rIns="0" bIns="0" rtlCol="0" anchor="t">
            <a:spAutoFit/>
          </a:bodyPr>
          <a:lstStyle/>
          <a:p>
            <a:pPr marL="0" lvl="0" indent="0" algn="l">
              <a:lnSpc>
                <a:spcPts val="2940"/>
              </a:lnSpc>
              <a:spcBef>
                <a:spcPct val="0"/>
              </a:spcBef>
            </a:pPr>
            <a:r>
              <a:rPr lang="en-US" sz="2100" b="1" u="none" strike="noStrike" dirty="0">
                <a:solidFill>
                  <a:srgbClr val="000000"/>
                </a:solidFill>
                <a:latin typeface="Inter Bold"/>
                <a:ea typeface="Inter Bold"/>
                <a:cs typeface="Inter Bold"/>
                <a:sym typeface="Inter Bold"/>
              </a:rPr>
              <a:t>WHOLESALE TELECOM SERVICES</a:t>
            </a:r>
          </a:p>
        </p:txBody>
      </p:sp>
      <p:sp>
        <p:nvSpPr>
          <p:cNvPr id="28" name="TextBox 28"/>
          <p:cNvSpPr txBox="1"/>
          <p:nvPr/>
        </p:nvSpPr>
        <p:spPr>
          <a:xfrm>
            <a:off x="2835978" y="4338376"/>
            <a:ext cx="1264857" cy="821055"/>
          </a:xfrm>
          <a:prstGeom prst="rect">
            <a:avLst/>
          </a:prstGeom>
        </p:spPr>
        <p:txBody>
          <a:bodyPr lIns="0" tIns="0" rIns="0" bIns="0" rtlCol="0" anchor="t">
            <a:spAutoFit/>
          </a:bodyPr>
          <a:lstStyle/>
          <a:p>
            <a:pPr marL="0" lvl="0" indent="0" algn="r">
              <a:lnSpc>
                <a:spcPts val="6719"/>
              </a:lnSpc>
            </a:pPr>
            <a:r>
              <a:rPr lang="en-US" sz="4800" spc="-144" dirty="0">
                <a:solidFill>
                  <a:srgbClr val="1F92C8"/>
                </a:solidFill>
                <a:latin typeface="Helvetica World"/>
                <a:ea typeface="Helvetica World"/>
                <a:cs typeface="Helvetica World"/>
                <a:sym typeface="Helvetica World"/>
              </a:rPr>
              <a:t>1</a:t>
            </a:r>
          </a:p>
        </p:txBody>
      </p:sp>
      <p:sp>
        <p:nvSpPr>
          <p:cNvPr id="29" name="TextBox 29"/>
          <p:cNvSpPr txBox="1"/>
          <p:nvPr/>
        </p:nvSpPr>
        <p:spPr>
          <a:xfrm>
            <a:off x="7420645" y="4338376"/>
            <a:ext cx="1264857" cy="821055"/>
          </a:xfrm>
          <a:prstGeom prst="rect">
            <a:avLst/>
          </a:prstGeom>
        </p:spPr>
        <p:txBody>
          <a:bodyPr lIns="0" tIns="0" rIns="0" bIns="0" rtlCol="0" anchor="t">
            <a:spAutoFit/>
          </a:bodyPr>
          <a:lstStyle/>
          <a:p>
            <a:pPr marL="0" lvl="0" indent="0" algn="r">
              <a:lnSpc>
                <a:spcPts val="6719"/>
              </a:lnSpc>
            </a:pPr>
            <a:r>
              <a:rPr lang="en-US" sz="4800" spc="-144" dirty="0">
                <a:solidFill>
                  <a:srgbClr val="1F92C8"/>
                </a:solidFill>
                <a:latin typeface="Helvetica World"/>
                <a:ea typeface="Helvetica World"/>
                <a:cs typeface="Helvetica World"/>
                <a:sym typeface="Helvetica World"/>
              </a:rPr>
              <a:t>2</a:t>
            </a:r>
          </a:p>
        </p:txBody>
      </p:sp>
      <p:sp>
        <p:nvSpPr>
          <p:cNvPr id="30" name="TextBox 30"/>
          <p:cNvSpPr txBox="1"/>
          <p:nvPr/>
        </p:nvSpPr>
        <p:spPr>
          <a:xfrm>
            <a:off x="11988451" y="4338376"/>
            <a:ext cx="1264857" cy="821055"/>
          </a:xfrm>
          <a:prstGeom prst="rect">
            <a:avLst/>
          </a:prstGeom>
        </p:spPr>
        <p:txBody>
          <a:bodyPr lIns="0" tIns="0" rIns="0" bIns="0" rtlCol="0" anchor="t">
            <a:spAutoFit/>
          </a:bodyPr>
          <a:lstStyle/>
          <a:p>
            <a:pPr marL="0" lvl="0" indent="0" algn="r">
              <a:lnSpc>
                <a:spcPts val="6719"/>
              </a:lnSpc>
            </a:pPr>
            <a:r>
              <a:rPr lang="en-US" sz="4800" spc="-144" dirty="0">
                <a:solidFill>
                  <a:srgbClr val="1F92C8"/>
                </a:solidFill>
                <a:latin typeface="Helvetica World"/>
                <a:ea typeface="Helvetica World"/>
                <a:cs typeface="Helvetica World"/>
                <a:sym typeface="Helvetica World"/>
              </a:rPr>
              <a:t>3</a:t>
            </a:r>
          </a:p>
        </p:txBody>
      </p:sp>
      <p:sp>
        <p:nvSpPr>
          <p:cNvPr id="31" name="TextBox 31"/>
          <p:cNvSpPr txBox="1"/>
          <p:nvPr/>
        </p:nvSpPr>
        <p:spPr>
          <a:xfrm>
            <a:off x="16573440" y="4338376"/>
            <a:ext cx="1264857" cy="821055"/>
          </a:xfrm>
          <a:prstGeom prst="rect">
            <a:avLst/>
          </a:prstGeom>
        </p:spPr>
        <p:txBody>
          <a:bodyPr lIns="0" tIns="0" rIns="0" bIns="0" rtlCol="0" anchor="t">
            <a:spAutoFit/>
          </a:bodyPr>
          <a:lstStyle/>
          <a:p>
            <a:pPr marL="0" lvl="0" indent="0" algn="r">
              <a:lnSpc>
                <a:spcPts val="6719"/>
              </a:lnSpc>
            </a:pPr>
            <a:r>
              <a:rPr lang="en-US" sz="4800" spc="-144" dirty="0">
                <a:solidFill>
                  <a:srgbClr val="1F92C8"/>
                </a:solidFill>
                <a:latin typeface="Helvetica World"/>
                <a:ea typeface="Helvetica World"/>
                <a:cs typeface="Helvetica World"/>
                <a:sym typeface="Helvetica World"/>
              </a:rPr>
              <a:t>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1033462"/>
            <a:ext cx="16230600" cy="0"/>
          </a:xfrm>
          <a:prstGeom prst="line">
            <a:avLst/>
          </a:prstGeom>
          <a:ln w="9525" cap="flat">
            <a:solidFill>
              <a:srgbClr val="000000"/>
            </a:solidFill>
            <a:prstDash val="solid"/>
            <a:headEnd type="none" w="sm" len="sm"/>
            <a:tailEnd type="none" w="sm" len="sm"/>
          </a:ln>
        </p:spPr>
        <p:txBody>
          <a:bodyPr/>
          <a:lstStyle/>
          <a:p>
            <a:endParaRPr lang="en-TH"/>
          </a:p>
        </p:txBody>
      </p:sp>
      <p:sp>
        <p:nvSpPr>
          <p:cNvPr id="3" name="AutoShape 3"/>
          <p:cNvSpPr/>
          <p:nvPr/>
        </p:nvSpPr>
        <p:spPr>
          <a:xfrm>
            <a:off x="1028700" y="9253538"/>
            <a:ext cx="16230600" cy="0"/>
          </a:xfrm>
          <a:prstGeom prst="line">
            <a:avLst/>
          </a:prstGeom>
          <a:ln w="9525" cap="flat">
            <a:solidFill>
              <a:srgbClr val="000000"/>
            </a:solidFill>
            <a:prstDash val="solid"/>
            <a:headEnd type="none" w="sm" len="sm"/>
            <a:tailEnd type="none" w="sm" len="sm"/>
          </a:ln>
        </p:spPr>
        <p:txBody>
          <a:bodyPr/>
          <a:lstStyle/>
          <a:p>
            <a:endParaRPr lang="en-TH"/>
          </a:p>
        </p:txBody>
      </p:sp>
      <p:grpSp>
        <p:nvGrpSpPr>
          <p:cNvPr id="4" name="Group 4"/>
          <p:cNvGrpSpPr/>
          <p:nvPr/>
        </p:nvGrpSpPr>
        <p:grpSpPr>
          <a:xfrm>
            <a:off x="13855827" y="9486706"/>
            <a:ext cx="3403473" cy="562451"/>
            <a:chOff x="0" y="0"/>
            <a:chExt cx="4537964" cy="749935"/>
          </a:xfrm>
        </p:grpSpPr>
        <p:sp>
          <p:nvSpPr>
            <p:cNvPr id="5" name="Freeform 5"/>
            <p:cNvSpPr/>
            <p:nvPr/>
          </p:nvSpPr>
          <p:spPr>
            <a:xfrm>
              <a:off x="0" y="0"/>
              <a:ext cx="4537964" cy="749935"/>
            </a:xfrm>
            <a:custGeom>
              <a:avLst/>
              <a:gdLst/>
              <a:ahLst/>
              <a:cxnLst/>
              <a:rect l="l" t="t" r="r" b="b"/>
              <a:pathLst>
                <a:path w="4537964" h="749935">
                  <a:moveTo>
                    <a:pt x="0" y="0"/>
                  </a:moveTo>
                  <a:lnTo>
                    <a:pt x="4537964" y="0"/>
                  </a:lnTo>
                  <a:lnTo>
                    <a:pt x="4537964" y="749935"/>
                  </a:lnTo>
                  <a:lnTo>
                    <a:pt x="0" y="749935"/>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TH"/>
            </a:p>
          </p:txBody>
        </p:sp>
      </p:grpSp>
      <p:sp>
        <p:nvSpPr>
          <p:cNvPr id="6" name="Freeform 6"/>
          <p:cNvSpPr/>
          <p:nvPr/>
        </p:nvSpPr>
        <p:spPr>
          <a:xfrm>
            <a:off x="16165131" y="1274841"/>
            <a:ext cx="729831" cy="417994"/>
          </a:xfrm>
          <a:custGeom>
            <a:avLst/>
            <a:gdLst/>
            <a:ahLst/>
            <a:cxnLst/>
            <a:rect l="l" t="t" r="r" b="b"/>
            <a:pathLst>
              <a:path w="729831" h="417994">
                <a:moveTo>
                  <a:pt x="0" y="0"/>
                </a:moveTo>
                <a:lnTo>
                  <a:pt x="729831" y="0"/>
                </a:lnTo>
                <a:lnTo>
                  <a:pt x="729831" y="417994"/>
                </a:lnTo>
                <a:lnTo>
                  <a:pt x="0" y="41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TH"/>
          </a:p>
        </p:txBody>
      </p:sp>
      <p:sp>
        <p:nvSpPr>
          <p:cNvPr id="7" name="Freeform 7"/>
          <p:cNvSpPr/>
          <p:nvPr/>
        </p:nvSpPr>
        <p:spPr>
          <a:xfrm>
            <a:off x="269142" y="8951946"/>
            <a:ext cx="301215" cy="301592"/>
          </a:xfrm>
          <a:custGeom>
            <a:avLst/>
            <a:gdLst/>
            <a:ahLst/>
            <a:cxnLst/>
            <a:rect l="l" t="t" r="r" b="b"/>
            <a:pathLst>
              <a:path w="301215" h="301592">
                <a:moveTo>
                  <a:pt x="0" y="0"/>
                </a:moveTo>
                <a:lnTo>
                  <a:pt x="301214" y="0"/>
                </a:lnTo>
                <a:lnTo>
                  <a:pt x="301214" y="301592"/>
                </a:lnTo>
                <a:lnTo>
                  <a:pt x="0" y="30159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TH"/>
          </a:p>
        </p:txBody>
      </p:sp>
      <p:sp>
        <p:nvSpPr>
          <p:cNvPr id="8" name="TextBox 8"/>
          <p:cNvSpPr txBox="1"/>
          <p:nvPr/>
        </p:nvSpPr>
        <p:spPr>
          <a:xfrm>
            <a:off x="1028700" y="9677206"/>
            <a:ext cx="4020586" cy="209550"/>
          </a:xfrm>
          <a:prstGeom prst="rect">
            <a:avLst/>
          </a:prstGeom>
        </p:spPr>
        <p:txBody>
          <a:bodyPr lIns="0" tIns="0" rIns="0" bIns="0" rtlCol="0" anchor="t">
            <a:spAutoFit/>
          </a:bodyPr>
          <a:lstStyle/>
          <a:p>
            <a:pPr algn="l">
              <a:lnSpc>
                <a:spcPts val="1438"/>
              </a:lnSpc>
            </a:pPr>
            <a:r>
              <a:rPr lang="en-US" sz="1200" dirty="0">
                <a:solidFill>
                  <a:srgbClr val="000000"/>
                </a:solidFill>
                <a:latin typeface="Inter"/>
                <a:ea typeface="Inter"/>
                <a:cs typeface="Inter"/>
                <a:sym typeface="Inter"/>
              </a:rPr>
              <a:t>Copyright © 2024 APTelecom</a:t>
            </a:r>
          </a:p>
        </p:txBody>
      </p:sp>
      <p:sp>
        <p:nvSpPr>
          <p:cNvPr id="9" name="TextBox 9"/>
          <p:cNvSpPr txBox="1"/>
          <p:nvPr/>
        </p:nvSpPr>
        <p:spPr>
          <a:xfrm>
            <a:off x="6205521" y="9677206"/>
            <a:ext cx="4020586" cy="209550"/>
          </a:xfrm>
          <a:prstGeom prst="rect">
            <a:avLst/>
          </a:prstGeom>
        </p:spPr>
        <p:txBody>
          <a:bodyPr lIns="0" tIns="0" rIns="0" bIns="0" rtlCol="0" anchor="t">
            <a:spAutoFit/>
          </a:bodyPr>
          <a:lstStyle/>
          <a:p>
            <a:pPr algn="ctr">
              <a:lnSpc>
                <a:spcPts val="1438"/>
              </a:lnSpc>
            </a:pPr>
            <a:r>
              <a:rPr lang="en-US" sz="1200" b="1" i="1" dirty="0">
                <a:solidFill>
                  <a:srgbClr val="000000"/>
                </a:solidFill>
                <a:latin typeface="Inter Bold Italics"/>
                <a:ea typeface="Inter Bold Italics"/>
                <a:cs typeface="Inter Bold Italics"/>
                <a:sym typeface="Inter Bold Italics"/>
              </a:rPr>
              <a:t>Strictly Confidential </a:t>
            </a:r>
          </a:p>
        </p:txBody>
      </p:sp>
      <p:sp>
        <p:nvSpPr>
          <p:cNvPr id="10" name="TextBox 10"/>
          <p:cNvSpPr txBox="1"/>
          <p:nvPr/>
        </p:nvSpPr>
        <p:spPr>
          <a:xfrm>
            <a:off x="1028700" y="1352030"/>
            <a:ext cx="6780559" cy="2000059"/>
          </a:xfrm>
          <a:prstGeom prst="rect">
            <a:avLst/>
          </a:prstGeom>
        </p:spPr>
        <p:txBody>
          <a:bodyPr lIns="0" tIns="0" rIns="0" bIns="0" rtlCol="0" anchor="t">
            <a:spAutoFit/>
          </a:bodyPr>
          <a:lstStyle/>
          <a:p>
            <a:pPr marL="0" lvl="0" indent="0" algn="l">
              <a:lnSpc>
                <a:spcPts val="5140"/>
              </a:lnSpc>
            </a:pPr>
            <a:r>
              <a:rPr lang="en-US" sz="4470" b="1" spc="-303" dirty="0">
                <a:solidFill>
                  <a:srgbClr val="000000"/>
                </a:solidFill>
                <a:latin typeface="Poppins Medium"/>
                <a:ea typeface="Poppins Medium"/>
                <a:cs typeface="Poppins Medium"/>
                <a:sym typeface="Poppins Medium"/>
              </a:rPr>
              <a:t>We offer Specialized services for Submarine Cables </a:t>
            </a:r>
          </a:p>
        </p:txBody>
      </p:sp>
      <p:sp>
        <p:nvSpPr>
          <p:cNvPr id="11" name="Freeform 11"/>
          <p:cNvSpPr/>
          <p:nvPr/>
        </p:nvSpPr>
        <p:spPr>
          <a:xfrm>
            <a:off x="6000855" y="3419674"/>
            <a:ext cx="5006409" cy="1163955"/>
          </a:xfrm>
          <a:custGeom>
            <a:avLst/>
            <a:gdLst/>
            <a:ahLst/>
            <a:cxnLst/>
            <a:rect l="l" t="t" r="r" b="b"/>
            <a:pathLst>
              <a:path w="5006409" h="1163955">
                <a:moveTo>
                  <a:pt x="0" y="0"/>
                </a:moveTo>
                <a:lnTo>
                  <a:pt x="5006409" y="0"/>
                </a:lnTo>
                <a:lnTo>
                  <a:pt x="5006409" y="1163955"/>
                </a:lnTo>
                <a:lnTo>
                  <a:pt x="0" y="116395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TH"/>
          </a:p>
        </p:txBody>
      </p:sp>
      <p:sp>
        <p:nvSpPr>
          <p:cNvPr id="12" name="Freeform 12"/>
          <p:cNvSpPr/>
          <p:nvPr/>
        </p:nvSpPr>
        <p:spPr>
          <a:xfrm>
            <a:off x="6000856" y="4864249"/>
            <a:ext cx="5006409" cy="1163955"/>
          </a:xfrm>
          <a:custGeom>
            <a:avLst/>
            <a:gdLst/>
            <a:ahLst/>
            <a:cxnLst/>
            <a:rect l="l" t="t" r="r" b="b"/>
            <a:pathLst>
              <a:path w="5006409" h="1163955">
                <a:moveTo>
                  <a:pt x="0" y="0"/>
                </a:moveTo>
                <a:lnTo>
                  <a:pt x="5006409" y="0"/>
                </a:lnTo>
                <a:lnTo>
                  <a:pt x="5006409" y="1163954"/>
                </a:lnTo>
                <a:lnTo>
                  <a:pt x="0" y="11639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TH"/>
          </a:p>
        </p:txBody>
      </p:sp>
      <p:sp>
        <p:nvSpPr>
          <p:cNvPr id="13" name="Freeform 13"/>
          <p:cNvSpPr/>
          <p:nvPr/>
        </p:nvSpPr>
        <p:spPr>
          <a:xfrm>
            <a:off x="6000856" y="6308824"/>
            <a:ext cx="5006409" cy="1163955"/>
          </a:xfrm>
          <a:custGeom>
            <a:avLst/>
            <a:gdLst/>
            <a:ahLst/>
            <a:cxnLst/>
            <a:rect l="l" t="t" r="r" b="b"/>
            <a:pathLst>
              <a:path w="5006409" h="1163955">
                <a:moveTo>
                  <a:pt x="0" y="0"/>
                </a:moveTo>
                <a:lnTo>
                  <a:pt x="5006409" y="0"/>
                </a:lnTo>
                <a:lnTo>
                  <a:pt x="5006409" y="1163954"/>
                </a:lnTo>
                <a:lnTo>
                  <a:pt x="0" y="11639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TH"/>
          </a:p>
        </p:txBody>
      </p:sp>
      <p:sp>
        <p:nvSpPr>
          <p:cNvPr id="14" name="Freeform 14"/>
          <p:cNvSpPr/>
          <p:nvPr/>
        </p:nvSpPr>
        <p:spPr>
          <a:xfrm>
            <a:off x="11206616" y="3419674"/>
            <a:ext cx="5006409" cy="1163955"/>
          </a:xfrm>
          <a:custGeom>
            <a:avLst/>
            <a:gdLst/>
            <a:ahLst/>
            <a:cxnLst/>
            <a:rect l="l" t="t" r="r" b="b"/>
            <a:pathLst>
              <a:path w="5006409" h="1163955">
                <a:moveTo>
                  <a:pt x="0" y="0"/>
                </a:moveTo>
                <a:lnTo>
                  <a:pt x="5006409" y="0"/>
                </a:lnTo>
                <a:lnTo>
                  <a:pt x="5006409" y="1163955"/>
                </a:lnTo>
                <a:lnTo>
                  <a:pt x="0" y="116395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TH"/>
          </a:p>
        </p:txBody>
      </p:sp>
      <p:sp>
        <p:nvSpPr>
          <p:cNvPr id="15" name="Freeform 15"/>
          <p:cNvSpPr/>
          <p:nvPr/>
        </p:nvSpPr>
        <p:spPr>
          <a:xfrm>
            <a:off x="11206616" y="4864249"/>
            <a:ext cx="5006409" cy="1163955"/>
          </a:xfrm>
          <a:custGeom>
            <a:avLst/>
            <a:gdLst/>
            <a:ahLst/>
            <a:cxnLst/>
            <a:rect l="l" t="t" r="r" b="b"/>
            <a:pathLst>
              <a:path w="5006409" h="1163955">
                <a:moveTo>
                  <a:pt x="0" y="0"/>
                </a:moveTo>
                <a:lnTo>
                  <a:pt x="5006409" y="0"/>
                </a:lnTo>
                <a:lnTo>
                  <a:pt x="5006409" y="1163954"/>
                </a:lnTo>
                <a:lnTo>
                  <a:pt x="0" y="11639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TH"/>
          </a:p>
        </p:txBody>
      </p:sp>
      <p:sp>
        <p:nvSpPr>
          <p:cNvPr id="16" name="Freeform 16"/>
          <p:cNvSpPr/>
          <p:nvPr/>
        </p:nvSpPr>
        <p:spPr>
          <a:xfrm>
            <a:off x="11206616" y="6308824"/>
            <a:ext cx="5006409" cy="1163955"/>
          </a:xfrm>
          <a:custGeom>
            <a:avLst/>
            <a:gdLst/>
            <a:ahLst/>
            <a:cxnLst/>
            <a:rect l="l" t="t" r="r" b="b"/>
            <a:pathLst>
              <a:path w="5006409" h="1163955">
                <a:moveTo>
                  <a:pt x="0" y="0"/>
                </a:moveTo>
                <a:lnTo>
                  <a:pt x="5006409" y="0"/>
                </a:lnTo>
                <a:lnTo>
                  <a:pt x="5006409" y="1163954"/>
                </a:lnTo>
                <a:lnTo>
                  <a:pt x="0" y="11639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TH"/>
          </a:p>
        </p:txBody>
      </p:sp>
      <p:sp>
        <p:nvSpPr>
          <p:cNvPr id="17" name="Freeform 17"/>
          <p:cNvSpPr/>
          <p:nvPr/>
        </p:nvSpPr>
        <p:spPr>
          <a:xfrm>
            <a:off x="6328243" y="3837197"/>
            <a:ext cx="355877" cy="355877"/>
          </a:xfrm>
          <a:custGeom>
            <a:avLst/>
            <a:gdLst/>
            <a:ahLst/>
            <a:cxnLst/>
            <a:rect l="l" t="t" r="r" b="b"/>
            <a:pathLst>
              <a:path w="355877" h="355877">
                <a:moveTo>
                  <a:pt x="0" y="0"/>
                </a:moveTo>
                <a:lnTo>
                  <a:pt x="355877" y="0"/>
                </a:lnTo>
                <a:lnTo>
                  <a:pt x="355877" y="355876"/>
                </a:lnTo>
                <a:lnTo>
                  <a:pt x="0" y="35587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TH"/>
          </a:p>
        </p:txBody>
      </p:sp>
      <p:sp>
        <p:nvSpPr>
          <p:cNvPr id="18" name="Freeform 18"/>
          <p:cNvSpPr/>
          <p:nvPr/>
        </p:nvSpPr>
        <p:spPr>
          <a:xfrm>
            <a:off x="11369641" y="3804822"/>
            <a:ext cx="359214" cy="393659"/>
          </a:xfrm>
          <a:custGeom>
            <a:avLst/>
            <a:gdLst/>
            <a:ahLst/>
            <a:cxnLst/>
            <a:rect l="l" t="t" r="r" b="b"/>
            <a:pathLst>
              <a:path w="359214" h="393659">
                <a:moveTo>
                  <a:pt x="0" y="0"/>
                </a:moveTo>
                <a:lnTo>
                  <a:pt x="359213" y="0"/>
                </a:lnTo>
                <a:lnTo>
                  <a:pt x="359213" y="393659"/>
                </a:lnTo>
                <a:lnTo>
                  <a:pt x="0" y="393659"/>
                </a:lnTo>
                <a:lnTo>
                  <a:pt x="0" y="0"/>
                </a:lnTo>
                <a:close/>
              </a:path>
            </a:pathLst>
          </a:custGeom>
          <a:blipFill>
            <a:blip r:embed="rId11">
              <a:extLst>
                <a:ext uri="{96DAC541-7B7A-43D3-8B79-37D633B846F1}">
                  <asvg:svgBlip xmlns:asvg="http://schemas.microsoft.com/office/drawing/2016/SVG/main" r:embed="rId12"/>
                </a:ext>
              </a:extLst>
            </a:blip>
            <a:stretch>
              <a:fillRect l="-2185" r="-2185"/>
            </a:stretch>
          </a:blipFill>
        </p:spPr>
        <p:txBody>
          <a:bodyPr/>
          <a:lstStyle/>
          <a:p>
            <a:endParaRPr lang="en-TH"/>
          </a:p>
        </p:txBody>
      </p:sp>
      <p:sp>
        <p:nvSpPr>
          <p:cNvPr id="19" name="Freeform 19"/>
          <p:cNvSpPr/>
          <p:nvPr/>
        </p:nvSpPr>
        <p:spPr>
          <a:xfrm>
            <a:off x="11369641" y="5268288"/>
            <a:ext cx="369194" cy="369314"/>
          </a:xfrm>
          <a:custGeom>
            <a:avLst/>
            <a:gdLst/>
            <a:ahLst/>
            <a:cxnLst/>
            <a:rect l="l" t="t" r="r" b="b"/>
            <a:pathLst>
              <a:path w="369194" h="369314">
                <a:moveTo>
                  <a:pt x="0" y="0"/>
                </a:moveTo>
                <a:lnTo>
                  <a:pt x="369194" y="0"/>
                </a:lnTo>
                <a:lnTo>
                  <a:pt x="369194" y="369314"/>
                </a:lnTo>
                <a:lnTo>
                  <a:pt x="0" y="369314"/>
                </a:lnTo>
                <a:lnTo>
                  <a:pt x="0" y="0"/>
                </a:lnTo>
                <a:close/>
              </a:path>
            </a:pathLst>
          </a:custGeom>
          <a:blipFill>
            <a:blip r:embed="rId13">
              <a:extLst>
                <a:ext uri="{96DAC541-7B7A-43D3-8B79-37D633B846F1}">
                  <asvg:svgBlip xmlns:asvg="http://schemas.microsoft.com/office/drawing/2016/SVG/main" r:embed="rId14"/>
                </a:ext>
              </a:extLst>
            </a:blip>
            <a:stretch>
              <a:fillRect l="-16" r="-16"/>
            </a:stretch>
          </a:blipFill>
        </p:spPr>
        <p:txBody>
          <a:bodyPr/>
          <a:lstStyle/>
          <a:p>
            <a:endParaRPr lang="en-TH"/>
          </a:p>
        </p:txBody>
      </p:sp>
      <p:sp>
        <p:nvSpPr>
          <p:cNvPr id="20" name="Freeform 20"/>
          <p:cNvSpPr/>
          <p:nvPr/>
        </p:nvSpPr>
        <p:spPr>
          <a:xfrm>
            <a:off x="6328243" y="5268288"/>
            <a:ext cx="355877" cy="355877"/>
          </a:xfrm>
          <a:custGeom>
            <a:avLst/>
            <a:gdLst/>
            <a:ahLst/>
            <a:cxnLst/>
            <a:rect l="l" t="t" r="r" b="b"/>
            <a:pathLst>
              <a:path w="355877" h="355877">
                <a:moveTo>
                  <a:pt x="0" y="0"/>
                </a:moveTo>
                <a:lnTo>
                  <a:pt x="355877" y="0"/>
                </a:lnTo>
                <a:lnTo>
                  <a:pt x="355877" y="355876"/>
                </a:lnTo>
                <a:lnTo>
                  <a:pt x="0" y="35587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TH"/>
          </a:p>
        </p:txBody>
      </p:sp>
      <p:sp>
        <p:nvSpPr>
          <p:cNvPr id="21" name="Freeform 21"/>
          <p:cNvSpPr/>
          <p:nvPr/>
        </p:nvSpPr>
        <p:spPr>
          <a:xfrm>
            <a:off x="6336015" y="6706337"/>
            <a:ext cx="340332" cy="340221"/>
          </a:xfrm>
          <a:custGeom>
            <a:avLst/>
            <a:gdLst/>
            <a:ahLst/>
            <a:cxnLst/>
            <a:rect l="l" t="t" r="r" b="b"/>
            <a:pathLst>
              <a:path w="340332" h="340221">
                <a:moveTo>
                  <a:pt x="0" y="0"/>
                </a:moveTo>
                <a:lnTo>
                  <a:pt x="340333" y="0"/>
                </a:lnTo>
                <a:lnTo>
                  <a:pt x="340333" y="340222"/>
                </a:lnTo>
                <a:lnTo>
                  <a:pt x="0" y="340222"/>
                </a:lnTo>
                <a:lnTo>
                  <a:pt x="0" y="0"/>
                </a:lnTo>
                <a:close/>
              </a:path>
            </a:pathLst>
          </a:custGeom>
          <a:blipFill>
            <a:blip r:embed="rId17">
              <a:extLst>
                <a:ext uri="{96DAC541-7B7A-43D3-8B79-37D633B846F1}">
                  <asvg:svgBlip xmlns:asvg="http://schemas.microsoft.com/office/drawing/2016/SVG/main" r:embed="rId18"/>
                </a:ext>
              </a:extLst>
            </a:blip>
            <a:stretch>
              <a:fillRect t="-16" b="-16"/>
            </a:stretch>
          </a:blipFill>
        </p:spPr>
        <p:txBody>
          <a:bodyPr/>
          <a:lstStyle/>
          <a:p>
            <a:endParaRPr lang="en-TH"/>
          </a:p>
        </p:txBody>
      </p:sp>
      <p:sp>
        <p:nvSpPr>
          <p:cNvPr id="22" name="Freeform 22"/>
          <p:cNvSpPr/>
          <p:nvPr/>
        </p:nvSpPr>
        <p:spPr>
          <a:xfrm>
            <a:off x="11369641" y="6709310"/>
            <a:ext cx="362862" cy="362981"/>
          </a:xfrm>
          <a:custGeom>
            <a:avLst/>
            <a:gdLst/>
            <a:ahLst/>
            <a:cxnLst/>
            <a:rect l="l" t="t" r="r" b="b"/>
            <a:pathLst>
              <a:path w="362862" h="362981">
                <a:moveTo>
                  <a:pt x="0" y="0"/>
                </a:moveTo>
                <a:lnTo>
                  <a:pt x="362862" y="0"/>
                </a:lnTo>
                <a:lnTo>
                  <a:pt x="362862" y="362981"/>
                </a:lnTo>
                <a:lnTo>
                  <a:pt x="0" y="362981"/>
                </a:lnTo>
                <a:lnTo>
                  <a:pt x="0" y="0"/>
                </a:lnTo>
                <a:close/>
              </a:path>
            </a:pathLst>
          </a:custGeom>
          <a:blipFill>
            <a:blip r:embed="rId19">
              <a:extLst>
                <a:ext uri="{96DAC541-7B7A-43D3-8B79-37D633B846F1}">
                  <asvg:svgBlip xmlns:asvg="http://schemas.microsoft.com/office/drawing/2016/SVG/main" r:embed="rId20"/>
                </a:ext>
              </a:extLst>
            </a:blip>
            <a:stretch>
              <a:fillRect l="-16" r="-16"/>
            </a:stretch>
          </a:blipFill>
        </p:spPr>
        <p:txBody>
          <a:bodyPr/>
          <a:lstStyle/>
          <a:p>
            <a:endParaRPr lang="en-TH"/>
          </a:p>
        </p:txBody>
      </p:sp>
      <p:sp>
        <p:nvSpPr>
          <p:cNvPr id="23" name="Freeform 23"/>
          <p:cNvSpPr/>
          <p:nvPr/>
        </p:nvSpPr>
        <p:spPr>
          <a:xfrm>
            <a:off x="6000855" y="7753398"/>
            <a:ext cx="5006409" cy="1163955"/>
          </a:xfrm>
          <a:custGeom>
            <a:avLst/>
            <a:gdLst/>
            <a:ahLst/>
            <a:cxnLst/>
            <a:rect l="l" t="t" r="r" b="b"/>
            <a:pathLst>
              <a:path w="5006409" h="1163955">
                <a:moveTo>
                  <a:pt x="0" y="0"/>
                </a:moveTo>
                <a:lnTo>
                  <a:pt x="5006409" y="0"/>
                </a:lnTo>
                <a:lnTo>
                  <a:pt x="5006409" y="1163955"/>
                </a:lnTo>
                <a:lnTo>
                  <a:pt x="0" y="116395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TH"/>
          </a:p>
        </p:txBody>
      </p:sp>
      <p:sp>
        <p:nvSpPr>
          <p:cNvPr id="24" name="Freeform 24"/>
          <p:cNvSpPr/>
          <p:nvPr/>
        </p:nvSpPr>
        <p:spPr>
          <a:xfrm>
            <a:off x="11206616" y="7753398"/>
            <a:ext cx="5006409" cy="1163955"/>
          </a:xfrm>
          <a:custGeom>
            <a:avLst/>
            <a:gdLst/>
            <a:ahLst/>
            <a:cxnLst/>
            <a:rect l="l" t="t" r="r" b="b"/>
            <a:pathLst>
              <a:path w="5006409" h="1163955">
                <a:moveTo>
                  <a:pt x="0" y="0"/>
                </a:moveTo>
                <a:lnTo>
                  <a:pt x="5006409" y="0"/>
                </a:lnTo>
                <a:lnTo>
                  <a:pt x="5006409" y="1163955"/>
                </a:lnTo>
                <a:lnTo>
                  <a:pt x="0" y="116395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TH"/>
          </a:p>
        </p:txBody>
      </p:sp>
      <p:sp>
        <p:nvSpPr>
          <p:cNvPr id="25" name="TextBox 25"/>
          <p:cNvSpPr txBox="1"/>
          <p:nvPr/>
        </p:nvSpPr>
        <p:spPr>
          <a:xfrm>
            <a:off x="1028700" y="4437587"/>
            <a:ext cx="3033593" cy="2600706"/>
          </a:xfrm>
          <a:prstGeom prst="rect">
            <a:avLst/>
          </a:prstGeom>
        </p:spPr>
        <p:txBody>
          <a:bodyPr lIns="0" tIns="0" rIns="0" bIns="0" rtlCol="0" anchor="t">
            <a:spAutoFit/>
          </a:bodyPr>
          <a:lstStyle/>
          <a:p>
            <a:pPr marL="0" lvl="0" indent="0" algn="l">
              <a:lnSpc>
                <a:spcPts val="4152"/>
              </a:lnSpc>
            </a:pPr>
            <a:r>
              <a:rPr lang="en-US" sz="2400" u="none" strike="noStrike" spc="-55" dirty="0">
                <a:solidFill>
                  <a:srgbClr val="000000"/>
                </a:solidFill>
                <a:latin typeface="Poppins Light"/>
                <a:ea typeface="Poppins Light"/>
                <a:cs typeface="Poppins Light"/>
                <a:sym typeface="Poppins Light"/>
              </a:rPr>
              <a:t>Our undersea cable expert team offers extensive expertise in commercialization and implementation</a:t>
            </a:r>
          </a:p>
        </p:txBody>
      </p:sp>
      <p:sp>
        <p:nvSpPr>
          <p:cNvPr id="26" name="TextBox 26"/>
          <p:cNvSpPr txBox="1"/>
          <p:nvPr/>
        </p:nvSpPr>
        <p:spPr>
          <a:xfrm>
            <a:off x="6883471" y="3848677"/>
            <a:ext cx="2594223" cy="330090"/>
          </a:xfrm>
          <a:prstGeom prst="rect">
            <a:avLst/>
          </a:prstGeom>
        </p:spPr>
        <p:txBody>
          <a:bodyPr wrap="square" lIns="0" tIns="0" rIns="0" bIns="0" rtlCol="0" anchor="t">
            <a:spAutoFit/>
          </a:bodyPr>
          <a:lstStyle/>
          <a:p>
            <a:pPr marL="0" lvl="0" indent="0">
              <a:lnSpc>
                <a:spcPts val="2825"/>
              </a:lnSpc>
              <a:spcBef>
                <a:spcPct val="0"/>
              </a:spcBef>
            </a:pPr>
            <a:r>
              <a:rPr lang="en-US" sz="2017" b="1" spc="-100" dirty="0">
                <a:solidFill>
                  <a:srgbClr val="000000"/>
                </a:solidFill>
                <a:latin typeface="Inter Bold"/>
                <a:ea typeface="Inter Bold"/>
                <a:cs typeface="Inter Bold"/>
                <a:sym typeface="Inter Bold"/>
              </a:rPr>
              <a:t>Business Viability</a:t>
            </a:r>
          </a:p>
        </p:txBody>
      </p:sp>
      <p:sp>
        <p:nvSpPr>
          <p:cNvPr id="27" name="TextBox 27"/>
          <p:cNvSpPr txBox="1"/>
          <p:nvPr/>
        </p:nvSpPr>
        <p:spPr>
          <a:xfrm>
            <a:off x="6883471" y="5270610"/>
            <a:ext cx="3476796" cy="330090"/>
          </a:xfrm>
          <a:prstGeom prst="rect">
            <a:avLst/>
          </a:prstGeom>
        </p:spPr>
        <p:txBody>
          <a:bodyPr wrap="square" lIns="0" tIns="0" rIns="0" bIns="0" rtlCol="0" anchor="t">
            <a:spAutoFit/>
          </a:bodyPr>
          <a:lstStyle/>
          <a:p>
            <a:pPr>
              <a:lnSpc>
                <a:spcPts val="2825"/>
              </a:lnSpc>
              <a:spcBef>
                <a:spcPct val="0"/>
              </a:spcBef>
            </a:pPr>
            <a:r>
              <a:rPr lang="en-US" sz="2017" b="1" spc="-100" dirty="0">
                <a:solidFill>
                  <a:srgbClr val="000000"/>
                </a:solidFill>
                <a:latin typeface="Inter Bold"/>
                <a:ea typeface="Inter Bold"/>
                <a:cs typeface="Inter Bold"/>
                <a:sym typeface="Inter Bold"/>
              </a:rPr>
              <a:t>Sales (Pre- and Post-RFS)</a:t>
            </a:r>
          </a:p>
        </p:txBody>
      </p:sp>
      <p:sp>
        <p:nvSpPr>
          <p:cNvPr id="28" name="TextBox 28"/>
          <p:cNvSpPr txBox="1"/>
          <p:nvPr/>
        </p:nvSpPr>
        <p:spPr>
          <a:xfrm>
            <a:off x="6883471" y="6717255"/>
            <a:ext cx="2752427" cy="331245"/>
          </a:xfrm>
          <a:prstGeom prst="rect">
            <a:avLst/>
          </a:prstGeom>
        </p:spPr>
        <p:txBody>
          <a:bodyPr lIns="0" tIns="0" rIns="0" bIns="0" rtlCol="0" anchor="t">
            <a:spAutoFit/>
          </a:bodyPr>
          <a:lstStyle/>
          <a:p>
            <a:pPr>
              <a:lnSpc>
                <a:spcPts val="2825"/>
              </a:lnSpc>
              <a:spcBef>
                <a:spcPct val="0"/>
              </a:spcBef>
            </a:pPr>
            <a:r>
              <a:rPr lang="en-US" sz="2017" b="1" spc="-100" dirty="0">
                <a:solidFill>
                  <a:srgbClr val="000000"/>
                </a:solidFill>
                <a:latin typeface="Inter Bold"/>
                <a:ea typeface="Inter Bold"/>
                <a:cs typeface="Inter Bold"/>
                <a:sym typeface="Inter Bold"/>
              </a:rPr>
              <a:t>Pricing and Market Fit</a:t>
            </a:r>
          </a:p>
        </p:txBody>
      </p:sp>
      <p:sp>
        <p:nvSpPr>
          <p:cNvPr id="29" name="TextBox 29"/>
          <p:cNvSpPr txBox="1"/>
          <p:nvPr/>
        </p:nvSpPr>
        <p:spPr>
          <a:xfrm>
            <a:off x="11938186" y="3848100"/>
            <a:ext cx="2608808" cy="331245"/>
          </a:xfrm>
          <a:prstGeom prst="rect">
            <a:avLst/>
          </a:prstGeom>
        </p:spPr>
        <p:txBody>
          <a:bodyPr wrap="square" lIns="0" tIns="0" rIns="0" bIns="0" rtlCol="0" anchor="t">
            <a:spAutoFit/>
          </a:bodyPr>
          <a:lstStyle>
            <a:defPPr>
              <a:defRPr lang="en-US"/>
            </a:defPPr>
            <a:lvl1pPr lvl="0" indent="0">
              <a:lnSpc>
                <a:spcPts val="2825"/>
              </a:lnSpc>
              <a:spcBef>
                <a:spcPct val="0"/>
              </a:spcBef>
              <a:defRPr sz="2017" b="1" spc="-100">
                <a:solidFill>
                  <a:srgbClr val="000000"/>
                </a:solidFill>
                <a:latin typeface="Inter Bold"/>
                <a:ea typeface="Inter Bold"/>
                <a:cs typeface="Inter Bold"/>
              </a:defRPr>
            </a:lvl1pPr>
          </a:lstStyle>
          <a:p>
            <a:r>
              <a:rPr lang="en-US" dirty="0">
                <a:sym typeface="Inter Bold"/>
              </a:rPr>
              <a:t>Permits and licenses</a:t>
            </a:r>
          </a:p>
        </p:txBody>
      </p:sp>
      <p:sp>
        <p:nvSpPr>
          <p:cNvPr id="30" name="TextBox 30"/>
          <p:cNvSpPr txBox="1"/>
          <p:nvPr/>
        </p:nvSpPr>
        <p:spPr>
          <a:xfrm>
            <a:off x="11938186" y="5270610"/>
            <a:ext cx="3085731" cy="330090"/>
          </a:xfrm>
          <a:prstGeom prst="rect">
            <a:avLst/>
          </a:prstGeom>
        </p:spPr>
        <p:txBody>
          <a:bodyPr wrap="square" lIns="0" tIns="0" rIns="0" bIns="0" rtlCol="0" anchor="t">
            <a:spAutoFit/>
          </a:bodyPr>
          <a:lstStyle>
            <a:defPPr>
              <a:defRPr lang="en-US"/>
            </a:defPPr>
            <a:lvl1pPr lvl="0" indent="0">
              <a:lnSpc>
                <a:spcPts val="2825"/>
              </a:lnSpc>
              <a:spcBef>
                <a:spcPct val="0"/>
              </a:spcBef>
              <a:defRPr sz="2017" b="1" spc="-100">
                <a:solidFill>
                  <a:srgbClr val="000000"/>
                </a:solidFill>
                <a:latin typeface="Inter Bold"/>
                <a:ea typeface="Inter Bold"/>
                <a:cs typeface="Inter Bold"/>
              </a:defRPr>
            </a:lvl1pPr>
          </a:lstStyle>
          <a:p>
            <a:r>
              <a:rPr lang="en-US" dirty="0">
                <a:sym typeface="Inter Bold"/>
              </a:rPr>
              <a:t>Feasibility Studies</a:t>
            </a:r>
          </a:p>
        </p:txBody>
      </p:sp>
      <p:sp>
        <p:nvSpPr>
          <p:cNvPr id="31" name="TextBox 31"/>
          <p:cNvSpPr txBox="1"/>
          <p:nvPr/>
        </p:nvSpPr>
        <p:spPr>
          <a:xfrm>
            <a:off x="11938186" y="6717255"/>
            <a:ext cx="3246983" cy="331245"/>
          </a:xfrm>
          <a:prstGeom prst="rect">
            <a:avLst/>
          </a:prstGeom>
        </p:spPr>
        <p:txBody>
          <a:bodyPr lIns="0" tIns="0" rIns="0" bIns="0" rtlCol="0" anchor="t">
            <a:spAutoFit/>
          </a:bodyPr>
          <a:lstStyle/>
          <a:p>
            <a:pPr>
              <a:lnSpc>
                <a:spcPts val="2825"/>
              </a:lnSpc>
              <a:spcBef>
                <a:spcPct val="0"/>
              </a:spcBef>
            </a:pPr>
            <a:r>
              <a:rPr lang="en-US" sz="2017" b="1" spc="-100" dirty="0">
                <a:solidFill>
                  <a:srgbClr val="000000"/>
                </a:solidFill>
                <a:latin typeface="Inter Bold"/>
                <a:ea typeface="Inter Bold"/>
                <a:cs typeface="Inter Bold"/>
                <a:sym typeface="Inter Bold"/>
              </a:rPr>
              <a:t>Vendor RFP and Selection</a:t>
            </a:r>
          </a:p>
        </p:txBody>
      </p:sp>
      <p:sp>
        <p:nvSpPr>
          <p:cNvPr id="32" name="Freeform 32"/>
          <p:cNvSpPr/>
          <p:nvPr/>
        </p:nvSpPr>
        <p:spPr>
          <a:xfrm>
            <a:off x="6328243" y="8145396"/>
            <a:ext cx="355877" cy="355876"/>
          </a:xfrm>
          <a:custGeom>
            <a:avLst/>
            <a:gdLst/>
            <a:ahLst/>
            <a:cxnLst/>
            <a:rect l="l" t="t" r="r" b="b"/>
            <a:pathLst>
              <a:path w="355877" h="355876">
                <a:moveTo>
                  <a:pt x="0" y="0"/>
                </a:moveTo>
                <a:lnTo>
                  <a:pt x="355877" y="0"/>
                </a:lnTo>
                <a:lnTo>
                  <a:pt x="355877" y="355876"/>
                </a:lnTo>
                <a:lnTo>
                  <a:pt x="0" y="355876"/>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TH"/>
          </a:p>
        </p:txBody>
      </p:sp>
      <p:sp>
        <p:nvSpPr>
          <p:cNvPr id="33" name="Freeform 33"/>
          <p:cNvSpPr/>
          <p:nvPr/>
        </p:nvSpPr>
        <p:spPr>
          <a:xfrm>
            <a:off x="11369641" y="8158578"/>
            <a:ext cx="342809" cy="342694"/>
          </a:xfrm>
          <a:custGeom>
            <a:avLst/>
            <a:gdLst/>
            <a:ahLst/>
            <a:cxnLst/>
            <a:rect l="l" t="t" r="r" b="b"/>
            <a:pathLst>
              <a:path w="342809" h="342694">
                <a:moveTo>
                  <a:pt x="0" y="0"/>
                </a:moveTo>
                <a:lnTo>
                  <a:pt x="342808" y="0"/>
                </a:lnTo>
                <a:lnTo>
                  <a:pt x="342808" y="342694"/>
                </a:lnTo>
                <a:lnTo>
                  <a:pt x="0" y="342694"/>
                </a:lnTo>
                <a:lnTo>
                  <a:pt x="0" y="0"/>
                </a:lnTo>
                <a:close/>
              </a:path>
            </a:pathLst>
          </a:custGeom>
          <a:blipFill>
            <a:blip r:embed="rId23">
              <a:extLst>
                <a:ext uri="{96DAC541-7B7A-43D3-8B79-37D633B846F1}">
                  <asvg:svgBlip xmlns:asvg="http://schemas.microsoft.com/office/drawing/2016/SVG/main" r:embed="rId24"/>
                </a:ext>
              </a:extLst>
            </a:blip>
            <a:stretch>
              <a:fillRect t="-16" b="-16"/>
            </a:stretch>
          </a:blipFill>
        </p:spPr>
        <p:txBody>
          <a:bodyPr/>
          <a:lstStyle/>
          <a:p>
            <a:endParaRPr lang="en-TH"/>
          </a:p>
        </p:txBody>
      </p:sp>
      <p:sp>
        <p:nvSpPr>
          <p:cNvPr id="34" name="TextBox 34"/>
          <p:cNvSpPr txBox="1"/>
          <p:nvPr/>
        </p:nvSpPr>
        <p:spPr>
          <a:xfrm>
            <a:off x="6883471" y="8127113"/>
            <a:ext cx="2929556" cy="330090"/>
          </a:xfrm>
          <a:prstGeom prst="rect">
            <a:avLst/>
          </a:prstGeom>
        </p:spPr>
        <p:txBody>
          <a:bodyPr wrap="square" lIns="0" tIns="0" rIns="0" bIns="0" rtlCol="0" anchor="t">
            <a:spAutoFit/>
          </a:bodyPr>
          <a:lstStyle/>
          <a:p>
            <a:pPr>
              <a:lnSpc>
                <a:spcPts val="2825"/>
              </a:lnSpc>
              <a:spcBef>
                <a:spcPct val="0"/>
              </a:spcBef>
            </a:pPr>
            <a:r>
              <a:rPr lang="en-US" sz="2017" b="1" spc="-100" dirty="0">
                <a:solidFill>
                  <a:srgbClr val="000000"/>
                </a:solidFill>
                <a:latin typeface="Inter Bold"/>
                <a:ea typeface="Inter Bold"/>
                <a:cs typeface="Inter Bold"/>
                <a:sym typeface="Inter Bold"/>
              </a:rPr>
              <a:t>Financial Modelling</a:t>
            </a:r>
          </a:p>
        </p:txBody>
      </p:sp>
      <p:sp>
        <p:nvSpPr>
          <p:cNvPr id="35" name="TextBox 35"/>
          <p:cNvSpPr txBox="1"/>
          <p:nvPr/>
        </p:nvSpPr>
        <p:spPr>
          <a:xfrm>
            <a:off x="11938186" y="8127113"/>
            <a:ext cx="3771531" cy="330090"/>
          </a:xfrm>
          <a:prstGeom prst="rect">
            <a:avLst/>
          </a:prstGeom>
        </p:spPr>
        <p:txBody>
          <a:bodyPr wrap="square" lIns="0" tIns="0" rIns="0" bIns="0" rtlCol="0" anchor="t">
            <a:spAutoFit/>
          </a:bodyPr>
          <a:lstStyle/>
          <a:p>
            <a:pPr>
              <a:lnSpc>
                <a:spcPts val="2825"/>
              </a:lnSpc>
              <a:spcBef>
                <a:spcPct val="0"/>
              </a:spcBef>
            </a:pPr>
            <a:r>
              <a:rPr lang="en-US" sz="2017" b="1" spc="-100" dirty="0">
                <a:solidFill>
                  <a:srgbClr val="000000"/>
                </a:solidFill>
                <a:latin typeface="Inter Bold"/>
                <a:ea typeface="Inter Bold"/>
                <a:cs typeface="Inter Bold"/>
                <a:sym typeface="Inter Bold"/>
              </a:rPr>
              <a:t>Cable System Implementation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1033462"/>
            <a:ext cx="16230600" cy="0"/>
          </a:xfrm>
          <a:prstGeom prst="line">
            <a:avLst/>
          </a:prstGeom>
          <a:ln w="9525" cap="flat">
            <a:solidFill>
              <a:srgbClr val="000000"/>
            </a:solidFill>
            <a:prstDash val="solid"/>
            <a:headEnd type="none" w="sm" len="sm"/>
            <a:tailEnd type="none" w="sm" len="sm"/>
          </a:ln>
        </p:spPr>
        <p:txBody>
          <a:bodyPr/>
          <a:lstStyle/>
          <a:p>
            <a:endParaRPr lang="en-TH"/>
          </a:p>
        </p:txBody>
      </p:sp>
      <p:sp>
        <p:nvSpPr>
          <p:cNvPr id="3" name="AutoShape 3"/>
          <p:cNvSpPr/>
          <p:nvPr/>
        </p:nvSpPr>
        <p:spPr>
          <a:xfrm>
            <a:off x="1028700" y="9253538"/>
            <a:ext cx="16230600" cy="0"/>
          </a:xfrm>
          <a:prstGeom prst="line">
            <a:avLst/>
          </a:prstGeom>
          <a:ln w="9525" cap="flat">
            <a:solidFill>
              <a:srgbClr val="000000"/>
            </a:solidFill>
            <a:prstDash val="solid"/>
            <a:headEnd type="none" w="sm" len="sm"/>
            <a:tailEnd type="none" w="sm" len="sm"/>
          </a:ln>
        </p:spPr>
        <p:txBody>
          <a:bodyPr/>
          <a:lstStyle/>
          <a:p>
            <a:endParaRPr lang="en-TH"/>
          </a:p>
        </p:txBody>
      </p:sp>
      <p:grpSp>
        <p:nvGrpSpPr>
          <p:cNvPr id="4" name="Group 4"/>
          <p:cNvGrpSpPr/>
          <p:nvPr/>
        </p:nvGrpSpPr>
        <p:grpSpPr>
          <a:xfrm>
            <a:off x="13855827" y="9486706"/>
            <a:ext cx="3403473" cy="562451"/>
            <a:chOff x="0" y="0"/>
            <a:chExt cx="4537964" cy="749935"/>
          </a:xfrm>
        </p:grpSpPr>
        <p:sp>
          <p:nvSpPr>
            <p:cNvPr id="5" name="Freeform 5"/>
            <p:cNvSpPr/>
            <p:nvPr/>
          </p:nvSpPr>
          <p:spPr>
            <a:xfrm>
              <a:off x="0" y="0"/>
              <a:ext cx="4537964" cy="749935"/>
            </a:xfrm>
            <a:custGeom>
              <a:avLst/>
              <a:gdLst/>
              <a:ahLst/>
              <a:cxnLst/>
              <a:rect l="l" t="t" r="r" b="b"/>
              <a:pathLst>
                <a:path w="4537964" h="749935">
                  <a:moveTo>
                    <a:pt x="0" y="0"/>
                  </a:moveTo>
                  <a:lnTo>
                    <a:pt x="4537964" y="0"/>
                  </a:lnTo>
                  <a:lnTo>
                    <a:pt x="4537964" y="749935"/>
                  </a:lnTo>
                  <a:lnTo>
                    <a:pt x="0" y="749935"/>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TH"/>
            </a:p>
          </p:txBody>
        </p:sp>
      </p:grpSp>
      <p:sp>
        <p:nvSpPr>
          <p:cNvPr id="6" name="Freeform 6"/>
          <p:cNvSpPr/>
          <p:nvPr/>
        </p:nvSpPr>
        <p:spPr>
          <a:xfrm>
            <a:off x="16165131" y="1274841"/>
            <a:ext cx="729831" cy="417994"/>
          </a:xfrm>
          <a:custGeom>
            <a:avLst/>
            <a:gdLst/>
            <a:ahLst/>
            <a:cxnLst/>
            <a:rect l="l" t="t" r="r" b="b"/>
            <a:pathLst>
              <a:path w="729831" h="417994">
                <a:moveTo>
                  <a:pt x="0" y="0"/>
                </a:moveTo>
                <a:lnTo>
                  <a:pt x="729831" y="0"/>
                </a:lnTo>
                <a:lnTo>
                  <a:pt x="729831" y="417994"/>
                </a:lnTo>
                <a:lnTo>
                  <a:pt x="0" y="41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TH"/>
          </a:p>
        </p:txBody>
      </p:sp>
      <p:sp>
        <p:nvSpPr>
          <p:cNvPr id="7" name="Freeform 7"/>
          <p:cNvSpPr/>
          <p:nvPr/>
        </p:nvSpPr>
        <p:spPr>
          <a:xfrm>
            <a:off x="269142" y="8951946"/>
            <a:ext cx="301215" cy="301592"/>
          </a:xfrm>
          <a:custGeom>
            <a:avLst/>
            <a:gdLst/>
            <a:ahLst/>
            <a:cxnLst/>
            <a:rect l="l" t="t" r="r" b="b"/>
            <a:pathLst>
              <a:path w="301215" h="301592">
                <a:moveTo>
                  <a:pt x="0" y="0"/>
                </a:moveTo>
                <a:lnTo>
                  <a:pt x="301214" y="0"/>
                </a:lnTo>
                <a:lnTo>
                  <a:pt x="301214" y="301592"/>
                </a:lnTo>
                <a:lnTo>
                  <a:pt x="0" y="30159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TH"/>
          </a:p>
        </p:txBody>
      </p:sp>
      <p:sp>
        <p:nvSpPr>
          <p:cNvPr id="8" name="TextBox 8"/>
          <p:cNvSpPr txBox="1"/>
          <p:nvPr/>
        </p:nvSpPr>
        <p:spPr>
          <a:xfrm>
            <a:off x="1028700" y="9677206"/>
            <a:ext cx="4020586" cy="209550"/>
          </a:xfrm>
          <a:prstGeom prst="rect">
            <a:avLst/>
          </a:prstGeom>
        </p:spPr>
        <p:txBody>
          <a:bodyPr lIns="0" tIns="0" rIns="0" bIns="0" rtlCol="0" anchor="t">
            <a:spAutoFit/>
          </a:bodyPr>
          <a:lstStyle/>
          <a:p>
            <a:pPr algn="l">
              <a:lnSpc>
                <a:spcPts val="1438"/>
              </a:lnSpc>
            </a:pPr>
            <a:r>
              <a:rPr lang="en-US" sz="1200" dirty="0">
                <a:solidFill>
                  <a:srgbClr val="000000"/>
                </a:solidFill>
                <a:latin typeface="Inter"/>
                <a:ea typeface="Inter"/>
                <a:cs typeface="Inter"/>
                <a:sym typeface="Inter"/>
              </a:rPr>
              <a:t>Copyright © 2024 APTelecom</a:t>
            </a:r>
          </a:p>
        </p:txBody>
      </p:sp>
      <p:sp>
        <p:nvSpPr>
          <p:cNvPr id="9" name="TextBox 9"/>
          <p:cNvSpPr txBox="1"/>
          <p:nvPr/>
        </p:nvSpPr>
        <p:spPr>
          <a:xfrm>
            <a:off x="6205521" y="9677206"/>
            <a:ext cx="4020586" cy="209550"/>
          </a:xfrm>
          <a:prstGeom prst="rect">
            <a:avLst/>
          </a:prstGeom>
        </p:spPr>
        <p:txBody>
          <a:bodyPr lIns="0" tIns="0" rIns="0" bIns="0" rtlCol="0" anchor="t">
            <a:spAutoFit/>
          </a:bodyPr>
          <a:lstStyle/>
          <a:p>
            <a:pPr algn="ctr">
              <a:lnSpc>
                <a:spcPts val="1438"/>
              </a:lnSpc>
            </a:pPr>
            <a:r>
              <a:rPr lang="en-US" sz="1200" b="1" i="1" dirty="0">
                <a:solidFill>
                  <a:srgbClr val="000000"/>
                </a:solidFill>
                <a:latin typeface="Inter Bold Italics"/>
                <a:ea typeface="Inter Bold Italics"/>
                <a:cs typeface="Inter Bold Italics"/>
                <a:sym typeface="Inter Bold Italics"/>
              </a:rPr>
              <a:t>Strictly Confidential </a:t>
            </a:r>
          </a:p>
        </p:txBody>
      </p:sp>
      <p:sp>
        <p:nvSpPr>
          <p:cNvPr id="10" name="TextBox 10"/>
          <p:cNvSpPr txBox="1"/>
          <p:nvPr/>
        </p:nvSpPr>
        <p:spPr>
          <a:xfrm>
            <a:off x="1028700" y="1371080"/>
            <a:ext cx="11261217" cy="1148302"/>
          </a:xfrm>
          <a:prstGeom prst="rect">
            <a:avLst/>
          </a:prstGeom>
        </p:spPr>
        <p:txBody>
          <a:bodyPr lIns="0" tIns="0" rIns="0" bIns="0" rtlCol="0" anchor="t">
            <a:spAutoFit/>
          </a:bodyPr>
          <a:lstStyle/>
          <a:p>
            <a:pPr algn="l">
              <a:lnSpc>
                <a:spcPts val="3680"/>
              </a:lnSpc>
            </a:pPr>
            <a:r>
              <a:rPr lang="en-US" sz="3200" spc="-217" dirty="0">
                <a:solidFill>
                  <a:srgbClr val="000000"/>
                </a:solidFill>
                <a:latin typeface="Poppins Light"/>
                <a:ea typeface="Poppins Light"/>
                <a:cs typeface="Poppins Light"/>
                <a:sym typeface="Poppins Light"/>
              </a:rPr>
              <a:t>Submarine Cable Solutions: </a:t>
            </a:r>
          </a:p>
          <a:p>
            <a:pPr marL="0" lvl="0" indent="0" algn="l">
              <a:lnSpc>
                <a:spcPts val="5140"/>
              </a:lnSpc>
            </a:pPr>
            <a:r>
              <a:rPr lang="en-US" sz="4470" b="1" spc="-303" dirty="0">
                <a:solidFill>
                  <a:srgbClr val="000000"/>
                </a:solidFill>
                <a:latin typeface="Poppins Medium"/>
                <a:ea typeface="Poppins Medium"/>
                <a:cs typeface="Poppins Medium"/>
                <a:sym typeface="Poppins Medium"/>
              </a:rPr>
              <a:t>Market entry and Feasibility study</a:t>
            </a:r>
          </a:p>
        </p:txBody>
      </p:sp>
      <p:sp>
        <p:nvSpPr>
          <p:cNvPr id="11" name="TextBox 11"/>
          <p:cNvSpPr txBox="1"/>
          <p:nvPr/>
        </p:nvSpPr>
        <p:spPr>
          <a:xfrm>
            <a:off x="13590268" y="6428702"/>
            <a:ext cx="3670073" cy="1784985"/>
          </a:xfrm>
          <a:prstGeom prst="rect">
            <a:avLst/>
          </a:prstGeom>
        </p:spPr>
        <p:txBody>
          <a:bodyPr lIns="0" tIns="0" rIns="0" bIns="0" rtlCol="0" anchor="t">
            <a:spAutoFit/>
          </a:bodyPr>
          <a:lstStyle/>
          <a:p>
            <a:pPr marL="0" lvl="0" indent="0" algn="l">
              <a:lnSpc>
                <a:spcPts val="2880"/>
              </a:lnSpc>
            </a:pPr>
            <a:r>
              <a:rPr lang="en-US" sz="1800" dirty="0">
                <a:solidFill>
                  <a:srgbClr val="000000"/>
                </a:solidFill>
                <a:latin typeface="Helvetica World"/>
                <a:ea typeface="Helvetica World"/>
                <a:cs typeface="Helvetica World"/>
                <a:sym typeface="Helvetica World"/>
              </a:rPr>
              <a:t>Ensuring adherence to local, national, and international regulations. Understanding the necessary permits and licenses from relevant authorities.</a:t>
            </a:r>
          </a:p>
        </p:txBody>
      </p:sp>
      <p:sp>
        <p:nvSpPr>
          <p:cNvPr id="12" name="TextBox 12"/>
          <p:cNvSpPr txBox="1"/>
          <p:nvPr/>
        </p:nvSpPr>
        <p:spPr>
          <a:xfrm>
            <a:off x="9297276" y="6495377"/>
            <a:ext cx="3670073" cy="1784985"/>
          </a:xfrm>
          <a:prstGeom prst="rect">
            <a:avLst/>
          </a:prstGeom>
        </p:spPr>
        <p:txBody>
          <a:bodyPr lIns="0" tIns="0" rIns="0" bIns="0" rtlCol="0" anchor="t">
            <a:spAutoFit/>
          </a:bodyPr>
          <a:lstStyle/>
          <a:p>
            <a:pPr marL="0" lvl="0" indent="0" algn="l">
              <a:lnSpc>
                <a:spcPts val="2880"/>
              </a:lnSpc>
            </a:pPr>
            <a:r>
              <a:rPr lang="en-US" sz="1800" dirty="0">
                <a:solidFill>
                  <a:srgbClr val="000000"/>
                </a:solidFill>
                <a:latin typeface="Helvetica World"/>
                <a:ea typeface="Helvetica World"/>
                <a:cs typeface="Helvetica World"/>
                <a:sym typeface="Helvetica World"/>
              </a:rPr>
              <a:t>Determining the optimal cable route based on geographical factors and technical considerations. Evaluating the system's capacity, reliability, and latency requirements.</a:t>
            </a:r>
          </a:p>
        </p:txBody>
      </p:sp>
      <p:sp>
        <p:nvSpPr>
          <p:cNvPr id="13" name="TextBox 13"/>
          <p:cNvSpPr txBox="1"/>
          <p:nvPr/>
        </p:nvSpPr>
        <p:spPr>
          <a:xfrm>
            <a:off x="5008071" y="6495377"/>
            <a:ext cx="3207743" cy="2574038"/>
          </a:xfrm>
          <a:prstGeom prst="rect">
            <a:avLst/>
          </a:prstGeom>
        </p:spPr>
        <p:txBody>
          <a:bodyPr lIns="0" tIns="0" rIns="0" bIns="0" rtlCol="0" anchor="t">
            <a:spAutoFit/>
          </a:bodyPr>
          <a:lstStyle/>
          <a:p>
            <a:pPr marL="0" lvl="0" indent="0" algn="l">
              <a:lnSpc>
                <a:spcPts val="2880"/>
              </a:lnSpc>
            </a:pPr>
            <a:r>
              <a:rPr lang="en-US" sz="1800" dirty="0">
                <a:solidFill>
                  <a:srgbClr val="000000"/>
                </a:solidFill>
                <a:latin typeface="Helvetica World"/>
                <a:ea typeface="Helvetica World"/>
                <a:cs typeface="Helvetica World"/>
                <a:sym typeface="Helvetica World"/>
              </a:rPr>
              <a:t>Evaluating demand, competition, and potential revenue streams and Identifying and mitigating potential risks and challenges. Business plan development and financial modelling</a:t>
            </a:r>
          </a:p>
        </p:txBody>
      </p:sp>
      <p:sp>
        <p:nvSpPr>
          <p:cNvPr id="14" name="AutoShape 14"/>
          <p:cNvSpPr/>
          <p:nvPr/>
        </p:nvSpPr>
        <p:spPr>
          <a:xfrm flipV="1">
            <a:off x="13589224" y="5590816"/>
            <a:ext cx="3670073" cy="2381"/>
          </a:xfrm>
          <a:prstGeom prst="line">
            <a:avLst/>
          </a:prstGeom>
          <a:ln w="9525" cap="flat">
            <a:solidFill>
              <a:srgbClr val="000000"/>
            </a:solidFill>
            <a:prstDash val="solid"/>
            <a:headEnd type="none" w="sm" len="sm"/>
            <a:tailEnd type="none" w="sm" len="sm"/>
          </a:ln>
        </p:spPr>
        <p:txBody>
          <a:bodyPr/>
          <a:lstStyle/>
          <a:p>
            <a:endParaRPr lang="en-TH"/>
          </a:p>
        </p:txBody>
      </p:sp>
      <p:sp>
        <p:nvSpPr>
          <p:cNvPr id="15" name="AutoShape 15"/>
          <p:cNvSpPr/>
          <p:nvPr/>
        </p:nvSpPr>
        <p:spPr>
          <a:xfrm flipV="1">
            <a:off x="9297279" y="5590816"/>
            <a:ext cx="3670073" cy="2381"/>
          </a:xfrm>
          <a:prstGeom prst="line">
            <a:avLst/>
          </a:prstGeom>
          <a:ln w="9525" cap="flat">
            <a:solidFill>
              <a:srgbClr val="000000"/>
            </a:solidFill>
            <a:prstDash val="solid"/>
            <a:headEnd type="none" w="sm" len="sm"/>
            <a:tailEnd type="none" w="sm" len="sm"/>
          </a:ln>
        </p:spPr>
        <p:txBody>
          <a:bodyPr/>
          <a:lstStyle/>
          <a:p>
            <a:endParaRPr lang="en-TH"/>
          </a:p>
        </p:txBody>
      </p:sp>
      <p:sp>
        <p:nvSpPr>
          <p:cNvPr id="16" name="AutoShape 16"/>
          <p:cNvSpPr/>
          <p:nvPr/>
        </p:nvSpPr>
        <p:spPr>
          <a:xfrm flipV="1">
            <a:off x="5008075" y="5590816"/>
            <a:ext cx="3670073" cy="2381"/>
          </a:xfrm>
          <a:prstGeom prst="line">
            <a:avLst/>
          </a:prstGeom>
          <a:ln w="9525" cap="flat">
            <a:solidFill>
              <a:srgbClr val="000000"/>
            </a:solidFill>
            <a:prstDash val="solid"/>
            <a:headEnd type="none" w="sm" len="sm"/>
            <a:tailEnd type="none" w="sm" len="sm"/>
          </a:ln>
        </p:spPr>
        <p:txBody>
          <a:bodyPr/>
          <a:lstStyle/>
          <a:p>
            <a:endParaRPr lang="en-TH"/>
          </a:p>
        </p:txBody>
      </p:sp>
      <p:sp>
        <p:nvSpPr>
          <p:cNvPr id="17" name="TextBox 17"/>
          <p:cNvSpPr txBox="1"/>
          <p:nvPr/>
        </p:nvSpPr>
        <p:spPr>
          <a:xfrm>
            <a:off x="13589220" y="5876252"/>
            <a:ext cx="3670073" cy="342900"/>
          </a:xfrm>
          <a:prstGeom prst="rect">
            <a:avLst/>
          </a:prstGeom>
        </p:spPr>
        <p:txBody>
          <a:bodyPr lIns="0" tIns="0" rIns="0" bIns="0" rtlCol="0" anchor="t">
            <a:spAutoFit/>
          </a:bodyPr>
          <a:lstStyle/>
          <a:p>
            <a:pPr algn="l">
              <a:lnSpc>
                <a:spcPts val="2520"/>
              </a:lnSpc>
            </a:pPr>
            <a:r>
              <a:rPr lang="en-US" sz="2100" b="1" spc="-102" dirty="0">
                <a:solidFill>
                  <a:srgbClr val="000000"/>
                </a:solidFill>
                <a:latin typeface="Helvetica World Bold"/>
                <a:ea typeface="Helvetica World Bold"/>
                <a:cs typeface="Helvetica World Bold"/>
                <a:sym typeface="Helvetica World Bold"/>
              </a:rPr>
              <a:t>Legal and Permitting Support</a:t>
            </a:r>
          </a:p>
        </p:txBody>
      </p:sp>
      <p:sp>
        <p:nvSpPr>
          <p:cNvPr id="18" name="TextBox 18"/>
          <p:cNvSpPr txBox="1"/>
          <p:nvPr/>
        </p:nvSpPr>
        <p:spPr>
          <a:xfrm>
            <a:off x="9297276" y="5876252"/>
            <a:ext cx="3670073" cy="342900"/>
          </a:xfrm>
          <a:prstGeom prst="rect">
            <a:avLst/>
          </a:prstGeom>
        </p:spPr>
        <p:txBody>
          <a:bodyPr lIns="0" tIns="0" rIns="0" bIns="0" rtlCol="0" anchor="t">
            <a:spAutoFit/>
          </a:bodyPr>
          <a:lstStyle/>
          <a:p>
            <a:pPr algn="l">
              <a:lnSpc>
                <a:spcPts val="2520"/>
              </a:lnSpc>
            </a:pPr>
            <a:r>
              <a:rPr lang="en-US" sz="2100" b="1" spc="-102" dirty="0">
                <a:solidFill>
                  <a:srgbClr val="000000"/>
                </a:solidFill>
                <a:latin typeface="Helvetica World Bold"/>
                <a:ea typeface="Helvetica World Bold"/>
                <a:cs typeface="Helvetica World Bold"/>
                <a:sym typeface="Helvetica World Bold"/>
              </a:rPr>
              <a:t>Technical Evaluation</a:t>
            </a:r>
          </a:p>
        </p:txBody>
      </p:sp>
      <p:sp>
        <p:nvSpPr>
          <p:cNvPr id="19" name="TextBox 19"/>
          <p:cNvSpPr txBox="1"/>
          <p:nvPr/>
        </p:nvSpPr>
        <p:spPr>
          <a:xfrm>
            <a:off x="5008071" y="5876252"/>
            <a:ext cx="3670073" cy="320601"/>
          </a:xfrm>
          <a:prstGeom prst="rect">
            <a:avLst/>
          </a:prstGeom>
        </p:spPr>
        <p:txBody>
          <a:bodyPr lIns="0" tIns="0" rIns="0" bIns="0" rtlCol="0" anchor="t">
            <a:spAutoFit/>
          </a:bodyPr>
          <a:lstStyle/>
          <a:p>
            <a:pPr algn="l">
              <a:lnSpc>
                <a:spcPts val="2520"/>
              </a:lnSpc>
            </a:pPr>
            <a:r>
              <a:rPr lang="en-US" sz="2100" b="1" spc="-102" dirty="0">
                <a:solidFill>
                  <a:srgbClr val="000000"/>
                </a:solidFill>
                <a:latin typeface="Helvetica World Bold"/>
                <a:ea typeface="Helvetica World Bold"/>
                <a:cs typeface="Helvetica World Bold"/>
                <a:sym typeface="Helvetica World Bold"/>
              </a:rPr>
              <a:t>Business Viability</a:t>
            </a:r>
          </a:p>
        </p:txBody>
      </p:sp>
      <p:grpSp>
        <p:nvGrpSpPr>
          <p:cNvPr id="20" name="Group 20"/>
          <p:cNvGrpSpPr/>
          <p:nvPr/>
        </p:nvGrpSpPr>
        <p:grpSpPr>
          <a:xfrm>
            <a:off x="13589220" y="4339359"/>
            <a:ext cx="1235351" cy="722130"/>
            <a:chOff x="0" y="0"/>
            <a:chExt cx="695230" cy="406400"/>
          </a:xfrm>
        </p:grpSpPr>
        <p:sp>
          <p:nvSpPr>
            <p:cNvPr id="21" name="Freeform 21"/>
            <p:cNvSpPr/>
            <p:nvPr/>
          </p:nvSpPr>
          <p:spPr>
            <a:xfrm>
              <a:off x="0" y="0"/>
              <a:ext cx="695230" cy="406400"/>
            </a:xfrm>
            <a:custGeom>
              <a:avLst/>
              <a:gdLst/>
              <a:ahLst/>
              <a:cxnLst/>
              <a:rect l="l" t="t" r="r" b="b"/>
              <a:pathLst>
                <a:path w="695230" h="406400">
                  <a:moveTo>
                    <a:pt x="492030" y="0"/>
                  </a:moveTo>
                  <a:cubicBezTo>
                    <a:pt x="604255" y="0"/>
                    <a:pt x="695230" y="90976"/>
                    <a:pt x="695230" y="203200"/>
                  </a:cubicBezTo>
                  <a:cubicBezTo>
                    <a:pt x="695230" y="315424"/>
                    <a:pt x="604255" y="406400"/>
                    <a:pt x="492030"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9525" cap="sq">
              <a:solidFill>
                <a:srgbClr val="000000"/>
              </a:solidFill>
              <a:prstDash val="solid"/>
              <a:miter/>
            </a:ln>
          </p:spPr>
          <p:txBody>
            <a:bodyPr/>
            <a:lstStyle/>
            <a:p>
              <a:endParaRPr lang="en-TH"/>
            </a:p>
          </p:txBody>
        </p:sp>
        <p:sp>
          <p:nvSpPr>
            <p:cNvPr id="22" name="TextBox 22"/>
            <p:cNvSpPr txBox="1"/>
            <p:nvPr/>
          </p:nvSpPr>
          <p:spPr>
            <a:xfrm>
              <a:off x="0" y="0"/>
              <a:ext cx="695230" cy="406400"/>
            </a:xfrm>
            <a:prstGeom prst="rect">
              <a:avLst/>
            </a:prstGeom>
          </p:spPr>
          <p:txBody>
            <a:bodyPr lIns="50800" tIns="50800" rIns="50800" bIns="50800" rtlCol="0" anchor="ctr"/>
            <a:lstStyle/>
            <a:p>
              <a:pPr algn="ctr">
                <a:lnSpc>
                  <a:spcPts val="2160"/>
                </a:lnSpc>
              </a:pPr>
              <a:endParaRPr dirty="0"/>
            </a:p>
          </p:txBody>
        </p:sp>
      </p:grpSp>
      <p:grpSp>
        <p:nvGrpSpPr>
          <p:cNvPr id="23" name="Group 23"/>
          <p:cNvGrpSpPr/>
          <p:nvPr/>
        </p:nvGrpSpPr>
        <p:grpSpPr>
          <a:xfrm>
            <a:off x="9297276" y="4339359"/>
            <a:ext cx="1235351" cy="722130"/>
            <a:chOff x="0" y="0"/>
            <a:chExt cx="695230" cy="406400"/>
          </a:xfrm>
        </p:grpSpPr>
        <p:sp>
          <p:nvSpPr>
            <p:cNvPr id="24" name="Freeform 24"/>
            <p:cNvSpPr/>
            <p:nvPr/>
          </p:nvSpPr>
          <p:spPr>
            <a:xfrm>
              <a:off x="0" y="0"/>
              <a:ext cx="695230" cy="406400"/>
            </a:xfrm>
            <a:custGeom>
              <a:avLst/>
              <a:gdLst/>
              <a:ahLst/>
              <a:cxnLst/>
              <a:rect l="l" t="t" r="r" b="b"/>
              <a:pathLst>
                <a:path w="695230" h="406400">
                  <a:moveTo>
                    <a:pt x="492030" y="0"/>
                  </a:moveTo>
                  <a:cubicBezTo>
                    <a:pt x="604255" y="0"/>
                    <a:pt x="695230" y="90976"/>
                    <a:pt x="695230" y="203200"/>
                  </a:cubicBezTo>
                  <a:cubicBezTo>
                    <a:pt x="695230" y="315424"/>
                    <a:pt x="604255" y="406400"/>
                    <a:pt x="492030"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9525" cap="sq">
              <a:solidFill>
                <a:srgbClr val="000000"/>
              </a:solidFill>
              <a:prstDash val="solid"/>
              <a:miter/>
            </a:ln>
          </p:spPr>
          <p:txBody>
            <a:bodyPr/>
            <a:lstStyle/>
            <a:p>
              <a:endParaRPr lang="en-TH"/>
            </a:p>
          </p:txBody>
        </p:sp>
        <p:sp>
          <p:nvSpPr>
            <p:cNvPr id="25" name="TextBox 25"/>
            <p:cNvSpPr txBox="1"/>
            <p:nvPr/>
          </p:nvSpPr>
          <p:spPr>
            <a:xfrm>
              <a:off x="0" y="0"/>
              <a:ext cx="695230" cy="406400"/>
            </a:xfrm>
            <a:prstGeom prst="rect">
              <a:avLst/>
            </a:prstGeom>
          </p:spPr>
          <p:txBody>
            <a:bodyPr lIns="50800" tIns="50800" rIns="50800" bIns="50800" rtlCol="0" anchor="ctr"/>
            <a:lstStyle/>
            <a:p>
              <a:pPr algn="ctr">
                <a:lnSpc>
                  <a:spcPts val="2160"/>
                </a:lnSpc>
              </a:pPr>
              <a:endParaRPr dirty="0"/>
            </a:p>
          </p:txBody>
        </p:sp>
      </p:grpSp>
      <p:grpSp>
        <p:nvGrpSpPr>
          <p:cNvPr id="26" name="Group 26"/>
          <p:cNvGrpSpPr/>
          <p:nvPr/>
        </p:nvGrpSpPr>
        <p:grpSpPr>
          <a:xfrm>
            <a:off x="5008071" y="4339359"/>
            <a:ext cx="1235351" cy="722130"/>
            <a:chOff x="0" y="0"/>
            <a:chExt cx="695230" cy="406400"/>
          </a:xfrm>
        </p:grpSpPr>
        <p:sp>
          <p:nvSpPr>
            <p:cNvPr id="27" name="Freeform 27"/>
            <p:cNvSpPr/>
            <p:nvPr/>
          </p:nvSpPr>
          <p:spPr>
            <a:xfrm>
              <a:off x="0" y="0"/>
              <a:ext cx="695230" cy="406400"/>
            </a:xfrm>
            <a:custGeom>
              <a:avLst/>
              <a:gdLst/>
              <a:ahLst/>
              <a:cxnLst/>
              <a:rect l="l" t="t" r="r" b="b"/>
              <a:pathLst>
                <a:path w="695230" h="406400">
                  <a:moveTo>
                    <a:pt x="492030" y="0"/>
                  </a:moveTo>
                  <a:cubicBezTo>
                    <a:pt x="604255" y="0"/>
                    <a:pt x="695230" y="90976"/>
                    <a:pt x="695230" y="203200"/>
                  </a:cubicBezTo>
                  <a:cubicBezTo>
                    <a:pt x="695230" y="315424"/>
                    <a:pt x="604255" y="406400"/>
                    <a:pt x="492030"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9525" cap="sq">
              <a:solidFill>
                <a:srgbClr val="000000"/>
              </a:solidFill>
              <a:prstDash val="solid"/>
              <a:miter/>
            </a:ln>
          </p:spPr>
          <p:txBody>
            <a:bodyPr/>
            <a:lstStyle/>
            <a:p>
              <a:endParaRPr lang="en-TH"/>
            </a:p>
          </p:txBody>
        </p:sp>
        <p:sp>
          <p:nvSpPr>
            <p:cNvPr id="28" name="TextBox 28"/>
            <p:cNvSpPr txBox="1"/>
            <p:nvPr/>
          </p:nvSpPr>
          <p:spPr>
            <a:xfrm>
              <a:off x="0" y="0"/>
              <a:ext cx="695230" cy="406400"/>
            </a:xfrm>
            <a:prstGeom prst="rect">
              <a:avLst/>
            </a:prstGeom>
          </p:spPr>
          <p:txBody>
            <a:bodyPr lIns="50800" tIns="50800" rIns="50800" bIns="50800" rtlCol="0" anchor="ctr"/>
            <a:lstStyle/>
            <a:p>
              <a:pPr algn="ctr">
                <a:lnSpc>
                  <a:spcPts val="2160"/>
                </a:lnSpc>
              </a:pPr>
              <a:endParaRPr dirty="0"/>
            </a:p>
          </p:txBody>
        </p:sp>
      </p:grpSp>
      <p:sp>
        <p:nvSpPr>
          <p:cNvPr id="29" name="TextBox 29"/>
          <p:cNvSpPr txBox="1"/>
          <p:nvPr/>
        </p:nvSpPr>
        <p:spPr>
          <a:xfrm>
            <a:off x="13589220" y="4490874"/>
            <a:ext cx="1235351" cy="419100"/>
          </a:xfrm>
          <a:prstGeom prst="rect">
            <a:avLst/>
          </a:prstGeom>
        </p:spPr>
        <p:txBody>
          <a:bodyPr lIns="0" tIns="0" rIns="0" bIns="0" rtlCol="0" anchor="t">
            <a:spAutoFit/>
          </a:bodyPr>
          <a:lstStyle/>
          <a:p>
            <a:pPr marL="0" lvl="0" indent="0" algn="ctr">
              <a:lnSpc>
                <a:spcPts val="3359"/>
              </a:lnSpc>
            </a:pPr>
            <a:r>
              <a:rPr lang="en-US" sz="2799" spc="-139" dirty="0">
                <a:solidFill>
                  <a:srgbClr val="1F92C8"/>
                </a:solidFill>
                <a:latin typeface="Helvetica World"/>
                <a:ea typeface="Helvetica World"/>
                <a:cs typeface="Helvetica World"/>
                <a:sym typeface="Helvetica World"/>
              </a:rPr>
              <a:t>03</a:t>
            </a:r>
          </a:p>
        </p:txBody>
      </p:sp>
      <p:sp>
        <p:nvSpPr>
          <p:cNvPr id="30" name="TextBox 30"/>
          <p:cNvSpPr txBox="1"/>
          <p:nvPr/>
        </p:nvSpPr>
        <p:spPr>
          <a:xfrm>
            <a:off x="9297276" y="4490874"/>
            <a:ext cx="1235351" cy="419100"/>
          </a:xfrm>
          <a:prstGeom prst="rect">
            <a:avLst/>
          </a:prstGeom>
        </p:spPr>
        <p:txBody>
          <a:bodyPr lIns="0" tIns="0" rIns="0" bIns="0" rtlCol="0" anchor="t">
            <a:spAutoFit/>
          </a:bodyPr>
          <a:lstStyle/>
          <a:p>
            <a:pPr marL="0" lvl="0" indent="0" algn="ctr">
              <a:lnSpc>
                <a:spcPts val="3359"/>
              </a:lnSpc>
            </a:pPr>
            <a:r>
              <a:rPr lang="en-US" sz="2799" spc="-139" dirty="0">
                <a:solidFill>
                  <a:srgbClr val="1F92C8"/>
                </a:solidFill>
                <a:latin typeface="Helvetica World"/>
                <a:ea typeface="Helvetica World"/>
                <a:cs typeface="Helvetica World"/>
                <a:sym typeface="Helvetica World"/>
              </a:rPr>
              <a:t>02</a:t>
            </a:r>
          </a:p>
        </p:txBody>
      </p:sp>
      <p:sp>
        <p:nvSpPr>
          <p:cNvPr id="31" name="TextBox 31"/>
          <p:cNvSpPr txBox="1"/>
          <p:nvPr/>
        </p:nvSpPr>
        <p:spPr>
          <a:xfrm>
            <a:off x="5008071" y="4490874"/>
            <a:ext cx="1235351" cy="419100"/>
          </a:xfrm>
          <a:prstGeom prst="rect">
            <a:avLst/>
          </a:prstGeom>
        </p:spPr>
        <p:txBody>
          <a:bodyPr lIns="0" tIns="0" rIns="0" bIns="0" rtlCol="0" anchor="t">
            <a:spAutoFit/>
          </a:bodyPr>
          <a:lstStyle/>
          <a:p>
            <a:pPr marL="0" lvl="0" indent="0" algn="ctr">
              <a:lnSpc>
                <a:spcPts val="3359"/>
              </a:lnSpc>
            </a:pPr>
            <a:r>
              <a:rPr lang="en-US" sz="2799" spc="-139" dirty="0">
                <a:solidFill>
                  <a:srgbClr val="1F92C8"/>
                </a:solidFill>
                <a:latin typeface="Helvetica World"/>
                <a:ea typeface="Helvetica World"/>
                <a:cs typeface="Helvetica World"/>
                <a:sym typeface="Helvetica World"/>
              </a:rPr>
              <a:t>01</a:t>
            </a:r>
          </a:p>
        </p:txBody>
      </p:sp>
      <p:grpSp>
        <p:nvGrpSpPr>
          <p:cNvPr id="32" name="Group 32"/>
          <p:cNvGrpSpPr/>
          <p:nvPr/>
        </p:nvGrpSpPr>
        <p:grpSpPr>
          <a:xfrm>
            <a:off x="0" y="5586054"/>
            <a:ext cx="4388946" cy="2465708"/>
            <a:chOff x="0" y="0"/>
            <a:chExt cx="5851929" cy="3287610"/>
          </a:xfrm>
        </p:grpSpPr>
        <p:pic>
          <p:nvPicPr>
            <p:cNvPr id="33" name="Picture 33"/>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0" y="0"/>
              <a:ext cx="5851929" cy="3287610"/>
            </a:xfrm>
            <a:prstGeom prst="rect">
              <a:avLst/>
            </a:prstGeom>
          </p:spPr>
        </p:pic>
      </p:grpSp>
      <p:sp>
        <p:nvSpPr>
          <p:cNvPr id="34" name="Freeform 34"/>
          <p:cNvSpPr/>
          <p:nvPr/>
        </p:nvSpPr>
        <p:spPr>
          <a:xfrm rot="-5400000">
            <a:off x="8490281" y="4606489"/>
            <a:ext cx="187870" cy="187870"/>
          </a:xfrm>
          <a:custGeom>
            <a:avLst/>
            <a:gdLst/>
            <a:ahLst/>
            <a:cxnLst/>
            <a:rect l="l" t="t" r="r" b="b"/>
            <a:pathLst>
              <a:path w="187870" h="187870">
                <a:moveTo>
                  <a:pt x="0" y="0"/>
                </a:moveTo>
                <a:lnTo>
                  <a:pt x="187870" y="0"/>
                </a:lnTo>
                <a:lnTo>
                  <a:pt x="187870" y="187870"/>
                </a:lnTo>
                <a:lnTo>
                  <a:pt x="0" y="18787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TH"/>
          </a:p>
        </p:txBody>
      </p:sp>
      <p:sp>
        <p:nvSpPr>
          <p:cNvPr id="35" name="Freeform 35"/>
          <p:cNvSpPr/>
          <p:nvPr/>
        </p:nvSpPr>
        <p:spPr>
          <a:xfrm rot="-5400000">
            <a:off x="12779479" y="4606489"/>
            <a:ext cx="187870" cy="187870"/>
          </a:xfrm>
          <a:custGeom>
            <a:avLst/>
            <a:gdLst/>
            <a:ahLst/>
            <a:cxnLst/>
            <a:rect l="l" t="t" r="r" b="b"/>
            <a:pathLst>
              <a:path w="187870" h="187870">
                <a:moveTo>
                  <a:pt x="0" y="0"/>
                </a:moveTo>
                <a:lnTo>
                  <a:pt x="187870" y="0"/>
                </a:lnTo>
                <a:lnTo>
                  <a:pt x="187870" y="187870"/>
                </a:lnTo>
                <a:lnTo>
                  <a:pt x="0" y="18787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TH"/>
          </a:p>
        </p:txBody>
      </p:sp>
      <p:sp>
        <p:nvSpPr>
          <p:cNvPr id="36" name="Freeform 36"/>
          <p:cNvSpPr/>
          <p:nvPr/>
        </p:nvSpPr>
        <p:spPr>
          <a:xfrm rot="-5400000">
            <a:off x="17072471" y="4606489"/>
            <a:ext cx="187870" cy="187870"/>
          </a:xfrm>
          <a:custGeom>
            <a:avLst/>
            <a:gdLst/>
            <a:ahLst/>
            <a:cxnLst/>
            <a:rect l="l" t="t" r="r" b="b"/>
            <a:pathLst>
              <a:path w="187870" h="187870">
                <a:moveTo>
                  <a:pt x="0" y="0"/>
                </a:moveTo>
                <a:lnTo>
                  <a:pt x="187871" y="0"/>
                </a:lnTo>
                <a:lnTo>
                  <a:pt x="187871" y="187870"/>
                </a:lnTo>
                <a:lnTo>
                  <a:pt x="0" y="18787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TH"/>
          </a:p>
        </p:txBody>
      </p:sp>
      <p:sp>
        <p:nvSpPr>
          <p:cNvPr id="37" name="Freeform 37"/>
          <p:cNvSpPr/>
          <p:nvPr/>
        </p:nvSpPr>
        <p:spPr>
          <a:xfrm>
            <a:off x="9778918" y="1483838"/>
            <a:ext cx="7480376" cy="1087520"/>
          </a:xfrm>
          <a:custGeom>
            <a:avLst/>
            <a:gdLst/>
            <a:ahLst/>
            <a:cxnLst/>
            <a:rect l="l" t="t" r="r" b="b"/>
            <a:pathLst>
              <a:path w="7480376" h="1087520">
                <a:moveTo>
                  <a:pt x="0" y="0"/>
                </a:moveTo>
                <a:lnTo>
                  <a:pt x="7480376" y="0"/>
                </a:lnTo>
                <a:lnTo>
                  <a:pt x="7480376" y="1087520"/>
                </a:lnTo>
                <a:lnTo>
                  <a:pt x="0" y="1087520"/>
                </a:lnTo>
                <a:lnTo>
                  <a:pt x="0" y="0"/>
                </a:lnTo>
                <a:close/>
              </a:path>
            </a:pathLst>
          </a:custGeom>
          <a:blipFill>
            <a:blip r:embed="rId10"/>
            <a:stretch>
              <a:fillRect/>
            </a:stretch>
          </a:blipFill>
        </p:spPr>
        <p:txBody>
          <a:bodyPr/>
          <a:lstStyle/>
          <a:p>
            <a:endParaRPr lang="en-TH"/>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2211</Words>
  <Application>Microsoft Macintosh PowerPoint</Application>
  <PresentationFormat>Custom</PresentationFormat>
  <Paragraphs>372</Paragraphs>
  <Slides>24</Slides>
  <Notes>0</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24</vt:i4>
      </vt:variant>
    </vt:vector>
  </HeadingPairs>
  <TitlesOfParts>
    <vt:vector size="44" baseType="lpstr">
      <vt:lpstr>Inter Semi-Bold</vt:lpstr>
      <vt:lpstr>Poppins</vt:lpstr>
      <vt:lpstr>Calibri</vt:lpstr>
      <vt:lpstr>Inter Bold Italics</vt:lpstr>
      <vt:lpstr>Inter</vt:lpstr>
      <vt:lpstr>Inter Bold</vt:lpstr>
      <vt:lpstr>Inter Ultra-Bold</vt:lpstr>
      <vt:lpstr>Poppins Light</vt:lpstr>
      <vt:lpstr>Oswald Bold</vt:lpstr>
      <vt:lpstr>Poppins Medium</vt:lpstr>
      <vt:lpstr>Lato Heavy</vt:lpstr>
      <vt:lpstr>Arial</vt:lpstr>
      <vt:lpstr>HelveticaNeue</vt:lpstr>
      <vt:lpstr>Helvetica World</vt:lpstr>
      <vt:lpstr>Lato Bold</vt:lpstr>
      <vt:lpstr>Arimo Bold</vt:lpstr>
      <vt:lpstr>Inter Medium</vt:lpstr>
      <vt:lpstr>Lato</vt:lpstr>
      <vt:lpstr>Helvetica World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APTelecom Capability Deck</dc:title>
  <cp:lastModifiedBy>Anup Gupta</cp:lastModifiedBy>
  <cp:revision>7</cp:revision>
  <dcterms:created xsi:type="dcterms:W3CDTF">2006-08-16T00:00:00Z</dcterms:created>
  <dcterms:modified xsi:type="dcterms:W3CDTF">2024-10-14T10:36:26Z</dcterms:modified>
  <dc:identifier>DAGSmuzSYZE</dc:identifier>
</cp:coreProperties>
</file>